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58" r:id="rId5"/>
    <p:sldId id="318" r:id="rId6"/>
    <p:sldId id="319" r:id="rId7"/>
    <p:sldId id="320" r:id="rId8"/>
    <p:sldId id="323" r:id="rId9"/>
    <p:sldId id="322" r:id="rId10"/>
    <p:sldId id="261" r:id="rId11"/>
    <p:sldId id="262" r:id="rId12"/>
    <p:sldId id="316" r:id="rId13"/>
    <p:sldId id="314" r:id="rId14"/>
    <p:sldId id="260" r:id="rId15"/>
    <p:sldId id="315" r:id="rId16"/>
    <p:sldId id="325" r:id="rId17"/>
  </p:sldIdLst>
  <p:sldSz cx="10693400" cy="7561263"/>
  <p:notesSz cx="6797675" cy="9926638"/>
  <p:defaultTextStyle>
    <a:defPPr>
      <a:defRPr lang="ja-JP"/>
    </a:defPPr>
    <a:lvl1pPr marL="0" algn="l" defTabSz="966978" rtl="0" eaLnBrk="1" latinLnBrk="0" hangingPunct="1">
      <a:defRPr kumimoji="1" sz="1900" kern="1200">
        <a:solidFill>
          <a:schemeClr val="tx1"/>
        </a:solidFill>
        <a:latin typeface="+mn-lt"/>
        <a:ea typeface="+mn-ea"/>
        <a:cs typeface="+mn-cs"/>
      </a:defRPr>
    </a:lvl1pPr>
    <a:lvl2pPr marL="483489" algn="l" defTabSz="966978" rtl="0" eaLnBrk="1" latinLnBrk="0" hangingPunct="1">
      <a:defRPr kumimoji="1" sz="1900" kern="1200">
        <a:solidFill>
          <a:schemeClr val="tx1"/>
        </a:solidFill>
        <a:latin typeface="+mn-lt"/>
        <a:ea typeface="+mn-ea"/>
        <a:cs typeface="+mn-cs"/>
      </a:defRPr>
    </a:lvl2pPr>
    <a:lvl3pPr marL="966978" algn="l" defTabSz="966978" rtl="0" eaLnBrk="1" latinLnBrk="0" hangingPunct="1">
      <a:defRPr kumimoji="1" sz="1900" kern="1200">
        <a:solidFill>
          <a:schemeClr val="tx1"/>
        </a:solidFill>
        <a:latin typeface="+mn-lt"/>
        <a:ea typeface="+mn-ea"/>
        <a:cs typeface="+mn-cs"/>
      </a:defRPr>
    </a:lvl3pPr>
    <a:lvl4pPr marL="1450467" algn="l" defTabSz="966978" rtl="0" eaLnBrk="1" latinLnBrk="0" hangingPunct="1">
      <a:defRPr kumimoji="1" sz="1900" kern="1200">
        <a:solidFill>
          <a:schemeClr val="tx1"/>
        </a:solidFill>
        <a:latin typeface="+mn-lt"/>
        <a:ea typeface="+mn-ea"/>
        <a:cs typeface="+mn-cs"/>
      </a:defRPr>
    </a:lvl4pPr>
    <a:lvl5pPr marL="1933956" algn="l" defTabSz="966978" rtl="0" eaLnBrk="1" latinLnBrk="0" hangingPunct="1">
      <a:defRPr kumimoji="1" sz="1900" kern="1200">
        <a:solidFill>
          <a:schemeClr val="tx1"/>
        </a:solidFill>
        <a:latin typeface="+mn-lt"/>
        <a:ea typeface="+mn-ea"/>
        <a:cs typeface="+mn-cs"/>
      </a:defRPr>
    </a:lvl5pPr>
    <a:lvl6pPr marL="2417445" algn="l" defTabSz="966978" rtl="0" eaLnBrk="1" latinLnBrk="0" hangingPunct="1">
      <a:defRPr kumimoji="1" sz="1900" kern="1200">
        <a:solidFill>
          <a:schemeClr val="tx1"/>
        </a:solidFill>
        <a:latin typeface="+mn-lt"/>
        <a:ea typeface="+mn-ea"/>
        <a:cs typeface="+mn-cs"/>
      </a:defRPr>
    </a:lvl6pPr>
    <a:lvl7pPr marL="2900934" algn="l" defTabSz="966978" rtl="0" eaLnBrk="1" latinLnBrk="0" hangingPunct="1">
      <a:defRPr kumimoji="1" sz="1900" kern="1200">
        <a:solidFill>
          <a:schemeClr val="tx1"/>
        </a:solidFill>
        <a:latin typeface="+mn-lt"/>
        <a:ea typeface="+mn-ea"/>
        <a:cs typeface="+mn-cs"/>
      </a:defRPr>
    </a:lvl7pPr>
    <a:lvl8pPr marL="3384423" algn="l" defTabSz="966978" rtl="0" eaLnBrk="1" latinLnBrk="0" hangingPunct="1">
      <a:defRPr kumimoji="1" sz="1900" kern="1200">
        <a:solidFill>
          <a:schemeClr val="tx1"/>
        </a:solidFill>
        <a:latin typeface="+mn-lt"/>
        <a:ea typeface="+mn-ea"/>
        <a:cs typeface="+mn-cs"/>
      </a:defRPr>
    </a:lvl8pPr>
    <a:lvl9pPr marL="3867912" algn="l" defTabSz="966978"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2279" userDrawn="1">
          <p15:clr>
            <a:srgbClr val="A4A3A4"/>
          </p15:clr>
        </p15:guide>
        <p15:guide id="3" orient="horz" pos="2382">
          <p15:clr>
            <a:srgbClr val="A4A3A4"/>
          </p15:clr>
        </p15:guide>
        <p15:guide id="4"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2A"/>
    <a:srgbClr val="00823B"/>
    <a:srgbClr val="92D050"/>
    <a:srgbClr val="006C31"/>
    <a:srgbClr val="41719C"/>
    <a:srgbClr val="C29000"/>
    <a:srgbClr val="5FC64E"/>
    <a:srgbClr val="66FF33"/>
    <a:srgbClr val="E664C8"/>
    <a:srgbClr val="CEA1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26" autoAdjust="0"/>
    <p:restoredTop sz="94660"/>
  </p:normalViewPr>
  <p:slideViewPr>
    <p:cSldViewPr>
      <p:cViewPr varScale="1">
        <p:scale>
          <a:sx n="71" d="100"/>
          <a:sy n="71" d="100"/>
        </p:scale>
        <p:origin x="1819" y="43"/>
      </p:cViewPr>
      <p:guideLst>
        <p:guide orient="horz" pos="3379"/>
        <p:guide pos="2279"/>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5293" cy="496961"/>
          </a:xfrm>
          <a:prstGeom prst="rect">
            <a:avLst/>
          </a:prstGeom>
        </p:spPr>
        <p:txBody>
          <a:bodyPr vert="horz" lIns="90442" tIns="45221" rIns="90442" bIns="452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816" y="2"/>
            <a:ext cx="2945293" cy="496961"/>
          </a:xfrm>
          <a:prstGeom prst="rect">
            <a:avLst/>
          </a:prstGeom>
        </p:spPr>
        <p:txBody>
          <a:bodyPr vert="horz" lIns="90442" tIns="45221" rIns="90442" bIns="45221" rtlCol="0"/>
          <a:lstStyle>
            <a:lvl1pPr algn="r">
              <a:defRPr sz="1200"/>
            </a:lvl1pPr>
          </a:lstStyle>
          <a:p>
            <a:fld id="{A4047B3D-6254-48ED-8BAE-4F0D96CDBA16}" type="datetimeFigureOut">
              <a:rPr kumimoji="1" lang="ja-JP" altLang="en-US" smtClean="0"/>
              <a:t>2025/12/3</a:t>
            </a:fld>
            <a:endParaRPr kumimoji="1" lang="ja-JP" altLang="en-US"/>
          </a:p>
        </p:txBody>
      </p:sp>
      <p:sp>
        <p:nvSpPr>
          <p:cNvPr id="4" name="スライド イメージ プレースホルダー 3"/>
          <p:cNvSpPr>
            <a:spLocks noGrp="1" noRot="1" noChangeAspect="1"/>
          </p:cNvSpPr>
          <p:nvPr>
            <p:ph type="sldImg" idx="2"/>
          </p:nvPr>
        </p:nvSpPr>
        <p:spPr>
          <a:xfrm>
            <a:off x="769938" y="746125"/>
            <a:ext cx="5257800" cy="3719513"/>
          </a:xfrm>
          <a:prstGeom prst="rect">
            <a:avLst/>
          </a:prstGeom>
          <a:noFill/>
          <a:ln w="12700">
            <a:solidFill>
              <a:prstClr val="black"/>
            </a:solidFill>
          </a:ln>
        </p:spPr>
        <p:txBody>
          <a:bodyPr vert="horz" lIns="90442" tIns="45221" rIns="90442" bIns="45221" rtlCol="0" anchor="ctr"/>
          <a:lstStyle/>
          <a:p>
            <a:endParaRPr lang="ja-JP" altLang="en-US"/>
          </a:p>
        </p:txBody>
      </p:sp>
      <p:sp>
        <p:nvSpPr>
          <p:cNvPr id="5" name="ノート プレースホルダー 4"/>
          <p:cNvSpPr>
            <a:spLocks noGrp="1"/>
          </p:cNvSpPr>
          <p:nvPr>
            <p:ph type="body" sz="quarter" idx="3"/>
          </p:nvPr>
        </p:nvSpPr>
        <p:spPr>
          <a:xfrm>
            <a:off x="679928" y="4714841"/>
            <a:ext cx="5437827" cy="4467931"/>
          </a:xfrm>
          <a:prstGeom prst="rect">
            <a:avLst/>
          </a:prstGeom>
        </p:spPr>
        <p:txBody>
          <a:bodyPr vert="horz" lIns="90442" tIns="45221" rIns="90442" bIns="452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108"/>
            <a:ext cx="2945293" cy="496961"/>
          </a:xfrm>
          <a:prstGeom prst="rect">
            <a:avLst/>
          </a:prstGeom>
        </p:spPr>
        <p:txBody>
          <a:bodyPr vert="horz" lIns="90442" tIns="45221" rIns="90442" bIns="452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816" y="9428108"/>
            <a:ext cx="2945293" cy="496961"/>
          </a:xfrm>
          <a:prstGeom prst="rect">
            <a:avLst/>
          </a:prstGeom>
        </p:spPr>
        <p:txBody>
          <a:bodyPr vert="horz" lIns="90442" tIns="45221" rIns="90442" bIns="45221" rtlCol="0" anchor="b"/>
          <a:lstStyle>
            <a:lvl1pPr algn="r">
              <a:defRPr sz="1200"/>
            </a:lvl1pPr>
          </a:lstStyle>
          <a:p>
            <a:fld id="{92BF8F5A-2CA5-47B2-A5CF-D08DD9C1CD1E}" type="slidenum">
              <a:rPr kumimoji="1" lang="ja-JP" altLang="en-US" smtClean="0"/>
              <a:t>‹#›</a:t>
            </a:fld>
            <a:endParaRPr kumimoji="1" lang="ja-JP" altLang="en-US"/>
          </a:p>
        </p:txBody>
      </p:sp>
    </p:spTree>
    <p:extLst>
      <p:ext uri="{BB962C8B-B14F-4D97-AF65-F5344CB8AC3E}">
        <p14:creationId xmlns:p14="http://schemas.microsoft.com/office/powerpoint/2010/main" val="59543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57800" cy="37195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6449">
              <a:defRPr/>
            </a:pPr>
            <a:fld id="{92BF8F5A-2CA5-47B2-A5CF-D08DD9C1CD1E}" type="slidenum">
              <a:rPr lang="ja-JP" altLang="en-US">
                <a:solidFill>
                  <a:prstClr val="black"/>
                </a:solidFill>
                <a:latin typeface="Calibri"/>
                <a:ea typeface="ＭＳ Ｐゴシック" panose="020B0600070205080204" pitchFamily="50" charset="-128"/>
              </a:rPr>
              <a:pPr defTabSz="956449">
                <a:defRPr/>
              </a:pPr>
              <a:t>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3047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2BF8F5A-2CA5-47B2-A5CF-D08DD9C1CD1E}" type="slidenum">
              <a:rPr kumimoji="1" lang="ja-JP" altLang="en-US" smtClean="0"/>
              <a:t>11</a:t>
            </a:fld>
            <a:endParaRPr kumimoji="1" lang="ja-JP" altLang="en-US"/>
          </a:p>
        </p:txBody>
      </p:sp>
    </p:spTree>
    <p:extLst>
      <p:ext uri="{BB962C8B-B14F-4D97-AF65-F5344CB8AC3E}">
        <p14:creationId xmlns:p14="http://schemas.microsoft.com/office/powerpoint/2010/main" val="1074733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11" y="2348895"/>
            <a:ext cx="9089391" cy="162077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604011" y="4284717"/>
            <a:ext cx="7485380" cy="1932323"/>
          </a:xfrm>
        </p:spPr>
        <p:txBody>
          <a:bodyPr/>
          <a:lstStyle>
            <a:lvl1pPr marL="0" indent="0" algn="ctr">
              <a:buNone/>
              <a:defRPr>
                <a:solidFill>
                  <a:schemeClr val="tx1">
                    <a:tint val="75000"/>
                  </a:schemeClr>
                </a:solidFill>
              </a:defRPr>
            </a:lvl1pPr>
            <a:lvl2pPr marL="483489" indent="0" algn="ctr">
              <a:buNone/>
              <a:defRPr>
                <a:solidFill>
                  <a:schemeClr val="tx1">
                    <a:tint val="75000"/>
                  </a:schemeClr>
                </a:solidFill>
              </a:defRPr>
            </a:lvl2pPr>
            <a:lvl3pPr marL="966978" indent="0" algn="ctr">
              <a:buNone/>
              <a:defRPr>
                <a:solidFill>
                  <a:schemeClr val="tx1">
                    <a:tint val="75000"/>
                  </a:schemeClr>
                </a:solidFill>
              </a:defRPr>
            </a:lvl3pPr>
            <a:lvl4pPr marL="1450467" indent="0" algn="ctr">
              <a:buNone/>
              <a:defRPr>
                <a:solidFill>
                  <a:schemeClr val="tx1">
                    <a:tint val="75000"/>
                  </a:schemeClr>
                </a:solidFill>
              </a:defRPr>
            </a:lvl4pPr>
            <a:lvl5pPr marL="1933956" indent="0" algn="ctr">
              <a:buNone/>
              <a:defRPr>
                <a:solidFill>
                  <a:schemeClr val="tx1">
                    <a:tint val="75000"/>
                  </a:schemeClr>
                </a:solidFill>
              </a:defRPr>
            </a:lvl5pPr>
            <a:lvl6pPr marL="2417445" indent="0" algn="ctr">
              <a:buNone/>
              <a:defRPr>
                <a:solidFill>
                  <a:schemeClr val="tx1">
                    <a:tint val="75000"/>
                  </a:schemeClr>
                </a:solidFill>
              </a:defRPr>
            </a:lvl6pPr>
            <a:lvl7pPr marL="2900934" indent="0" algn="ctr">
              <a:buNone/>
              <a:defRPr>
                <a:solidFill>
                  <a:schemeClr val="tx1">
                    <a:tint val="75000"/>
                  </a:schemeClr>
                </a:solidFill>
              </a:defRPr>
            </a:lvl7pPr>
            <a:lvl8pPr marL="3384423" indent="0" algn="ctr">
              <a:buNone/>
              <a:defRPr>
                <a:solidFill>
                  <a:schemeClr val="tx1">
                    <a:tint val="75000"/>
                  </a:schemeClr>
                </a:solidFill>
              </a:defRPr>
            </a:lvl8pPr>
            <a:lvl9pPr marL="386791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DB7AA4-BEA6-4B4A-801D-151EB6F12AE9}" type="datetimeFigureOut">
              <a:rPr kumimoji="1" lang="ja-JP" altLang="en-US" smtClean="0"/>
              <a:t>2025/12/3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503C6C-6BFD-4B31-8895-618D5AB9306F}" type="slidenum">
              <a:rPr kumimoji="1" lang="ja-JP" altLang="en-US" smtClean="0"/>
              <a:t>‹#›</a:t>
            </a:fld>
            <a:endParaRPr kumimoji="1" lang="ja-JP" altLang="en-US"/>
          </a:p>
        </p:txBody>
      </p:sp>
    </p:spTree>
    <p:extLst>
      <p:ext uri="{BB962C8B-B14F-4D97-AF65-F5344CB8AC3E}">
        <p14:creationId xmlns:p14="http://schemas.microsoft.com/office/powerpoint/2010/main" val="225096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DB7AA4-BEA6-4B4A-801D-151EB6F12AE9}" type="datetimeFigureOut">
              <a:rPr kumimoji="1" lang="ja-JP" altLang="en-US" smtClean="0"/>
              <a:t>2025/12/3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503C6C-6BFD-4B31-8895-618D5AB9306F}" type="slidenum">
              <a:rPr kumimoji="1" lang="ja-JP" altLang="en-US" smtClean="0"/>
              <a:t>‹#›</a:t>
            </a:fld>
            <a:endParaRPr kumimoji="1" lang="ja-JP" altLang="en-US"/>
          </a:p>
        </p:txBody>
      </p:sp>
    </p:spTree>
    <p:extLst>
      <p:ext uri="{BB962C8B-B14F-4D97-AF65-F5344CB8AC3E}">
        <p14:creationId xmlns:p14="http://schemas.microsoft.com/office/powerpoint/2010/main" val="326434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814536" y="404319"/>
            <a:ext cx="1804512" cy="860093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01010" y="404319"/>
            <a:ext cx="5235312" cy="860093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DB7AA4-BEA6-4B4A-801D-151EB6F12AE9}" type="datetimeFigureOut">
              <a:rPr kumimoji="1" lang="ja-JP" altLang="en-US" smtClean="0"/>
              <a:t>2025/12/3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503C6C-6BFD-4B31-8895-618D5AB9306F}" type="slidenum">
              <a:rPr kumimoji="1" lang="ja-JP" altLang="en-US" smtClean="0"/>
              <a:t>‹#›</a:t>
            </a:fld>
            <a:endParaRPr kumimoji="1" lang="ja-JP" altLang="en-US"/>
          </a:p>
        </p:txBody>
      </p:sp>
    </p:spTree>
    <p:extLst>
      <p:ext uri="{BB962C8B-B14F-4D97-AF65-F5344CB8AC3E}">
        <p14:creationId xmlns:p14="http://schemas.microsoft.com/office/powerpoint/2010/main" val="3281706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D79831-E787-2D87-AA3A-2CB6038D46D7}"/>
              </a:ext>
            </a:extLst>
          </p:cNvPr>
          <p:cNvSpPr>
            <a:spLocks noGrp="1"/>
          </p:cNvSpPr>
          <p:nvPr>
            <p:ph type="ctrTitle"/>
          </p:nvPr>
        </p:nvSpPr>
        <p:spPr>
          <a:xfrm>
            <a:off x="1336675" y="1237457"/>
            <a:ext cx="8020050" cy="2632440"/>
          </a:xfrm>
        </p:spPr>
        <p:txBody>
          <a:bodyPr anchor="b"/>
          <a:lstStyle>
            <a:lvl1pPr algn="ctr">
              <a:defRPr sz="5263"/>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4EF6672-0F79-7C6F-5A28-5899FE0C8EAF}"/>
              </a:ext>
            </a:extLst>
          </p:cNvPr>
          <p:cNvSpPr>
            <a:spLocks noGrp="1"/>
          </p:cNvSpPr>
          <p:nvPr>
            <p:ph type="subTitle" idx="1"/>
          </p:nvPr>
        </p:nvSpPr>
        <p:spPr>
          <a:xfrm>
            <a:off x="1336675" y="3971414"/>
            <a:ext cx="8020050" cy="1825554"/>
          </a:xfrm>
        </p:spPr>
        <p:txBody>
          <a:bodyPr/>
          <a:lstStyle>
            <a:lvl1pPr marL="0" indent="0" algn="ctr">
              <a:buNone/>
              <a:defRPr sz="2105"/>
            </a:lvl1pPr>
            <a:lvl2pPr marL="401007" indent="0" algn="ctr">
              <a:buNone/>
              <a:defRPr sz="1754"/>
            </a:lvl2pPr>
            <a:lvl3pPr marL="802015" indent="0" algn="ctr">
              <a:buNone/>
              <a:defRPr sz="1579"/>
            </a:lvl3pPr>
            <a:lvl4pPr marL="1203022" indent="0" algn="ctr">
              <a:buNone/>
              <a:defRPr sz="1403"/>
            </a:lvl4pPr>
            <a:lvl5pPr marL="1604029" indent="0" algn="ctr">
              <a:buNone/>
              <a:defRPr sz="1403"/>
            </a:lvl5pPr>
            <a:lvl6pPr marL="2005036" indent="0" algn="ctr">
              <a:buNone/>
              <a:defRPr sz="1403"/>
            </a:lvl6pPr>
            <a:lvl7pPr marL="2406044" indent="0" algn="ctr">
              <a:buNone/>
              <a:defRPr sz="1403"/>
            </a:lvl7pPr>
            <a:lvl8pPr marL="2807051" indent="0" algn="ctr">
              <a:buNone/>
              <a:defRPr sz="1403"/>
            </a:lvl8pPr>
            <a:lvl9pPr marL="3208058" indent="0" algn="ctr">
              <a:buNone/>
              <a:defRPr sz="1403"/>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09BD00D-1311-C9E8-2667-06713D5E7254}"/>
              </a:ext>
            </a:extLst>
          </p:cNvPr>
          <p:cNvSpPr>
            <a:spLocks noGrp="1"/>
          </p:cNvSpPr>
          <p:nvPr>
            <p:ph type="dt" sz="half" idx="10"/>
          </p:nvPr>
        </p:nvSpPr>
        <p:spPr/>
        <p:txBody>
          <a:bodyPr/>
          <a:lstStyle/>
          <a:p>
            <a:fld id="{6A05ED80-EFCF-47F3-86EA-E5E96AC3A12D}" type="datetimeFigureOut">
              <a:rPr kumimoji="1" lang="ja-JP" altLang="en-US" smtClean="0"/>
              <a:t>2025/12/3</a:t>
            </a:fld>
            <a:endParaRPr kumimoji="1" lang="ja-JP" altLang="en-US"/>
          </a:p>
        </p:txBody>
      </p:sp>
      <p:sp>
        <p:nvSpPr>
          <p:cNvPr id="5" name="フッター プレースホルダー 4">
            <a:extLst>
              <a:ext uri="{FF2B5EF4-FFF2-40B4-BE49-F238E27FC236}">
                <a16:creationId xmlns:a16="http://schemas.microsoft.com/office/drawing/2014/main" id="{FFA1AA30-E373-5A16-7F3B-4A19B80983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DDE8EF-3306-7CF1-310D-C0ACD8679EEE}"/>
              </a:ext>
            </a:extLst>
          </p:cNvPr>
          <p:cNvSpPr>
            <a:spLocks noGrp="1"/>
          </p:cNvSpPr>
          <p:nvPr>
            <p:ph type="sldNum" sz="quarter" idx="12"/>
          </p:nvPr>
        </p:nvSpPr>
        <p:spPr/>
        <p:txBody>
          <a:bodyPr/>
          <a:lstStyle/>
          <a:p>
            <a:fld id="{5826F0ED-30DC-44B1-A4D4-D8F398EBFE6C}" type="slidenum">
              <a:rPr kumimoji="1" lang="ja-JP" altLang="en-US" smtClean="0"/>
              <a:t>‹#›</a:t>
            </a:fld>
            <a:endParaRPr kumimoji="1" lang="ja-JP" altLang="en-US"/>
          </a:p>
        </p:txBody>
      </p:sp>
    </p:spTree>
    <p:extLst>
      <p:ext uri="{BB962C8B-B14F-4D97-AF65-F5344CB8AC3E}">
        <p14:creationId xmlns:p14="http://schemas.microsoft.com/office/powerpoint/2010/main" val="348587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03033-5A74-2B79-6708-2024D48A877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90BE99-DB54-BC6C-AE38-861CC668C43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C59845-336E-4DDD-72B6-731751BE3672}"/>
              </a:ext>
            </a:extLst>
          </p:cNvPr>
          <p:cNvSpPr>
            <a:spLocks noGrp="1"/>
          </p:cNvSpPr>
          <p:nvPr>
            <p:ph type="dt" sz="half" idx="10"/>
          </p:nvPr>
        </p:nvSpPr>
        <p:spPr/>
        <p:txBody>
          <a:bodyPr/>
          <a:lstStyle/>
          <a:p>
            <a:fld id="{6A05ED80-EFCF-47F3-86EA-E5E96AC3A12D}" type="datetimeFigureOut">
              <a:rPr kumimoji="1" lang="ja-JP" altLang="en-US" smtClean="0"/>
              <a:t>2025/12/3</a:t>
            </a:fld>
            <a:endParaRPr kumimoji="1" lang="ja-JP" altLang="en-US"/>
          </a:p>
        </p:txBody>
      </p:sp>
      <p:sp>
        <p:nvSpPr>
          <p:cNvPr id="5" name="フッター プレースホルダー 4">
            <a:extLst>
              <a:ext uri="{FF2B5EF4-FFF2-40B4-BE49-F238E27FC236}">
                <a16:creationId xmlns:a16="http://schemas.microsoft.com/office/drawing/2014/main" id="{CA80A1EE-0360-206F-D726-4327C7D982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568F43-9E62-5175-7641-E350B341B0A8}"/>
              </a:ext>
            </a:extLst>
          </p:cNvPr>
          <p:cNvSpPr>
            <a:spLocks noGrp="1"/>
          </p:cNvSpPr>
          <p:nvPr>
            <p:ph type="sldNum" sz="quarter" idx="12"/>
          </p:nvPr>
        </p:nvSpPr>
        <p:spPr/>
        <p:txBody>
          <a:bodyPr/>
          <a:lstStyle/>
          <a:p>
            <a:fld id="{5826F0ED-30DC-44B1-A4D4-D8F398EBFE6C}" type="slidenum">
              <a:rPr kumimoji="1" lang="ja-JP" altLang="en-US" smtClean="0"/>
              <a:t>‹#›</a:t>
            </a:fld>
            <a:endParaRPr kumimoji="1" lang="ja-JP" altLang="en-US"/>
          </a:p>
        </p:txBody>
      </p:sp>
    </p:spTree>
    <p:extLst>
      <p:ext uri="{BB962C8B-B14F-4D97-AF65-F5344CB8AC3E}">
        <p14:creationId xmlns:p14="http://schemas.microsoft.com/office/powerpoint/2010/main" val="3826909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0441D7-40E6-54EE-CC0E-E8E0504AC99A}"/>
              </a:ext>
            </a:extLst>
          </p:cNvPr>
          <p:cNvSpPr>
            <a:spLocks noGrp="1"/>
          </p:cNvSpPr>
          <p:nvPr>
            <p:ph type="title"/>
          </p:nvPr>
        </p:nvSpPr>
        <p:spPr>
          <a:xfrm>
            <a:off x="729602" y="1885067"/>
            <a:ext cx="9223058" cy="3145275"/>
          </a:xfrm>
        </p:spPr>
        <p:txBody>
          <a:bodyPr anchor="b"/>
          <a:lstStyle>
            <a:lvl1pPr>
              <a:defRPr sz="5263"/>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D516C10-B154-4756-F2FF-DCC24CE0F127}"/>
              </a:ext>
            </a:extLst>
          </p:cNvPr>
          <p:cNvSpPr>
            <a:spLocks noGrp="1"/>
          </p:cNvSpPr>
          <p:nvPr>
            <p:ph type="body" idx="1"/>
          </p:nvPr>
        </p:nvSpPr>
        <p:spPr>
          <a:xfrm>
            <a:off x="729602" y="5060097"/>
            <a:ext cx="9223058" cy="1654026"/>
          </a:xfrm>
        </p:spPr>
        <p:txBody>
          <a:bodyPr/>
          <a:lstStyle>
            <a:lvl1pPr marL="0" indent="0">
              <a:buNone/>
              <a:defRPr sz="2105">
                <a:solidFill>
                  <a:schemeClr val="tx1">
                    <a:tint val="75000"/>
                  </a:schemeClr>
                </a:solidFill>
              </a:defRPr>
            </a:lvl1pPr>
            <a:lvl2pPr marL="401007" indent="0">
              <a:buNone/>
              <a:defRPr sz="1754">
                <a:solidFill>
                  <a:schemeClr val="tx1">
                    <a:tint val="75000"/>
                  </a:schemeClr>
                </a:solidFill>
              </a:defRPr>
            </a:lvl2pPr>
            <a:lvl3pPr marL="802015" indent="0">
              <a:buNone/>
              <a:defRPr sz="1579">
                <a:solidFill>
                  <a:schemeClr val="tx1">
                    <a:tint val="75000"/>
                  </a:schemeClr>
                </a:solidFill>
              </a:defRPr>
            </a:lvl3pPr>
            <a:lvl4pPr marL="1203022" indent="0">
              <a:buNone/>
              <a:defRPr sz="1403">
                <a:solidFill>
                  <a:schemeClr val="tx1">
                    <a:tint val="75000"/>
                  </a:schemeClr>
                </a:solidFill>
              </a:defRPr>
            </a:lvl4pPr>
            <a:lvl5pPr marL="1604029" indent="0">
              <a:buNone/>
              <a:defRPr sz="1403">
                <a:solidFill>
                  <a:schemeClr val="tx1">
                    <a:tint val="75000"/>
                  </a:schemeClr>
                </a:solidFill>
              </a:defRPr>
            </a:lvl5pPr>
            <a:lvl6pPr marL="2005036" indent="0">
              <a:buNone/>
              <a:defRPr sz="1403">
                <a:solidFill>
                  <a:schemeClr val="tx1">
                    <a:tint val="75000"/>
                  </a:schemeClr>
                </a:solidFill>
              </a:defRPr>
            </a:lvl6pPr>
            <a:lvl7pPr marL="2406044" indent="0">
              <a:buNone/>
              <a:defRPr sz="1403">
                <a:solidFill>
                  <a:schemeClr val="tx1">
                    <a:tint val="75000"/>
                  </a:schemeClr>
                </a:solidFill>
              </a:defRPr>
            </a:lvl7pPr>
            <a:lvl8pPr marL="2807051" indent="0">
              <a:buNone/>
              <a:defRPr sz="1403">
                <a:solidFill>
                  <a:schemeClr val="tx1">
                    <a:tint val="75000"/>
                  </a:schemeClr>
                </a:solidFill>
              </a:defRPr>
            </a:lvl8pPr>
            <a:lvl9pPr marL="3208058" indent="0">
              <a:buNone/>
              <a:defRPr sz="1403">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6111CE0-046B-54CB-5422-2F25F8682206}"/>
              </a:ext>
            </a:extLst>
          </p:cNvPr>
          <p:cNvSpPr>
            <a:spLocks noGrp="1"/>
          </p:cNvSpPr>
          <p:nvPr>
            <p:ph type="dt" sz="half" idx="10"/>
          </p:nvPr>
        </p:nvSpPr>
        <p:spPr/>
        <p:txBody>
          <a:bodyPr/>
          <a:lstStyle/>
          <a:p>
            <a:fld id="{6A05ED80-EFCF-47F3-86EA-E5E96AC3A12D}" type="datetimeFigureOut">
              <a:rPr kumimoji="1" lang="ja-JP" altLang="en-US" smtClean="0"/>
              <a:t>2025/12/3</a:t>
            </a:fld>
            <a:endParaRPr kumimoji="1" lang="ja-JP" altLang="en-US"/>
          </a:p>
        </p:txBody>
      </p:sp>
      <p:sp>
        <p:nvSpPr>
          <p:cNvPr id="5" name="フッター プレースホルダー 4">
            <a:extLst>
              <a:ext uri="{FF2B5EF4-FFF2-40B4-BE49-F238E27FC236}">
                <a16:creationId xmlns:a16="http://schemas.microsoft.com/office/drawing/2014/main" id="{B8959E43-0718-EA48-A2E2-D8F092D6FB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155272-B23C-DAA5-88EC-C82EB2B3F7ED}"/>
              </a:ext>
            </a:extLst>
          </p:cNvPr>
          <p:cNvSpPr>
            <a:spLocks noGrp="1"/>
          </p:cNvSpPr>
          <p:nvPr>
            <p:ph type="sldNum" sz="quarter" idx="12"/>
          </p:nvPr>
        </p:nvSpPr>
        <p:spPr/>
        <p:txBody>
          <a:bodyPr/>
          <a:lstStyle/>
          <a:p>
            <a:fld id="{5826F0ED-30DC-44B1-A4D4-D8F398EBFE6C}" type="slidenum">
              <a:rPr kumimoji="1" lang="ja-JP" altLang="en-US" smtClean="0"/>
              <a:t>‹#›</a:t>
            </a:fld>
            <a:endParaRPr kumimoji="1" lang="ja-JP" altLang="en-US"/>
          </a:p>
        </p:txBody>
      </p:sp>
    </p:spTree>
    <p:extLst>
      <p:ext uri="{BB962C8B-B14F-4D97-AF65-F5344CB8AC3E}">
        <p14:creationId xmlns:p14="http://schemas.microsoft.com/office/powerpoint/2010/main" val="4187520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CBDC49-14E7-3FB8-2BBB-0393024DB2B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C0E3586-59C3-9E63-C352-1DED5CF773D8}"/>
              </a:ext>
            </a:extLst>
          </p:cNvPr>
          <p:cNvSpPr>
            <a:spLocks noGrp="1"/>
          </p:cNvSpPr>
          <p:nvPr>
            <p:ph sz="half" idx="1"/>
          </p:nvPr>
        </p:nvSpPr>
        <p:spPr>
          <a:xfrm>
            <a:off x="735172" y="2012836"/>
            <a:ext cx="4544695" cy="479755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D9C360A-33DC-B652-5591-A8C5695387AA}"/>
              </a:ext>
            </a:extLst>
          </p:cNvPr>
          <p:cNvSpPr>
            <a:spLocks noGrp="1"/>
          </p:cNvSpPr>
          <p:nvPr>
            <p:ph sz="half" idx="2"/>
          </p:nvPr>
        </p:nvSpPr>
        <p:spPr>
          <a:xfrm>
            <a:off x="5413534" y="2012836"/>
            <a:ext cx="4544695" cy="479755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349C58B-DD23-ACEA-6981-06ADFF2E0E84}"/>
              </a:ext>
            </a:extLst>
          </p:cNvPr>
          <p:cNvSpPr>
            <a:spLocks noGrp="1"/>
          </p:cNvSpPr>
          <p:nvPr>
            <p:ph type="dt" sz="half" idx="10"/>
          </p:nvPr>
        </p:nvSpPr>
        <p:spPr/>
        <p:txBody>
          <a:bodyPr/>
          <a:lstStyle/>
          <a:p>
            <a:fld id="{6A05ED80-EFCF-47F3-86EA-E5E96AC3A12D}" type="datetimeFigureOut">
              <a:rPr kumimoji="1" lang="ja-JP" altLang="en-US" smtClean="0"/>
              <a:t>2025/12/3</a:t>
            </a:fld>
            <a:endParaRPr kumimoji="1" lang="ja-JP" altLang="en-US"/>
          </a:p>
        </p:txBody>
      </p:sp>
      <p:sp>
        <p:nvSpPr>
          <p:cNvPr id="6" name="フッター プレースホルダー 5">
            <a:extLst>
              <a:ext uri="{FF2B5EF4-FFF2-40B4-BE49-F238E27FC236}">
                <a16:creationId xmlns:a16="http://schemas.microsoft.com/office/drawing/2014/main" id="{2B230C34-0273-CE27-208D-0296A4A2A73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0D8C03-D8AB-C658-70A5-5A48561E716C}"/>
              </a:ext>
            </a:extLst>
          </p:cNvPr>
          <p:cNvSpPr>
            <a:spLocks noGrp="1"/>
          </p:cNvSpPr>
          <p:nvPr>
            <p:ph type="sldNum" sz="quarter" idx="12"/>
          </p:nvPr>
        </p:nvSpPr>
        <p:spPr/>
        <p:txBody>
          <a:bodyPr/>
          <a:lstStyle/>
          <a:p>
            <a:fld id="{5826F0ED-30DC-44B1-A4D4-D8F398EBFE6C}" type="slidenum">
              <a:rPr kumimoji="1" lang="ja-JP" altLang="en-US" smtClean="0"/>
              <a:t>‹#›</a:t>
            </a:fld>
            <a:endParaRPr kumimoji="1" lang="ja-JP" altLang="en-US"/>
          </a:p>
        </p:txBody>
      </p:sp>
    </p:spTree>
    <p:extLst>
      <p:ext uri="{BB962C8B-B14F-4D97-AF65-F5344CB8AC3E}">
        <p14:creationId xmlns:p14="http://schemas.microsoft.com/office/powerpoint/2010/main" val="90174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D8691-8236-B84C-6F37-9DDFC61C005C}"/>
              </a:ext>
            </a:extLst>
          </p:cNvPr>
          <p:cNvSpPr>
            <a:spLocks noGrp="1"/>
          </p:cNvSpPr>
          <p:nvPr>
            <p:ph type="title"/>
          </p:nvPr>
        </p:nvSpPr>
        <p:spPr>
          <a:xfrm>
            <a:off x="736565" y="402569"/>
            <a:ext cx="9223058" cy="1461495"/>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81CB2A-2DC1-D004-1B97-94DDA7503F75}"/>
              </a:ext>
            </a:extLst>
          </p:cNvPr>
          <p:cNvSpPr>
            <a:spLocks noGrp="1"/>
          </p:cNvSpPr>
          <p:nvPr>
            <p:ph type="body" idx="1"/>
          </p:nvPr>
        </p:nvSpPr>
        <p:spPr>
          <a:xfrm>
            <a:off x="736564" y="1853560"/>
            <a:ext cx="4523809" cy="908401"/>
          </a:xfrm>
        </p:spPr>
        <p:txBody>
          <a:bodyPr anchor="b"/>
          <a:lstStyle>
            <a:lvl1pPr marL="0" indent="0">
              <a:buNone/>
              <a:defRPr sz="2105" b="1"/>
            </a:lvl1pPr>
            <a:lvl2pPr marL="401007" indent="0">
              <a:buNone/>
              <a:defRPr sz="1754" b="1"/>
            </a:lvl2pPr>
            <a:lvl3pPr marL="802015" indent="0">
              <a:buNone/>
              <a:defRPr sz="1579" b="1"/>
            </a:lvl3pPr>
            <a:lvl4pPr marL="1203022" indent="0">
              <a:buNone/>
              <a:defRPr sz="1403" b="1"/>
            </a:lvl4pPr>
            <a:lvl5pPr marL="1604029" indent="0">
              <a:buNone/>
              <a:defRPr sz="1403" b="1"/>
            </a:lvl5pPr>
            <a:lvl6pPr marL="2005036" indent="0">
              <a:buNone/>
              <a:defRPr sz="1403" b="1"/>
            </a:lvl6pPr>
            <a:lvl7pPr marL="2406044" indent="0">
              <a:buNone/>
              <a:defRPr sz="1403" b="1"/>
            </a:lvl7pPr>
            <a:lvl8pPr marL="2807051" indent="0">
              <a:buNone/>
              <a:defRPr sz="1403" b="1"/>
            </a:lvl8pPr>
            <a:lvl9pPr marL="3208058" indent="0">
              <a:buNone/>
              <a:defRPr sz="1403"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7751245-11B4-0B99-31E2-5E22D779F107}"/>
              </a:ext>
            </a:extLst>
          </p:cNvPr>
          <p:cNvSpPr>
            <a:spLocks noGrp="1"/>
          </p:cNvSpPr>
          <p:nvPr>
            <p:ph sz="half" idx="2"/>
          </p:nvPr>
        </p:nvSpPr>
        <p:spPr>
          <a:xfrm>
            <a:off x="736564" y="2761961"/>
            <a:ext cx="4523809" cy="406242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C3A2A93-971D-24CE-980C-120E82449964}"/>
              </a:ext>
            </a:extLst>
          </p:cNvPr>
          <p:cNvSpPr>
            <a:spLocks noGrp="1"/>
          </p:cNvSpPr>
          <p:nvPr>
            <p:ph type="body" sz="quarter" idx="3"/>
          </p:nvPr>
        </p:nvSpPr>
        <p:spPr>
          <a:xfrm>
            <a:off x="5413534" y="1853560"/>
            <a:ext cx="4546088" cy="908401"/>
          </a:xfrm>
        </p:spPr>
        <p:txBody>
          <a:bodyPr anchor="b"/>
          <a:lstStyle>
            <a:lvl1pPr marL="0" indent="0">
              <a:buNone/>
              <a:defRPr sz="2105" b="1"/>
            </a:lvl1pPr>
            <a:lvl2pPr marL="401007" indent="0">
              <a:buNone/>
              <a:defRPr sz="1754" b="1"/>
            </a:lvl2pPr>
            <a:lvl3pPr marL="802015" indent="0">
              <a:buNone/>
              <a:defRPr sz="1579" b="1"/>
            </a:lvl3pPr>
            <a:lvl4pPr marL="1203022" indent="0">
              <a:buNone/>
              <a:defRPr sz="1403" b="1"/>
            </a:lvl4pPr>
            <a:lvl5pPr marL="1604029" indent="0">
              <a:buNone/>
              <a:defRPr sz="1403" b="1"/>
            </a:lvl5pPr>
            <a:lvl6pPr marL="2005036" indent="0">
              <a:buNone/>
              <a:defRPr sz="1403" b="1"/>
            </a:lvl6pPr>
            <a:lvl7pPr marL="2406044" indent="0">
              <a:buNone/>
              <a:defRPr sz="1403" b="1"/>
            </a:lvl7pPr>
            <a:lvl8pPr marL="2807051" indent="0">
              <a:buNone/>
              <a:defRPr sz="1403" b="1"/>
            </a:lvl8pPr>
            <a:lvl9pPr marL="3208058" indent="0">
              <a:buNone/>
              <a:defRPr sz="1403"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998DD3B-C5C0-0B7C-922E-73BD9EFE7456}"/>
              </a:ext>
            </a:extLst>
          </p:cNvPr>
          <p:cNvSpPr>
            <a:spLocks noGrp="1"/>
          </p:cNvSpPr>
          <p:nvPr>
            <p:ph sz="quarter" idx="4"/>
          </p:nvPr>
        </p:nvSpPr>
        <p:spPr>
          <a:xfrm>
            <a:off x="5413534" y="2761961"/>
            <a:ext cx="4546088" cy="406242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8EC2153-9B1D-6EDC-4A05-79AC77401743}"/>
              </a:ext>
            </a:extLst>
          </p:cNvPr>
          <p:cNvSpPr>
            <a:spLocks noGrp="1"/>
          </p:cNvSpPr>
          <p:nvPr>
            <p:ph type="dt" sz="half" idx="10"/>
          </p:nvPr>
        </p:nvSpPr>
        <p:spPr/>
        <p:txBody>
          <a:bodyPr/>
          <a:lstStyle/>
          <a:p>
            <a:fld id="{6A05ED80-EFCF-47F3-86EA-E5E96AC3A12D}" type="datetimeFigureOut">
              <a:rPr kumimoji="1" lang="ja-JP" altLang="en-US" smtClean="0"/>
              <a:t>2025/12/3</a:t>
            </a:fld>
            <a:endParaRPr kumimoji="1" lang="ja-JP" altLang="en-US"/>
          </a:p>
        </p:txBody>
      </p:sp>
      <p:sp>
        <p:nvSpPr>
          <p:cNvPr id="8" name="フッター プレースホルダー 7">
            <a:extLst>
              <a:ext uri="{FF2B5EF4-FFF2-40B4-BE49-F238E27FC236}">
                <a16:creationId xmlns:a16="http://schemas.microsoft.com/office/drawing/2014/main" id="{76737E75-8AFD-B4B1-DAB7-3381E59473A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8F996A4-AD60-11D7-DD4B-A7BE7B9787E7}"/>
              </a:ext>
            </a:extLst>
          </p:cNvPr>
          <p:cNvSpPr>
            <a:spLocks noGrp="1"/>
          </p:cNvSpPr>
          <p:nvPr>
            <p:ph type="sldNum" sz="quarter" idx="12"/>
          </p:nvPr>
        </p:nvSpPr>
        <p:spPr/>
        <p:txBody>
          <a:bodyPr/>
          <a:lstStyle/>
          <a:p>
            <a:fld id="{5826F0ED-30DC-44B1-A4D4-D8F398EBFE6C}" type="slidenum">
              <a:rPr kumimoji="1" lang="ja-JP" altLang="en-US" smtClean="0"/>
              <a:t>‹#›</a:t>
            </a:fld>
            <a:endParaRPr kumimoji="1" lang="ja-JP" altLang="en-US"/>
          </a:p>
        </p:txBody>
      </p:sp>
    </p:spTree>
    <p:extLst>
      <p:ext uri="{BB962C8B-B14F-4D97-AF65-F5344CB8AC3E}">
        <p14:creationId xmlns:p14="http://schemas.microsoft.com/office/powerpoint/2010/main" val="414198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130C38-7523-B732-BB69-1EFD48BA522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9BB8651-3D9C-B2FC-3F58-9223257A68B0}"/>
              </a:ext>
            </a:extLst>
          </p:cNvPr>
          <p:cNvSpPr>
            <a:spLocks noGrp="1"/>
          </p:cNvSpPr>
          <p:nvPr>
            <p:ph type="dt" sz="half" idx="10"/>
          </p:nvPr>
        </p:nvSpPr>
        <p:spPr/>
        <p:txBody>
          <a:bodyPr/>
          <a:lstStyle/>
          <a:p>
            <a:fld id="{6A05ED80-EFCF-47F3-86EA-E5E96AC3A12D}" type="datetimeFigureOut">
              <a:rPr kumimoji="1" lang="ja-JP" altLang="en-US" smtClean="0"/>
              <a:t>2025/12/3</a:t>
            </a:fld>
            <a:endParaRPr kumimoji="1" lang="ja-JP" altLang="en-US"/>
          </a:p>
        </p:txBody>
      </p:sp>
      <p:sp>
        <p:nvSpPr>
          <p:cNvPr id="4" name="フッター プレースホルダー 3">
            <a:extLst>
              <a:ext uri="{FF2B5EF4-FFF2-40B4-BE49-F238E27FC236}">
                <a16:creationId xmlns:a16="http://schemas.microsoft.com/office/drawing/2014/main" id="{77F8FD87-D61D-4E39-D4FF-5836C869302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77D2322-ED81-1740-C68E-8B53D78E6B4E}"/>
              </a:ext>
            </a:extLst>
          </p:cNvPr>
          <p:cNvSpPr>
            <a:spLocks noGrp="1"/>
          </p:cNvSpPr>
          <p:nvPr>
            <p:ph type="sldNum" sz="quarter" idx="12"/>
          </p:nvPr>
        </p:nvSpPr>
        <p:spPr/>
        <p:txBody>
          <a:bodyPr/>
          <a:lstStyle/>
          <a:p>
            <a:fld id="{5826F0ED-30DC-44B1-A4D4-D8F398EBFE6C}" type="slidenum">
              <a:rPr kumimoji="1" lang="ja-JP" altLang="en-US" smtClean="0"/>
              <a:t>‹#›</a:t>
            </a:fld>
            <a:endParaRPr kumimoji="1" lang="ja-JP" altLang="en-US"/>
          </a:p>
        </p:txBody>
      </p:sp>
    </p:spTree>
    <p:extLst>
      <p:ext uri="{BB962C8B-B14F-4D97-AF65-F5344CB8AC3E}">
        <p14:creationId xmlns:p14="http://schemas.microsoft.com/office/powerpoint/2010/main" val="3690511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2DBAE39-04E8-DD19-B232-1866077AFDF1}"/>
              </a:ext>
            </a:extLst>
          </p:cNvPr>
          <p:cNvSpPr>
            <a:spLocks noGrp="1"/>
          </p:cNvSpPr>
          <p:nvPr>
            <p:ph type="dt" sz="half" idx="10"/>
          </p:nvPr>
        </p:nvSpPr>
        <p:spPr/>
        <p:txBody>
          <a:bodyPr/>
          <a:lstStyle/>
          <a:p>
            <a:fld id="{6A05ED80-EFCF-47F3-86EA-E5E96AC3A12D}" type="datetimeFigureOut">
              <a:rPr kumimoji="1" lang="ja-JP" altLang="en-US" smtClean="0"/>
              <a:t>2025/12/3</a:t>
            </a:fld>
            <a:endParaRPr kumimoji="1" lang="ja-JP" altLang="en-US"/>
          </a:p>
        </p:txBody>
      </p:sp>
      <p:sp>
        <p:nvSpPr>
          <p:cNvPr id="3" name="フッター プレースホルダー 2">
            <a:extLst>
              <a:ext uri="{FF2B5EF4-FFF2-40B4-BE49-F238E27FC236}">
                <a16:creationId xmlns:a16="http://schemas.microsoft.com/office/drawing/2014/main" id="{5297432E-4E26-C0B7-582F-FDFBA61B8B2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E9492A3-FF89-04E3-783C-3E53E9794CD7}"/>
              </a:ext>
            </a:extLst>
          </p:cNvPr>
          <p:cNvSpPr>
            <a:spLocks noGrp="1"/>
          </p:cNvSpPr>
          <p:nvPr>
            <p:ph type="sldNum" sz="quarter" idx="12"/>
          </p:nvPr>
        </p:nvSpPr>
        <p:spPr/>
        <p:txBody>
          <a:bodyPr/>
          <a:lstStyle/>
          <a:p>
            <a:fld id="{5826F0ED-30DC-44B1-A4D4-D8F398EBFE6C}" type="slidenum">
              <a:rPr kumimoji="1" lang="ja-JP" altLang="en-US" smtClean="0"/>
              <a:t>‹#›</a:t>
            </a:fld>
            <a:endParaRPr kumimoji="1" lang="ja-JP" altLang="en-US"/>
          </a:p>
        </p:txBody>
      </p:sp>
    </p:spTree>
    <p:extLst>
      <p:ext uri="{BB962C8B-B14F-4D97-AF65-F5344CB8AC3E}">
        <p14:creationId xmlns:p14="http://schemas.microsoft.com/office/powerpoint/2010/main" val="3139493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B78806-C8A2-7943-769F-F42C6AF49416}"/>
              </a:ext>
            </a:extLst>
          </p:cNvPr>
          <p:cNvSpPr>
            <a:spLocks noGrp="1"/>
          </p:cNvSpPr>
          <p:nvPr>
            <p:ph type="title"/>
          </p:nvPr>
        </p:nvSpPr>
        <p:spPr>
          <a:xfrm>
            <a:off x="736565" y="504084"/>
            <a:ext cx="3448900" cy="1764295"/>
          </a:xfrm>
        </p:spPr>
        <p:txBody>
          <a:bodyPr anchor="b"/>
          <a:lstStyle>
            <a:lvl1pPr>
              <a:defRPr sz="2807"/>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AC38C3-8DBD-66AD-3DE2-985BEE54EC94}"/>
              </a:ext>
            </a:extLst>
          </p:cNvPr>
          <p:cNvSpPr>
            <a:spLocks noGrp="1"/>
          </p:cNvSpPr>
          <p:nvPr>
            <p:ph idx="1"/>
          </p:nvPr>
        </p:nvSpPr>
        <p:spPr>
          <a:xfrm>
            <a:off x="4546088" y="1088683"/>
            <a:ext cx="5413534" cy="5373398"/>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8CEF5A2-863D-12C9-51EA-C6B43B213CEA}"/>
              </a:ext>
            </a:extLst>
          </p:cNvPr>
          <p:cNvSpPr>
            <a:spLocks noGrp="1"/>
          </p:cNvSpPr>
          <p:nvPr>
            <p:ph type="body" sz="half" idx="2"/>
          </p:nvPr>
        </p:nvSpPr>
        <p:spPr>
          <a:xfrm>
            <a:off x="736565" y="2268379"/>
            <a:ext cx="3448900" cy="4202453"/>
          </a:xfrm>
        </p:spPr>
        <p:txBody>
          <a:bodyPr/>
          <a:lstStyle>
            <a:lvl1pPr marL="0" indent="0">
              <a:buNone/>
              <a:defRPr sz="1403"/>
            </a:lvl1pPr>
            <a:lvl2pPr marL="401007" indent="0">
              <a:buNone/>
              <a:defRPr sz="1228"/>
            </a:lvl2pPr>
            <a:lvl3pPr marL="802015" indent="0">
              <a:buNone/>
              <a:defRPr sz="1053"/>
            </a:lvl3pPr>
            <a:lvl4pPr marL="1203022" indent="0">
              <a:buNone/>
              <a:defRPr sz="878"/>
            </a:lvl4pPr>
            <a:lvl5pPr marL="1604029" indent="0">
              <a:buNone/>
              <a:defRPr sz="878"/>
            </a:lvl5pPr>
            <a:lvl6pPr marL="2005036" indent="0">
              <a:buNone/>
              <a:defRPr sz="878"/>
            </a:lvl6pPr>
            <a:lvl7pPr marL="2406044" indent="0">
              <a:buNone/>
              <a:defRPr sz="878"/>
            </a:lvl7pPr>
            <a:lvl8pPr marL="2807051" indent="0">
              <a:buNone/>
              <a:defRPr sz="878"/>
            </a:lvl8pPr>
            <a:lvl9pPr marL="3208058" indent="0">
              <a:buNone/>
              <a:defRPr sz="878"/>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0D73E19-F225-F41E-9E64-E5013F6CAE12}"/>
              </a:ext>
            </a:extLst>
          </p:cNvPr>
          <p:cNvSpPr>
            <a:spLocks noGrp="1"/>
          </p:cNvSpPr>
          <p:nvPr>
            <p:ph type="dt" sz="half" idx="10"/>
          </p:nvPr>
        </p:nvSpPr>
        <p:spPr/>
        <p:txBody>
          <a:bodyPr/>
          <a:lstStyle/>
          <a:p>
            <a:fld id="{6A05ED80-EFCF-47F3-86EA-E5E96AC3A12D}" type="datetimeFigureOut">
              <a:rPr kumimoji="1" lang="ja-JP" altLang="en-US" smtClean="0"/>
              <a:t>2025/12/3</a:t>
            </a:fld>
            <a:endParaRPr kumimoji="1" lang="ja-JP" altLang="en-US"/>
          </a:p>
        </p:txBody>
      </p:sp>
      <p:sp>
        <p:nvSpPr>
          <p:cNvPr id="6" name="フッター プレースホルダー 5">
            <a:extLst>
              <a:ext uri="{FF2B5EF4-FFF2-40B4-BE49-F238E27FC236}">
                <a16:creationId xmlns:a16="http://schemas.microsoft.com/office/drawing/2014/main" id="{F80239A9-7134-D953-286F-97A4B56FCD0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3BF218F-2B3F-8BE9-1256-AAC5C368E150}"/>
              </a:ext>
            </a:extLst>
          </p:cNvPr>
          <p:cNvSpPr>
            <a:spLocks noGrp="1"/>
          </p:cNvSpPr>
          <p:nvPr>
            <p:ph type="sldNum" sz="quarter" idx="12"/>
          </p:nvPr>
        </p:nvSpPr>
        <p:spPr/>
        <p:txBody>
          <a:bodyPr/>
          <a:lstStyle/>
          <a:p>
            <a:fld id="{5826F0ED-30DC-44B1-A4D4-D8F398EBFE6C}" type="slidenum">
              <a:rPr kumimoji="1" lang="ja-JP" altLang="en-US" smtClean="0"/>
              <a:t>‹#›</a:t>
            </a:fld>
            <a:endParaRPr kumimoji="1" lang="ja-JP" altLang="en-US"/>
          </a:p>
        </p:txBody>
      </p:sp>
    </p:spTree>
    <p:extLst>
      <p:ext uri="{BB962C8B-B14F-4D97-AF65-F5344CB8AC3E}">
        <p14:creationId xmlns:p14="http://schemas.microsoft.com/office/powerpoint/2010/main" val="30889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DB7AA4-BEA6-4B4A-801D-151EB6F12AE9}" type="datetimeFigureOut">
              <a:rPr kumimoji="1" lang="ja-JP" altLang="en-US" smtClean="0"/>
              <a:t>2025/12/3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503C6C-6BFD-4B31-8895-618D5AB9306F}" type="slidenum">
              <a:rPr kumimoji="1" lang="ja-JP" altLang="en-US" smtClean="0"/>
              <a:t>‹#›</a:t>
            </a:fld>
            <a:endParaRPr kumimoji="1" lang="ja-JP" altLang="en-US"/>
          </a:p>
        </p:txBody>
      </p:sp>
    </p:spTree>
    <p:extLst>
      <p:ext uri="{BB962C8B-B14F-4D97-AF65-F5344CB8AC3E}">
        <p14:creationId xmlns:p14="http://schemas.microsoft.com/office/powerpoint/2010/main" val="3127967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61AE85-9B16-7668-AA09-C6220285B44C}"/>
              </a:ext>
            </a:extLst>
          </p:cNvPr>
          <p:cNvSpPr>
            <a:spLocks noGrp="1"/>
          </p:cNvSpPr>
          <p:nvPr>
            <p:ph type="title"/>
          </p:nvPr>
        </p:nvSpPr>
        <p:spPr>
          <a:xfrm>
            <a:off x="736565" y="504084"/>
            <a:ext cx="3448900" cy="1764295"/>
          </a:xfrm>
        </p:spPr>
        <p:txBody>
          <a:bodyPr anchor="b"/>
          <a:lstStyle>
            <a:lvl1pPr>
              <a:defRPr sz="2807"/>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5BBD0CB-46C0-BA5C-77E8-9B22B155B65B}"/>
              </a:ext>
            </a:extLst>
          </p:cNvPr>
          <p:cNvSpPr>
            <a:spLocks noGrp="1"/>
          </p:cNvSpPr>
          <p:nvPr>
            <p:ph type="pic" idx="1"/>
          </p:nvPr>
        </p:nvSpPr>
        <p:spPr>
          <a:xfrm>
            <a:off x="4546088" y="1088683"/>
            <a:ext cx="5413534" cy="5373398"/>
          </a:xfrm>
        </p:spPr>
        <p:txBody>
          <a:bodyPr/>
          <a:lstStyle>
            <a:lvl1pPr marL="0" indent="0">
              <a:buNone/>
              <a:defRPr sz="2807"/>
            </a:lvl1pPr>
            <a:lvl2pPr marL="401007" indent="0">
              <a:buNone/>
              <a:defRPr sz="2456"/>
            </a:lvl2pPr>
            <a:lvl3pPr marL="802015" indent="0">
              <a:buNone/>
              <a:defRPr sz="2105"/>
            </a:lvl3pPr>
            <a:lvl4pPr marL="1203022" indent="0">
              <a:buNone/>
              <a:defRPr sz="1754"/>
            </a:lvl4pPr>
            <a:lvl5pPr marL="1604029" indent="0">
              <a:buNone/>
              <a:defRPr sz="1754"/>
            </a:lvl5pPr>
            <a:lvl6pPr marL="2005036" indent="0">
              <a:buNone/>
              <a:defRPr sz="1754"/>
            </a:lvl6pPr>
            <a:lvl7pPr marL="2406044" indent="0">
              <a:buNone/>
              <a:defRPr sz="1754"/>
            </a:lvl7pPr>
            <a:lvl8pPr marL="2807051" indent="0">
              <a:buNone/>
              <a:defRPr sz="1754"/>
            </a:lvl8pPr>
            <a:lvl9pPr marL="3208058" indent="0">
              <a:buNone/>
              <a:defRPr sz="1754"/>
            </a:lvl9pPr>
          </a:lstStyle>
          <a:p>
            <a:endParaRPr kumimoji="1" lang="ja-JP" altLang="en-US"/>
          </a:p>
        </p:txBody>
      </p:sp>
      <p:sp>
        <p:nvSpPr>
          <p:cNvPr id="4" name="テキスト プレースホルダー 3">
            <a:extLst>
              <a:ext uri="{FF2B5EF4-FFF2-40B4-BE49-F238E27FC236}">
                <a16:creationId xmlns:a16="http://schemas.microsoft.com/office/drawing/2014/main" id="{79B261B1-D2B8-D1E0-0EBA-92887C7405E0}"/>
              </a:ext>
            </a:extLst>
          </p:cNvPr>
          <p:cNvSpPr>
            <a:spLocks noGrp="1"/>
          </p:cNvSpPr>
          <p:nvPr>
            <p:ph type="body" sz="half" idx="2"/>
          </p:nvPr>
        </p:nvSpPr>
        <p:spPr>
          <a:xfrm>
            <a:off x="736565" y="2268379"/>
            <a:ext cx="3448900" cy="4202453"/>
          </a:xfrm>
        </p:spPr>
        <p:txBody>
          <a:bodyPr/>
          <a:lstStyle>
            <a:lvl1pPr marL="0" indent="0">
              <a:buNone/>
              <a:defRPr sz="1403"/>
            </a:lvl1pPr>
            <a:lvl2pPr marL="401007" indent="0">
              <a:buNone/>
              <a:defRPr sz="1228"/>
            </a:lvl2pPr>
            <a:lvl3pPr marL="802015" indent="0">
              <a:buNone/>
              <a:defRPr sz="1053"/>
            </a:lvl3pPr>
            <a:lvl4pPr marL="1203022" indent="0">
              <a:buNone/>
              <a:defRPr sz="878"/>
            </a:lvl4pPr>
            <a:lvl5pPr marL="1604029" indent="0">
              <a:buNone/>
              <a:defRPr sz="878"/>
            </a:lvl5pPr>
            <a:lvl6pPr marL="2005036" indent="0">
              <a:buNone/>
              <a:defRPr sz="878"/>
            </a:lvl6pPr>
            <a:lvl7pPr marL="2406044" indent="0">
              <a:buNone/>
              <a:defRPr sz="878"/>
            </a:lvl7pPr>
            <a:lvl8pPr marL="2807051" indent="0">
              <a:buNone/>
              <a:defRPr sz="878"/>
            </a:lvl8pPr>
            <a:lvl9pPr marL="3208058" indent="0">
              <a:buNone/>
              <a:defRPr sz="878"/>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31DBB4D-2E0D-AB64-93DF-AAB0646F8B43}"/>
              </a:ext>
            </a:extLst>
          </p:cNvPr>
          <p:cNvSpPr>
            <a:spLocks noGrp="1"/>
          </p:cNvSpPr>
          <p:nvPr>
            <p:ph type="dt" sz="half" idx="10"/>
          </p:nvPr>
        </p:nvSpPr>
        <p:spPr/>
        <p:txBody>
          <a:bodyPr/>
          <a:lstStyle/>
          <a:p>
            <a:fld id="{6A05ED80-EFCF-47F3-86EA-E5E96AC3A12D}" type="datetimeFigureOut">
              <a:rPr kumimoji="1" lang="ja-JP" altLang="en-US" smtClean="0"/>
              <a:t>2025/12/3</a:t>
            </a:fld>
            <a:endParaRPr kumimoji="1" lang="ja-JP" altLang="en-US"/>
          </a:p>
        </p:txBody>
      </p:sp>
      <p:sp>
        <p:nvSpPr>
          <p:cNvPr id="6" name="フッター プレースホルダー 5">
            <a:extLst>
              <a:ext uri="{FF2B5EF4-FFF2-40B4-BE49-F238E27FC236}">
                <a16:creationId xmlns:a16="http://schemas.microsoft.com/office/drawing/2014/main" id="{B2AA288C-73CD-E193-A0B4-C343B260FA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2139396-E078-D4A5-AB64-C64E38523A45}"/>
              </a:ext>
            </a:extLst>
          </p:cNvPr>
          <p:cNvSpPr>
            <a:spLocks noGrp="1"/>
          </p:cNvSpPr>
          <p:nvPr>
            <p:ph type="sldNum" sz="quarter" idx="12"/>
          </p:nvPr>
        </p:nvSpPr>
        <p:spPr/>
        <p:txBody>
          <a:bodyPr/>
          <a:lstStyle/>
          <a:p>
            <a:fld id="{5826F0ED-30DC-44B1-A4D4-D8F398EBFE6C}" type="slidenum">
              <a:rPr kumimoji="1" lang="ja-JP" altLang="en-US" smtClean="0"/>
              <a:t>‹#›</a:t>
            </a:fld>
            <a:endParaRPr kumimoji="1" lang="ja-JP" altLang="en-US"/>
          </a:p>
        </p:txBody>
      </p:sp>
    </p:spTree>
    <p:extLst>
      <p:ext uri="{BB962C8B-B14F-4D97-AF65-F5344CB8AC3E}">
        <p14:creationId xmlns:p14="http://schemas.microsoft.com/office/powerpoint/2010/main" val="3359650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A7378D-AEDC-5381-FC44-E29DA183D6A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5114281-5C27-119C-F4FE-9E352A981BB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BDCE24-80E0-DEBD-20C5-A97D95D1069C}"/>
              </a:ext>
            </a:extLst>
          </p:cNvPr>
          <p:cNvSpPr>
            <a:spLocks noGrp="1"/>
          </p:cNvSpPr>
          <p:nvPr>
            <p:ph type="dt" sz="half" idx="10"/>
          </p:nvPr>
        </p:nvSpPr>
        <p:spPr/>
        <p:txBody>
          <a:bodyPr/>
          <a:lstStyle/>
          <a:p>
            <a:fld id="{6A05ED80-EFCF-47F3-86EA-E5E96AC3A12D}" type="datetimeFigureOut">
              <a:rPr kumimoji="1" lang="ja-JP" altLang="en-US" smtClean="0"/>
              <a:t>2025/12/3</a:t>
            </a:fld>
            <a:endParaRPr kumimoji="1" lang="ja-JP" altLang="en-US"/>
          </a:p>
        </p:txBody>
      </p:sp>
      <p:sp>
        <p:nvSpPr>
          <p:cNvPr id="5" name="フッター プレースホルダー 4">
            <a:extLst>
              <a:ext uri="{FF2B5EF4-FFF2-40B4-BE49-F238E27FC236}">
                <a16:creationId xmlns:a16="http://schemas.microsoft.com/office/drawing/2014/main" id="{DD2FADB4-51DD-0AB0-4052-12797506D2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6333F8-DAF9-AC1C-6099-11C697D57BA4}"/>
              </a:ext>
            </a:extLst>
          </p:cNvPr>
          <p:cNvSpPr>
            <a:spLocks noGrp="1"/>
          </p:cNvSpPr>
          <p:nvPr>
            <p:ph type="sldNum" sz="quarter" idx="12"/>
          </p:nvPr>
        </p:nvSpPr>
        <p:spPr/>
        <p:txBody>
          <a:bodyPr/>
          <a:lstStyle/>
          <a:p>
            <a:fld id="{5826F0ED-30DC-44B1-A4D4-D8F398EBFE6C}" type="slidenum">
              <a:rPr kumimoji="1" lang="ja-JP" altLang="en-US" smtClean="0"/>
              <a:t>‹#›</a:t>
            </a:fld>
            <a:endParaRPr kumimoji="1" lang="ja-JP" altLang="en-US"/>
          </a:p>
        </p:txBody>
      </p:sp>
    </p:spTree>
    <p:extLst>
      <p:ext uri="{BB962C8B-B14F-4D97-AF65-F5344CB8AC3E}">
        <p14:creationId xmlns:p14="http://schemas.microsoft.com/office/powerpoint/2010/main" val="2782085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2AF5DA0-2D7D-C59B-F684-5815FF446702}"/>
              </a:ext>
            </a:extLst>
          </p:cNvPr>
          <p:cNvSpPr>
            <a:spLocks noGrp="1"/>
          </p:cNvSpPr>
          <p:nvPr>
            <p:ph type="title" orient="vert"/>
          </p:nvPr>
        </p:nvSpPr>
        <p:spPr>
          <a:xfrm>
            <a:off x="7652465" y="402567"/>
            <a:ext cx="2305764" cy="6407821"/>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6FAB0EB-C097-1780-8BB7-4EBFA01F45FA}"/>
              </a:ext>
            </a:extLst>
          </p:cNvPr>
          <p:cNvSpPr>
            <a:spLocks noGrp="1"/>
          </p:cNvSpPr>
          <p:nvPr>
            <p:ph type="body" orient="vert" idx="1"/>
          </p:nvPr>
        </p:nvSpPr>
        <p:spPr>
          <a:xfrm>
            <a:off x="735171" y="402567"/>
            <a:ext cx="6783626" cy="640782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AF4DCD0-E874-4F82-3070-E17253F91F91}"/>
              </a:ext>
            </a:extLst>
          </p:cNvPr>
          <p:cNvSpPr>
            <a:spLocks noGrp="1"/>
          </p:cNvSpPr>
          <p:nvPr>
            <p:ph type="dt" sz="half" idx="10"/>
          </p:nvPr>
        </p:nvSpPr>
        <p:spPr/>
        <p:txBody>
          <a:bodyPr/>
          <a:lstStyle/>
          <a:p>
            <a:fld id="{6A05ED80-EFCF-47F3-86EA-E5E96AC3A12D}" type="datetimeFigureOut">
              <a:rPr kumimoji="1" lang="ja-JP" altLang="en-US" smtClean="0"/>
              <a:t>2025/12/3</a:t>
            </a:fld>
            <a:endParaRPr kumimoji="1" lang="ja-JP" altLang="en-US"/>
          </a:p>
        </p:txBody>
      </p:sp>
      <p:sp>
        <p:nvSpPr>
          <p:cNvPr id="5" name="フッター プレースホルダー 4">
            <a:extLst>
              <a:ext uri="{FF2B5EF4-FFF2-40B4-BE49-F238E27FC236}">
                <a16:creationId xmlns:a16="http://schemas.microsoft.com/office/drawing/2014/main" id="{5466C72E-0840-A9A4-5200-72F7F62193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660A76-F282-E273-747A-91E66CDBCA54}"/>
              </a:ext>
            </a:extLst>
          </p:cNvPr>
          <p:cNvSpPr>
            <a:spLocks noGrp="1"/>
          </p:cNvSpPr>
          <p:nvPr>
            <p:ph type="sldNum" sz="quarter" idx="12"/>
          </p:nvPr>
        </p:nvSpPr>
        <p:spPr/>
        <p:txBody>
          <a:bodyPr/>
          <a:lstStyle/>
          <a:p>
            <a:fld id="{5826F0ED-30DC-44B1-A4D4-D8F398EBFE6C}" type="slidenum">
              <a:rPr kumimoji="1" lang="ja-JP" altLang="en-US" smtClean="0"/>
              <a:t>‹#›</a:t>
            </a:fld>
            <a:endParaRPr kumimoji="1" lang="ja-JP" altLang="en-US"/>
          </a:p>
        </p:txBody>
      </p:sp>
    </p:spTree>
    <p:extLst>
      <p:ext uri="{BB962C8B-B14F-4D97-AF65-F5344CB8AC3E}">
        <p14:creationId xmlns:p14="http://schemas.microsoft.com/office/powerpoint/2010/main" val="27769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13" y="4858814"/>
            <a:ext cx="9089391" cy="1501751"/>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44713" y="3204788"/>
            <a:ext cx="9089391" cy="1654026"/>
          </a:xfrm>
        </p:spPr>
        <p:txBody>
          <a:bodyPr anchor="b"/>
          <a:lstStyle>
            <a:lvl1pPr marL="0" indent="0">
              <a:buNone/>
              <a:defRPr sz="2100">
                <a:solidFill>
                  <a:schemeClr val="tx1">
                    <a:tint val="75000"/>
                  </a:schemeClr>
                </a:solidFill>
              </a:defRPr>
            </a:lvl1pPr>
            <a:lvl2pPr marL="483489" indent="0">
              <a:buNone/>
              <a:defRPr sz="1900">
                <a:solidFill>
                  <a:schemeClr val="tx1">
                    <a:tint val="75000"/>
                  </a:schemeClr>
                </a:solidFill>
              </a:defRPr>
            </a:lvl2pPr>
            <a:lvl3pPr marL="966978" indent="0">
              <a:buNone/>
              <a:defRPr sz="1700">
                <a:solidFill>
                  <a:schemeClr val="tx1">
                    <a:tint val="75000"/>
                  </a:schemeClr>
                </a:solidFill>
              </a:defRPr>
            </a:lvl3pPr>
            <a:lvl4pPr marL="1450467" indent="0">
              <a:buNone/>
              <a:defRPr sz="1500">
                <a:solidFill>
                  <a:schemeClr val="tx1">
                    <a:tint val="75000"/>
                  </a:schemeClr>
                </a:solidFill>
              </a:defRPr>
            </a:lvl4pPr>
            <a:lvl5pPr marL="1933956" indent="0">
              <a:buNone/>
              <a:defRPr sz="1500">
                <a:solidFill>
                  <a:schemeClr val="tx1">
                    <a:tint val="75000"/>
                  </a:schemeClr>
                </a:solidFill>
              </a:defRPr>
            </a:lvl5pPr>
            <a:lvl6pPr marL="2417445" indent="0">
              <a:buNone/>
              <a:defRPr sz="1500">
                <a:solidFill>
                  <a:schemeClr val="tx1">
                    <a:tint val="75000"/>
                  </a:schemeClr>
                </a:solidFill>
              </a:defRPr>
            </a:lvl6pPr>
            <a:lvl7pPr marL="2900934" indent="0">
              <a:buNone/>
              <a:defRPr sz="1500">
                <a:solidFill>
                  <a:schemeClr val="tx1">
                    <a:tint val="75000"/>
                  </a:schemeClr>
                </a:solidFill>
              </a:defRPr>
            </a:lvl7pPr>
            <a:lvl8pPr marL="3384423" indent="0">
              <a:buNone/>
              <a:defRPr sz="1500">
                <a:solidFill>
                  <a:schemeClr val="tx1">
                    <a:tint val="75000"/>
                  </a:schemeClr>
                </a:solidFill>
              </a:defRPr>
            </a:lvl8pPr>
            <a:lvl9pPr marL="3867912"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2DB7AA4-BEA6-4B4A-801D-151EB6F12AE9}" type="datetimeFigureOut">
              <a:rPr kumimoji="1" lang="ja-JP" altLang="en-US" smtClean="0"/>
              <a:t>2025/12/3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503C6C-6BFD-4B31-8895-618D5AB9306F}" type="slidenum">
              <a:rPr kumimoji="1" lang="ja-JP" altLang="en-US" smtClean="0"/>
              <a:t>‹#›</a:t>
            </a:fld>
            <a:endParaRPr kumimoji="1" lang="ja-JP" altLang="en-US"/>
          </a:p>
        </p:txBody>
      </p:sp>
    </p:spTree>
    <p:extLst>
      <p:ext uri="{BB962C8B-B14F-4D97-AF65-F5344CB8AC3E}">
        <p14:creationId xmlns:p14="http://schemas.microsoft.com/office/powerpoint/2010/main" val="873313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01003" y="2352396"/>
            <a:ext cx="3519911" cy="6652862"/>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099138" y="2352396"/>
            <a:ext cx="3519911" cy="6652862"/>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2DB7AA4-BEA6-4B4A-801D-151EB6F12AE9}" type="datetimeFigureOut">
              <a:rPr kumimoji="1" lang="ja-JP" altLang="en-US" smtClean="0"/>
              <a:t>2025/12/3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503C6C-6BFD-4B31-8895-618D5AB9306F}" type="slidenum">
              <a:rPr kumimoji="1" lang="ja-JP" altLang="en-US" smtClean="0"/>
              <a:t>‹#›</a:t>
            </a:fld>
            <a:endParaRPr kumimoji="1" lang="ja-JP" altLang="en-US"/>
          </a:p>
        </p:txBody>
      </p:sp>
    </p:spTree>
    <p:extLst>
      <p:ext uri="{BB962C8B-B14F-4D97-AF65-F5344CB8AC3E}">
        <p14:creationId xmlns:p14="http://schemas.microsoft.com/office/powerpoint/2010/main" val="12339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1" y="302803"/>
            <a:ext cx="9624060" cy="1260211"/>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34672" y="1692535"/>
            <a:ext cx="4724776" cy="705367"/>
          </a:xfrm>
        </p:spPr>
        <p:txBody>
          <a:bodyPr anchor="b"/>
          <a:lstStyle>
            <a:lvl1pPr marL="0" indent="0">
              <a:buNone/>
              <a:defRPr sz="2500" b="1"/>
            </a:lvl1pPr>
            <a:lvl2pPr marL="483489" indent="0">
              <a:buNone/>
              <a:defRPr sz="2100" b="1"/>
            </a:lvl2pPr>
            <a:lvl3pPr marL="966978" indent="0">
              <a:buNone/>
              <a:defRPr sz="1900" b="1"/>
            </a:lvl3pPr>
            <a:lvl4pPr marL="1450467" indent="0">
              <a:buNone/>
              <a:defRPr sz="1700" b="1"/>
            </a:lvl4pPr>
            <a:lvl5pPr marL="1933956" indent="0">
              <a:buNone/>
              <a:defRPr sz="1700" b="1"/>
            </a:lvl5pPr>
            <a:lvl6pPr marL="2417445" indent="0">
              <a:buNone/>
              <a:defRPr sz="1700" b="1"/>
            </a:lvl6pPr>
            <a:lvl7pPr marL="2900934" indent="0">
              <a:buNone/>
              <a:defRPr sz="1700" b="1"/>
            </a:lvl7pPr>
            <a:lvl8pPr marL="3384423" indent="0">
              <a:buNone/>
              <a:defRPr sz="1700" b="1"/>
            </a:lvl8pPr>
            <a:lvl9pPr marL="3867912" indent="0">
              <a:buNone/>
              <a:defRPr sz="1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34672" y="2397903"/>
            <a:ext cx="4724776" cy="4356479"/>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432100" y="1692535"/>
            <a:ext cx="4726631" cy="705367"/>
          </a:xfrm>
        </p:spPr>
        <p:txBody>
          <a:bodyPr anchor="b"/>
          <a:lstStyle>
            <a:lvl1pPr marL="0" indent="0">
              <a:buNone/>
              <a:defRPr sz="2500" b="1"/>
            </a:lvl1pPr>
            <a:lvl2pPr marL="483489" indent="0">
              <a:buNone/>
              <a:defRPr sz="2100" b="1"/>
            </a:lvl2pPr>
            <a:lvl3pPr marL="966978" indent="0">
              <a:buNone/>
              <a:defRPr sz="1900" b="1"/>
            </a:lvl3pPr>
            <a:lvl4pPr marL="1450467" indent="0">
              <a:buNone/>
              <a:defRPr sz="1700" b="1"/>
            </a:lvl4pPr>
            <a:lvl5pPr marL="1933956" indent="0">
              <a:buNone/>
              <a:defRPr sz="1700" b="1"/>
            </a:lvl5pPr>
            <a:lvl6pPr marL="2417445" indent="0">
              <a:buNone/>
              <a:defRPr sz="1700" b="1"/>
            </a:lvl6pPr>
            <a:lvl7pPr marL="2900934" indent="0">
              <a:buNone/>
              <a:defRPr sz="1700" b="1"/>
            </a:lvl7pPr>
            <a:lvl8pPr marL="3384423" indent="0">
              <a:buNone/>
              <a:defRPr sz="1700" b="1"/>
            </a:lvl8pPr>
            <a:lvl9pPr marL="3867912" indent="0">
              <a:buNone/>
              <a:defRPr sz="1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432100" y="2397903"/>
            <a:ext cx="4726631" cy="4356479"/>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2DB7AA4-BEA6-4B4A-801D-151EB6F12AE9}" type="datetimeFigureOut">
              <a:rPr kumimoji="1" lang="ja-JP" altLang="en-US" smtClean="0"/>
              <a:t>2025/12/3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8503C6C-6BFD-4B31-8895-618D5AB9306F}" type="slidenum">
              <a:rPr kumimoji="1" lang="ja-JP" altLang="en-US" smtClean="0"/>
              <a:t>‹#›</a:t>
            </a:fld>
            <a:endParaRPr kumimoji="1" lang="ja-JP" altLang="en-US"/>
          </a:p>
        </p:txBody>
      </p:sp>
    </p:spTree>
    <p:extLst>
      <p:ext uri="{BB962C8B-B14F-4D97-AF65-F5344CB8AC3E}">
        <p14:creationId xmlns:p14="http://schemas.microsoft.com/office/powerpoint/2010/main" val="339507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2DB7AA4-BEA6-4B4A-801D-151EB6F12AE9}" type="datetimeFigureOut">
              <a:rPr kumimoji="1" lang="ja-JP" altLang="en-US" smtClean="0"/>
              <a:t>2025/12/3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8503C6C-6BFD-4B31-8895-618D5AB9306F}" type="slidenum">
              <a:rPr kumimoji="1" lang="ja-JP" altLang="en-US" smtClean="0"/>
              <a:t>‹#›</a:t>
            </a:fld>
            <a:endParaRPr kumimoji="1" lang="ja-JP" altLang="en-US"/>
          </a:p>
        </p:txBody>
      </p:sp>
    </p:spTree>
    <p:extLst>
      <p:ext uri="{BB962C8B-B14F-4D97-AF65-F5344CB8AC3E}">
        <p14:creationId xmlns:p14="http://schemas.microsoft.com/office/powerpoint/2010/main" val="100756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2DB7AA4-BEA6-4B4A-801D-151EB6F12AE9}" type="datetimeFigureOut">
              <a:rPr kumimoji="1" lang="ja-JP" altLang="en-US" smtClean="0"/>
              <a:t>2025/12/3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8503C6C-6BFD-4B31-8895-618D5AB9306F}" type="slidenum">
              <a:rPr kumimoji="1" lang="ja-JP" altLang="en-US" smtClean="0"/>
              <a:t>‹#›</a:t>
            </a:fld>
            <a:endParaRPr kumimoji="1" lang="ja-JP" altLang="en-US"/>
          </a:p>
        </p:txBody>
      </p:sp>
    </p:spTree>
    <p:extLst>
      <p:ext uri="{BB962C8B-B14F-4D97-AF65-F5344CB8AC3E}">
        <p14:creationId xmlns:p14="http://schemas.microsoft.com/office/powerpoint/2010/main" val="3402066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5" y="301052"/>
            <a:ext cx="3518056" cy="1281213"/>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180822" y="301053"/>
            <a:ext cx="5977909" cy="645332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34675" y="1582269"/>
            <a:ext cx="3518056" cy="5172115"/>
          </a:xfrm>
        </p:spPr>
        <p:txBody>
          <a:bodyPr/>
          <a:lstStyle>
            <a:lvl1pPr marL="0" indent="0">
              <a:buNone/>
              <a:defRPr sz="1500"/>
            </a:lvl1pPr>
            <a:lvl2pPr marL="483489" indent="0">
              <a:buNone/>
              <a:defRPr sz="1300"/>
            </a:lvl2pPr>
            <a:lvl3pPr marL="966978" indent="0">
              <a:buNone/>
              <a:defRPr sz="1100"/>
            </a:lvl3pPr>
            <a:lvl4pPr marL="1450467" indent="0">
              <a:buNone/>
              <a:defRPr sz="1000"/>
            </a:lvl4pPr>
            <a:lvl5pPr marL="1933956" indent="0">
              <a:buNone/>
              <a:defRPr sz="1000"/>
            </a:lvl5pPr>
            <a:lvl6pPr marL="2417445" indent="0">
              <a:buNone/>
              <a:defRPr sz="1000"/>
            </a:lvl6pPr>
            <a:lvl7pPr marL="2900934" indent="0">
              <a:buNone/>
              <a:defRPr sz="1000"/>
            </a:lvl7pPr>
            <a:lvl8pPr marL="3384423" indent="0">
              <a:buNone/>
              <a:defRPr sz="1000"/>
            </a:lvl8pPr>
            <a:lvl9pPr marL="3867912"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2DB7AA4-BEA6-4B4A-801D-151EB6F12AE9}" type="datetimeFigureOut">
              <a:rPr kumimoji="1" lang="ja-JP" altLang="en-US" smtClean="0"/>
              <a:t>2025/12/3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503C6C-6BFD-4B31-8895-618D5AB9306F}" type="slidenum">
              <a:rPr kumimoji="1" lang="ja-JP" altLang="en-US" smtClean="0"/>
              <a:t>‹#›</a:t>
            </a:fld>
            <a:endParaRPr kumimoji="1" lang="ja-JP" altLang="en-US"/>
          </a:p>
        </p:txBody>
      </p:sp>
    </p:spTree>
    <p:extLst>
      <p:ext uri="{BB962C8B-B14F-4D97-AF65-F5344CB8AC3E}">
        <p14:creationId xmlns:p14="http://schemas.microsoft.com/office/powerpoint/2010/main" val="268880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2" y="5292888"/>
            <a:ext cx="6416040" cy="624855"/>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2095982" y="675613"/>
            <a:ext cx="6416040" cy="4536758"/>
          </a:xfrm>
        </p:spPr>
        <p:txBody>
          <a:bodyPr/>
          <a:lstStyle>
            <a:lvl1pPr marL="0" indent="0">
              <a:buNone/>
              <a:defRPr sz="3400"/>
            </a:lvl1pPr>
            <a:lvl2pPr marL="483489" indent="0">
              <a:buNone/>
              <a:defRPr sz="3000"/>
            </a:lvl2pPr>
            <a:lvl3pPr marL="966978" indent="0">
              <a:buNone/>
              <a:defRPr sz="2500"/>
            </a:lvl3pPr>
            <a:lvl4pPr marL="1450467" indent="0">
              <a:buNone/>
              <a:defRPr sz="2100"/>
            </a:lvl4pPr>
            <a:lvl5pPr marL="1933956" indent="0">
              <a:buNone/>
              <a:defRPr sz="2100"/>
            </a:lvl5pPr>
            <a:lvl6pPr marL="2417445" indent="0">
              <a:buNone/>
              <a:defRPr sz="2100"/>
            </a:lvl6pPr>
            <a:lvl7pPr marL="2900934" indent="0">
              <a:buNone/>
              <a:defRPr sz="2100"/>
            </a:lvl7pPr>
            <a:lvl8pPr marL="3384423" indent="0">
              <a:buNone/>
              <a:defRPr sz="2100"/>
            </a:lvl8pPr>
            <a:lvl9pPr marL="3867912" indent="0">
              <a:buNone/>
              <a:defRPr sz="2100"/>
            </a:lvl9pPr>
          </a:lstStyle>
          <a:p>
            <a:endParaRPr kumimoji="1" lang="ja-JP" altLang="en-US"/>
          </a:p>
        </p:txBody>
      </p:sp>
      <p:sp>
        <p:nvSpPr>
          <p:cNvPr id="4" name="テキスト プレースホルダー 3"/>
          <p:cNvSpPr>
            <a:spLocks noGrp="1"/>
          </p:cNvSpPr>
          <p:nvPr>
            <p:ph type="body" sz="half" idx="2"/>
          </p:nvPr>
        </p:nvSpPr>
        <p:spPr>
          <a:xfrm>
            <a:off x="2095982" y="5917740"/>
            <a:ext cx="6416040" cy="887398"/>
          </a:xfrm>
        </p:spPr>
        <p:txBody>
          <a:bodyPr/>
          <a:lstStyle>
            <a:lvl1pPr marL="0" indent="0">
              <a:buNone/>
              <a:defRPr sz="1500"/>
            </a:lvl1pPr>
            <a:lvl2pPr marL="483489" indent="0">
              <a:buNone/>
              <a:defRPr sz="1300"/>
            </a:lvl2pPr>
            <a:lvl3pPr marL="966978" indent="0">
              <a:buNone/>
              <a:defRPr sz="1100"/>
            </a:lvl3pPr>
            <a:lvl4pPr marL="1450467" indent="0">
              <a:buNone/>
              <a:defRPr sz="1000"/>
            </a:lvl4pPr>
            <a:lvl5pPr marL="1933956" indent="0">
              <a:buNone/>
              <a:defRPr sz="1000"/>
            </a:lvl5pPr>
            <a:lvl6pPr marL="2417445" indent="0">
              <a:buNone/>
              <a:defRPr sz="1000"/>
            </a:lvl6pPr>
            <a:lvl7pPr marL="2900934" indent="0">
              <a:buNone/>
              <a:defRPr sz="1000"/>
            </a:lvl7pPr>
            <a:lvl8pPr marL="3384423" indent="0">
              <a:buNone/>
              <a:defRPr sz="1000"/>
            </a:lvl8pPr>
            <a:lvl9pPr marL="3867912"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2DB7AA4-BEA6-4B4A-801D-151EB6F12AE9}" type="datetimeFigureOut">
              <a:rPr kumimoji="1" lang="ja-JP" altLang="en-US" smtClean="0"/>
              <a:t>2025/12/3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503C6C-6BFD-4B31-8895-618D5AB9306F}" type="slidenum">
              <a:rPr kumimoji="1" lang="ja-JP" altLang="en-US" smtClean="0"/>
              <a:t>‹#›</a:t>
            </a:fld>
            <a:endParaRPr kumimoji="1" lang="ja-JP" altLang="en-US"/>
          </a:p>
        </p:txBody>
      </p:sp>
    </p:spTree>
    <p:extLst>
      <p:ext uri="{BB962C8B-B14F-4D97-AF65-F5344CB8AC3E}">
        <p14:creationId xmlns:p14="http://schemas.microsoft.com/office/powerpoint/2010/main" val="140472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671" y="302803"/>
            <a:ext cx="9624060" cy="1260211"/>
          </a:xfrm>
          <a:prstGeom prst="rect">
            <a:avLst/>
          </a:prstGeom>
        </p:spPr>
        <p:txBody>
          <a:bodyPr vert="horz" lIns="96698" tIns="48349" rIns="96698" bIns="48349"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34671" y="1764297"/>
            <a:ext cx="9624060" cy="4990084"/>
          </a:xfrm>
          <a:prstGeom prst="rect">
            <a:avLst/>
          </a:prstGeom>
        </p:spPr>
        <p:txBody>
          <a:bodyPr vert="horz" lIns="96698" tIns="48349" rIns="96698" bIns="48349"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34672" y="7008175"/>
            <a:ext cx="2495126" cy="402567"/>
          </a:xfrm>
          <a:prstGeom prst="rect">
            <a:avLst/>
          </a:prstGeom>
        </p:spPr>
        <p:txBody>
          <a:bodyPr vert="horz" lIns="96698" tIns="48349" rIns="96698" bIns="48349" rtlCol="0" anchor="ctr"/>
          <a:lstStyle>
            <a:lvl1pPr algn="l">
              <a:defRPr sz="1300">
                <a:solidFill>
                  <a:schemeClr val="tx1">
                    <a:tint val="75000"/>
                  </a:schemeClr>
                </a:solidFill>
              </a:defRPr>
            </a:lvl1pPr>
          </a:lstStyle>
          <a:p>
            <a:fld id="{42DB7AA4-BEA6-4B4A-801D-151EB6F12AE9}" type="datetimeFigureOut">
              <a:rPr kumimoji="1" lang="ja-JP" altLang="en-US" smtClean="0"/>
              <a:t>2025/12/3</a:t>
            </a:fld>
            <a:endParaRPr kumimoji="1" lang="ja-JP" altLang="en-US"/>
          </a:p>
        </p:txBody>
      </p:sp>
      <p:sp>
        <p:nvSpPr>
          <p:cNvPr id="5" name="フッター プレースホルダー 4"/>
          <p:cNvSpPr>
            <a:spLocks noGrp="1"/>
          </p:cNvSpPr>
          <p:nvPr>
            <p:ph type="ftr" sz="quarter" idx="3"/>
          </p:nvPr>
        </p:nvSpPr>
        <p:spPr>
          <a:xfrm>
            <a:off x="3653586" y="7008175"/>
            <a:ext cx="3386244" cy="402567"/>
          </a:xfrm>
          <a:prstGeom prst="rect">
            <a:avLst/>
          </a:prstGeom>
        </p:spPr>
        <p:txBody>
          <a:bodyPr vert="horz" lIns="96698" tIns="48349" rIns="96698" bIns="48349"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63604" y="7008175"/>
            <a:ext cx="2495126" cy="402567"/>
          </a:xfrm>
          <a:prstGeom prst="rect">
            <a:avLst/>
          </a:prstGeom>
        </p:spPr>
        <p:txBody>
          <a:bodyPr vert="horz" lIns="96698" tIns="48349" rIns="96698" bIns="48349" rtlCol="0" anchor="ctr"/>
          <a:lstStyle>
            <a:lvl1pPr algn="r">
              <a:defRPr sz="1300">
                <a:solidFill>
                  <a:schemeClr val="tx1">
                    <a:tint val="75000"/>
                  </a:schemeClr>
                </a:solidFill>
              </a:defRPr>
            </a:lvl1pPr>
          </a:lstStyle>
          <a:p>
            <a:fld id="{28503C6C-6BFD-4B31-8895-618D5AB9306F}" type="slidenum">
              <a:rPr kumimoji="1" lang="ja-JP" altLang="en-US" smtClean="0"/>
              <a:t>‹#›</a:t>
            </a:fld>
            <a:endParaRPr kumimoji="1" lang="ja-JP" altLang="en-US"/>
          </a:p>
        </p:txBody>
      </p:sp>
    </p:spTree>
    <p:extLst>
      <p:ext uri="{BB962C8B-B14F-4D97-AF65-F5344CB8AC3E}">
        <p14:creationId xmlns:p14="http://schemas.microsoft.com/office/powerpoint/2010/main" val="1059338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6978" rtl="0" eaLnBrk="1" latinLnBrk="0" hangingPunct="1">
        <a:spcBef>
          <a:spcPct val="0"/>
        </a:spcBef>
        <a:buNone/>
        <a:defRPr kumimoji="1" sz="4700" kern="1200">
          <a:solidFill>
            <a:schemeClr val="tx1"/>
          </a:solidFill>
          <a:latin typeface="+mj-lt"/>
          <a:ea typeface="+mj-ea"/>
          <a:cs typeface="+mj-cs"/>
        </a:defRPr>
      </a:lvl1pPr>
    </p:titleStyle>
    <p:bodyStyle>
      <a:lvl1pPr marL="362617" indent="-362617" algn="l" defTabSz="966978" rtl="0" eaLnBrk="1" latinLnBrk="0" hangingPunct="1">
        <a:spcBef>
          <a:spcPct val="20000"/>
        </a:spcBef>
        <a:buFont typeface="Arial" pitchFamily="34" charset="0"/>
        <a:buChar char="•"/>
        <a:defRPr kumimoji="1" sz="3400" kern="1200">
          <a:solidFill>
            <a:schemeClr val="tx1"/>
          </a:solidFill>
          <a:latin typeface="+mn-lt"/>
          <a:ea typeface="+mn-ea"/>
          <a:cs typeface="+mn-cs"/>
        </a:defRPr>
      </a:lvl1pPr>
      <a:lvl2pPr marL="785670" indent="-302181" algn="l" defTabSz="966978" rtl="0" eaLnBrk="1" latinLnBrk="0" hangingPunct="1">
        <a:spcBef>
          <a:spcPct val="20000"/>
        </a:spcBef>
        <a:buFont typeface="Arial" pitchFamily="34" charset="0"/>
        <a:buChar char="–"/>
        <a:defRPr kumimoji="1" sz="3000" kern="1200">
          <a:solidFill>
            <a:schemeClr val="tx1"/>
          </a:solidFill>
          <a:latin typeface="+mn-lt"/>
          <a:ea typeface="+mn-ea"/>
          <a:cs typeface="+mn-cs"/>
        </a:defRPr>
      </a:lvl2pPr>
      <a:lvl3pPr marL="1208723" indent="-241745" algn="l" defTabSz="966978"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92212" indent="-241745" algn="l" defTabSz="966978"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75701" indent="-241745" algn="l" defTabSz="966978"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659190" indent="-241745" algn="l" defTabSz="966978"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142679" indent="-241745" algn="l" defTabSz="966978"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626168" indent="-241745" algn="l" defTabSz="966978"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109657" indent="-241745" algn="l" defTabSz="966978"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66978" rtl="0" eaLnBrk="1" latinLnBrk="0" hangingPunct="1">
        <a:defRPr kumimoji="1" sz="1900" kern="1200">
          <a:solidFill>
            <a:schemeClr val="tx1"/>
          </a:solidFill>
          <a:latin typeface="+mn-lt"/>
          <a:ea typeface="+mn-ea"/>
          <a:cs typeface="+mn-cs"/>
        </a:defRPr>
      </a:lvl1pPr>
      <a:lvl2pPr marL="483489" algn="l" defTabSz="966978" rtl="0" eaLnBrk="1" latinLnBrk="0" hangingPunct="1">
        <a:defRPr kumimoji="1" sz="1900" kern="1200">
          <a:solidFill>
            <a:schemeClr val="tx1"/>
          </a:solidFill>
          <a:latin typeface="+mn-lt"/>
          <a:ea typeface="+mn-ea"/>
          <a:cs typeface="+mn-cs"/>
        </a:defRPr>
      </a:lvl2pPr>
      <a:lvl3pPr marL="966978" algn="l" defTabSz="966978" rtl="0" eaLnBrk="1" latinLnBrk="0" hangingPunct="1">
        <a:defRPr kumimoji="1" sz="1900" kern="1200">
          <a:solidFill>
            <a:schemeClr val="tx1"/>
          </a:solidFill>
          <a:latin typeface="+mn-lt"/>
          <a:ea typeface="+mn-ea"/>
          <a:cs typeface="+mn-cs"/>
        </a:defRPr>
      </a:lvl3pPr>
      <a:lvl4pPr marL="1450467" algn="l" defTabSz="966978" rtl="0" eaLnBrk="1" latinLnBrk="0" hangingPunct="1">
        <a:defRPr kumimoji="1" sz="1900" kern="1200">
          <a:solidFill>
            <a:schemeClr val="tx1"/>
          </a:solidFill>
          <a:latin typeface="+mn-lt"/>
          <a:ea typeface="+mn-ea"/>
          <a:cs typeface="+mn-cs"/>
        </a:defRPr>
      </a:lvl4pPr>
      <a:lvl5pPr marL="1933956" algn="l" defTabSz="966978" rtl="0" eaLnBrk="1" latinLnBrk="0" hangingPunct="1">
        <a:defRPr kumimoji="1" sz="1900" kern="1200">
          <a:solidFill>
            <a:schemeClr val="tx1"/>
          </a:solidFill>
          <a:latin typeface="+mn-lt"/>
          <a:ea typeface="+mn-ea"/>
          <a:cs typeface="+mn-cs"/>
        </a:defRPr>
      </a:lvl5pPr>
      <a:lvl6pPr marL="2417445" algn="l" defTabSz="966978" rtl="0" eaLnBrk="1" latinLnBrk="0" hangingPunct="1">
        <a:defRPr kumimoji="1" sz="1900" kern="1200">
          <a:solidFill>
            <a:schemeClr val="tx1"/>
          </a:solidFill>
          <a:latin typeface="+mn-lt"/>
          <a:ea typeface="+mn-ea"/>
          <a:cs typeface="+mn-cs"/>
        </a:defRPr>
      </a:lvl6pPr>
      <a:lvl7pPr marL="2900934" algn="l" defTabSz="966978" rtl="0" eaLnBrk="1" latinLnBrk="0" hangingPunct="1">
        <a:defRPr kumimoji="1" sz="1900" kern="1200">
          <a:solidFill>
            <a:schemeClr val="tx1"/>
          </a:solidFill>
          <a:latin typeface="+mn-lt"/>
          <a:ea typeface="+mn-ea"/>
          <a:cs typeface="+mn-cs"/>
        </a:defRPr>
      </a:lvl7pPr>
      <a:lvl8pPr marL="3384423" algn="l" defTabSz="966978" rtl="0" eaLnBrk="1" latinLnBrk="0" hangingPunct="1">
        <a:defRPr kumimoji="1" sz="1900" kern="1200">
          <a:solidFill>
            <a:schemeClr val="tx1"/>
          </a:solidFill>
          <a:latin typeface="+mn-lt"/>
          <a:ea typeface="+mn-ea"/>
          <a:cs typeface="+mn-cs"/>
        </a:defRPr>
      </a:lvl8pPr>
      <a:lvl9pPr marL="3867912" algn="l" defTabSz="966978" rtl="0" eaLnBrk="1" latinLnBrk="0" hangingPunct="1">
        <a:defRPr kumimoji="1"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5A794A2-B0CE-F87A-235F-632F2A30925C}"/>
              </a:ext>
            </a:extLst>
          </p:cNvPr>
          <p:cNvSpPr>
            <a:spLocks noGrp="1"/>
          </p:cNvSpPr>
          <p:nvPr>
            <p:ph type="title"/>
          </p:nvPr>
        </p:nvSpPr>
        <p:spPr>
          <a:xfrm>
            <a:off x="735172" y="402569"/>
            <a:ext cx="9223058" cy="146149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F5CD70-160D-B390-65C1-3BD98F1957DE}"/>
              </a:ext>
            </a:extLst>
          </p:cNvPr>
          <p:cNvSpPr>
            <a:spLocks noGrp="1"/>
          </p:cNvSpPr>
          <p:nvPr>
            <p:ph type="body" idx="1"/>
          </p:nvPr>
        </p:nvSpPr>
        <p:spPr>
          <a:xfrm>
            <a:off x="735172" y="2012836"/>
            <a:ext cx="9223058" cy="479755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A44FDB-DF9D-B72C-5A8B-ACD1CEFE0325}"/>
              </a:ext>
            </a:extLst>
          </p:cNvPr>
          <p:cNvSpPr>
            <a:spLocks noGrp="1"/>
          </p:cNvSpPr>
          <p:nvPr>
            <p:ph type="dt" sz="half" idx="2"/>
          </p:nvPr>
        </p:nvSpPr>
        <p:spPr>
          <a:xfrm>
            <a:off x="735172" y="7008172"/>
            <a:ext cx="2406015" cy="402567"/>
          </a:xfrm>
          <a:prstGeom prst="rect">
            <a:avLst/>
          </a:prstGeom>
        </p:spPr>
        <p:txBody>
          <a:bodyPr vert="horz" lIns="91440" tIns="45720" rIns="91440" bIns="45720" rtlCol="0" anchor="ctr"/>
          <a:lstStyle>
            <a:lvl1pPr algn="l">
              <a:defRPr sz="1053">
                <a:solidFill>
                  <a:schemeClr val="tx1">
                    <a:tint val="75000"/>
                  </a:schemeClr>
                </a:solidFill>
              </a:defRPr>
            </a:lvl1pPr>
          </a:lstStyle>
          <a:p>
            <a:fld id="{6A05ED80-EFCF-47F3-86EA-E5E96AC3A12D}" type="datetimeFigureOut">
              <a:rPr kumimoji="1" lang="ja-JP" altLang="en-US" smtClean="0"/>
              <a:t>2025/12/3</a:t>
            </a:fld>
            <a:endParaRPr kumimoji="1" lang="ja-JP" altLang="en-US"/>
          </a:p>
        </p:txBody>
      </p:sp>
      <p:sp>
        <p:nvSpPr>
          <p:cNvPr id="5" name="フッター プレースホルダー 4">
            <a:extLst>
              <a:ext uri="{FF2B5EF4-FFF2-40B4-BE49-F238E27FC236}">
                <a16:creationId xmlns:a16="http://schemas.microsoft.com/office/drawing/2014/main" id="{02401971-610C-F7B0-8A79-E9297E6A35FD}"/>
              </a:ext>
            </a:extLst>
          </p:cNvPr>
          <p:cNvSpPr>
            <a:spLocks noGrp="1"/>
          </p:cNvSpPr>
          <p:nvPr>
            <p:ph type="ftr" sz="quarter" idx="3"/>
          </p:nvPr>
        </p:nvSpPr>
        <p:spPr>
          <a:xfrm>
            <a:off x="3542190" y="7008172"/>
            <a:ext cx="3609023" cy="402567"/>
          </a:xfrm>
          <a:prstGeom prst="rect">
            <a:avLst/>
          </a:prstGeom>
        </p:spPr>
        <p:txBody>
          <a:bodyPr vert="horz" lIns="91440" tIns="45720" rIns="91440" bIns="45720" rtlCol="0" anchor="ctr"/>
          <a:lstStyle>
            <a:lvl1pPr algn="ctr">
              <a:defRPr sz="1053">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2795FD9-282F-0391-1382-3CCC44E22583}"/>
              </a:ext>
            </a:extLst>
          </p:cNvPr>
          <p:cNvSpPr>
            <a:spLocks noGrp="1"/>
          </p:cNvSpPr>
          <p:nvPr>
            <p:ph type="sldNum" sz="quarter" idx="4"/>
          </p:nvPr>
        </p:nvSpPr>
        <p:spPr>
          <a:xfrm>
            <a:off x="7552214" y="7008172"/>
            <a:ext cx="2406015" cy="402567"/>
          </a:xfrm>
          <a:prstGeom prst="rect">
            <a:avLst/>
          </a:prstGeom>
        </p:spPr>
        <p:txBody>
          <a:bodyPr vert="horz" lIns="91440" tIns="45720" rIns="91440" bIns="45720" rtlCol="0" anchor="ctr"/>
          <a:lstStyle>
            <a:lvl1pPr algn="r">
              <a:defRPr sz="1053">
                <a:solidFill>
                  <a:schemeClr val="tx1">
                    <a:tint val="75000"/>
                  </a:schemeClr>
                </a:solidFill>
              </a:defRPr>
            </a:lvl1pPr>
          </a:lstStyle>
          <a:p>
            <a:fld id="{5826F0ED-30DC-44B1-A4D4-D8F398EBFE6C}" type="slidenum">
              <a:rPr kumimoji="1" lang="ja-JP" altLang="en-US" smtClean="0"/>
              <a:t>‹#›</a:t>
            </a:fld>
            <a:endParaRPr kumimoji="1" lang="ja-JP" altLang="en-US"/>
          </a:p>
        </p:txBody>
      </p:sp>
    </p:spTree>
    <p:extLst>
      <p:ext uri="{BB962C8B-B14F-4D97-AF65-F5344CB8AC3E}">
        <p14:creationId xmlns:p14="http://schemas.microsoft.com/office/powerpoint/2010/main" val="2240669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02015" rtl="0" eaLnBrk="1" latinLnBrk="0" hangingPunct="1">
        <a:lnSpc>
          <a:spcPct val="90000"/>
        </a:lnSpc>
        <a:spcBef>
          <a:spcPct val="0"/>
        </a:spcBef>
        <a:buNone/>
        <a:defRPr kumimoji="1" sz="3859" kern="1200">
          <a:solidFill>
            <a:schemeClr val="tx1"/>
          </a:solidFill>
          <a:latin typeface="+mj-lt"/>
          <a:ea typeface="+mj-ea"/>
          <a:cs typeface="+mj-cs"/>
        </a:defRPr>
      </a:lvl1pPr>
    </p:titleStyle>
    <p:bodyStyle>
      <a:lvl1pPr marL="200504" indent="-200504" algn="l" defTabSz="802015" rtl="0" eaLnBrk="1" latinLnBrk="0" hangingPunct="1">
        <a:lnSpc>
          <a:spcPct val="90000"/>
        </a:lnSpc>
        <a:spcBef>
          <a:spcPts val="878"/>
        </a:spcBef>
        <a:buFont typeface="Arial" panose="020B0604020202020204" pitchFamily="34" charset="0"/>
        <a:buChar char="•"/>
        <a:defRPr kumimoji="1" sz="2456" kern="1200">
          <a:solidFill>
            <a:schemeClr val="tx1"/>
          </a:solidFill>
          <a:latin typeface="+mn-lt"/>
          <a:ea typeface="+mn-ea"/>
          <a:cs typeface="+mn-cs"/>
        </a:defRPr>
      </a:lvl1pPr>
      <a:lvl2pPr marL="601511" indent="-200504" algn="l" defTabSz="802015" rtl="0" eaLnBrk="1" latinLnBrk="0" hangingPunct="1">
        <a:lnSpc>
          <a:spcPct val="90000"/>
        </a:lnSpc>
        <a:spcBef>
          <a:spcPts val="438"/>
        </a:spcBef>
        <a:buFont typeface="Arial" panose="020B0604020202020204" pitchFamily="34" charset="0"/>
        <a:buChar char="•"/>
        <a:defRPr kumimoji="1" sz="2105" kern="1200">
          <a:solidFill>
            <a:schemeClr val="tx1"/>
          </a:solidFill>
          <a:latin typeface="+mn-lt"/>
          <a:ea typeface="+mn-ea"/>
          <a:cs typeface="+mn-cs"/>
        </a:defRPr>
      </a:lvl2pPr>
      <a:lvl3pPr marL="1002519" indent="-200504" algn="l" defTabSz="802015" rtl="0" eaLnBrk="1" latinLnBrk="0" hangingPunct="1">
        <a:lnSpc>
          <a:spcPct val="90000"/>
        </a:lnSpc>
        <a:spcBef>
          <a:spcPts val="438"/>
        </a:spcBef>
        <a:buFont typeface="Arial" panose="020B0604020202020204" pitchFamily="34" charset="0"/>
        <a:buChar char="•"/>
        <a:defRPr kumimoji="1" sz="1754" kern="1200">
          <a:solidFill>
            <a:schemeClr val="tx1"/>
          </a:solidFill>
          <a:latin typeface="+mn-lt"/>
          <a:ea typeface="+mn-ea"/>
          <a:cs typeface="+mn-cs"/>
        </a:defRPr>
      </a:lvl3pPr>
      <a:lvl4pPr marL="1403526" indent="-200504" algn="l" defTabSz="802015" rtl="0" eaLnBrk="1" latinLnBrk="0" hangingPunct="1">
        <a:lnSpc>
          <a:spcPct val="90000"/>
        </a:lnSpc>
        <a:spcBef>
          <a:spcPts val="438"/>
        </a:spcBef>
        <a:buFont typeface="Arial" panose="020B0604020202020204" pitchFamily="34" charset="0"/>
        <a:buChar char="•"/>
        <a:defRPr kumimoji="1" sz="1579" kern="1200">
          <a:solidFill>
            <a:schemeClr val="tx1"/>
          </a:solidFill>
          <a:latin typeface="+mn-lt"/>
          <a:ea typeface="+mn-ea"/>
          <a:cs typeface="+mn-cs"/>
        </a:defRPr>
      </a:lvl4pPr>
      <a:lvl5pPr marL="1804533" indent="-200504" algn="l" defTabSz="802015" rtl="0" eaLnBrk="1" latinLnBrk="0" hangingPunct="1">
        <a:lnSpc>
          <a:spcPct val="90000"/>
        </a:lnSpc>
        <a:spcBef>
          <a:spcPts val="438"/>
        </a:spcBef>
        <a:buFont typeface="Arial" panose="020B0604020202020204" pitchFamily="34" charset="0"/>
        <a:buChar char="•"/>
        <a:defRPr kumimoji="1" sz="1579" kern="1200">
          <a:solidFill>
            <a:schemeClr val="tx1"/>
          </a:solidFill>
          <a:latin typeface="+mn-lt"/>
          <a:ea typeface="+mn-ea"/>
          <a:cs typeface="+mn-cs"/>
        </a:defRPr>
      </a:lvl5pPr>
      <a:lvl6pPr marL="2205540" indent="-200504" algn="l" defTabSz="802015" rtl="0" eaLnBrk="1" latinLnBrk="0" hangingPunct="1">
        <a:lnSpc>
          <a:spcPct val="90000"/>
        </a:lnSpc>
        <a:spcBef>
          <a:spcPts val="438"/>
        </a:spcBef>
        <a:buFont typeface="Arial" panose="020B0604020202020204" pitchFamily="34" charset="0"/>
        <a:buChar char="•"/>
        <a:defRPr kumimoji="1" sz="1579" kern="1200">
          <a:solidFill>
            <a:schemeClr val="tx1"/>
          </a:solidFill>
          <a:latin typeface="+mn-lt"/>
          <a:ea typeface="+mn-ea"/>
          <a:cs typeface="+mn-cs"/>
        </a:defRPr>
      </a:lvl6pPr>
      <a:lvl7pPr marL="2606548" indent="-200504" algn="l" defTabSz="802015" rtl="0" eaLnBrk="1" latinLnBrk="0" hangingPunct="1">
        <a:lnSpc>
          <a:spcPct val="90000"/>
        </a:lnSpc>
        <a:spcBef>
          <a:spcPts val="438"/>
        </a:spcBef>
        <a:buFont typeface="Arial" panose="020B0604020202020204" pitchFamily="34" charset="0"/>
        <a:buChar char="•"/>
        <a:defRPr kumimoji="1" sz="1579" kern="1200">
          <a:solidFill>
            <a:schemeClr val="tx1"/>
          </a:solidFill>
          <a:latin typeface="+mn-lt"/>
          <a:ea typeface="+mn-ea"/>
          <a:cs typeface="+mn-cs"/>
        </a:defRPr>
      </a:lvl7pPr>
      <a:lvl8pPr marL="3007555" indent="-200504" algn="l" defTabSz="802015" rtl="0" eaLnBrk="1" latinLnBrk="0" hangingPunct="1">
        <a:lnSpc>
          <a:spcPct val="90000"/>
        </a:lnSpc>
        <a:spcBef>
          <a:spcPts val="438"/>
        </a:spcBef>
        <a:buFont typeface="Arial" panose="020B0604020202020204" pitchFamily="34" charset="0"/>
        <a:buChar char="•"/>
        <a:defRPr kumimoji="1" sz="1579" kern="1200">
          <a:solidFill>
            <a:schemeClr val="tx1"/>
          </a:solidFill>
          <a:latin typeface="+mn-lt"/>
          <a:ea typeface="+mn-ea"/>
          <a:cs typeface="+mn-cs"/>
        </a:defRPr>
      </a:lvl8pPr>
      <a:lvl9pPr marL="3408562" indent="-200504" algn="l" defTabSz="802015" rtl="0" eaLnBrk="1" latinLnBrk="0" hangingPunct="1">
        <a:lnSpc>
          <a:spcPct val="90000"/>
        </a:lnSpc>
        <a:spcBef>
          <a:spcPts val="438"/>
        </a:spcBef>
        <a:buFont typeface="Arial" panose="020B0604020202020204" pitchFamily="34" charset="0"/>
        <a:buChar char="•"/>
        <a:defRPr kumimoji="1" sz="1579" kern="1200">
          <a:solidFill>
            <a:schemeClr val="tx1"/>
          </a:solidFill>
          <a:latin typeface="+mn-lt"/>
          <a:ea typeface="+mn-ea"/>
          <a:cs typeface="+mn-cs"/>
        </a:defRPr>
      </a:lvl9pPr>
    </p:bodyStyle>
    <p:otherStyle>
      <a:defPPr>
        <a:defRPr lang="ja-JP"/>
      </a:defPPr>
      <a:lvl1pPr marL="0" algn="l" defTabSz="802015" rtl="0" eaLnBrk="1" latinLnBrk="0" hangingPunct="1">
        <a:defRPr kumimoji="1" sz="1579" kern="1200">
          <a:solidFill>
            <a:schemeClr val="tx1"/>
          </a:solidFill>
          <a:latin typeface="+mn-lt"/>
          <a:ea typeface="+mn-ea"/>
          <a:cs typeface="+mn-cs"/>
        </a:defRPr>
      </a:lvl1pPr>
      <a:lvl2pPr marL="401007" algn="l" defTabSz="802015" rtl="0" eaLnBrk="1" latinLnBrk="0" hangingPunct="1">
        <a:defRPr kumimoji="1" sz="1579" kern="1200">
          <a:solidFill>
            <a:schemeClr val="tx1"/>
          </a:solidFill>
          <a:latin typeface="+mn-lt"/>
          <a:ea typeface="+mn-ea"/>
          <a:cs typeface="+mn-cs"/>
        </a:defRPr>
      </a:lvl2pPr>
      <a:lvl3pPr marL="802015" algn="l" defTabSz="802015" rtl="0" eaLnBrk="1" latinLnBrk="0" hangingPunct="1">
        <a:defRPr kumimoji="1" sz="1579" kern="1200">
          <a:solidFill>
            <a:schemeClr val="tx1"/>
          </a:solidFill>
          <a:latin typeface="+mn-lt"/>
          <a:ea typeface="+mn-ea"/>
          <a:cs typeface="+mn-cs"/>
        </a:defRPr>
      </a:lvl3pPr>
      <a:lvl4pPr marL="1203022" algn="l" defTabSz="802015" rtl="0" eaLnBrk="1" latinLnBrk="0" hangingPunct="1">
        <a:defRPr kumimoji="1" sz="1579" kern="1200">
          <a:solidFill>
            <a:schemeClr val="tx1"/>
          </a:solidFill>
          <a:latin typeface="+mn-lt"/>
          <a:ea typeface="+mn-ea"/>
          <a:cs typeface="+mn-cs"/>
        </a:defRPr>
      </a:lvl4pPr>
      <a:lvl5pPr marL="1604029" algn="l" defTabSz="802015" rtl="0" eaLnBrk="1" latinLnBrk="0" hangingPunct="1">
        <a:defRPr kumimoji="1" sz="1579" kern="1200">
          <a:solidFill>
            <a:schemeClr val="tx1"/>
          </a:solidFill>
          <a:latin typeface="+mn-lt"/>
          <a:ea typeface="+mn-ea"/>
          <a:cs typeface="+mn-cs"/>
        </a:defRPr>
      </a:lvl5pPr>
      <a:lvl6pPr marL="2005036" algn="l" defTabSz="802015" rtl="0" eaLnBrk="1" latinLnBrk="0" hangingPunct="1">
        <a:defRPr kumimoji="1" sz="1579" kern="1200">
          <a:solidFill>
            <a:schemeClr val="tx1"/>
          </a:solidFill>
          <a:latin typeface="+mn-lt"/>
          <a:ea typeface="+mn-ea"/>
          <a:cs typeface="+mn-cs"/>
        </a:defRPr>
      </a:lvl6pPr>
      <a:lvl7pPr marL="2406044" algn="l" defTabSz="802015" rtl="0" eaLnBrk="1" latinLnBrk="0" hangingPunct="1">
        <a:defRPr kumimoji="1" sz="1579" kern="1200">
          <a:solidFill>
            <a:schemeClr val="tx1"/>
          </a:solidFill>
          <a:latin typeface="+mn-lt"/>
          <a:ea typeface="+mn-ea"/>
          <a:cs typeface="+mn-cs"/>
        </a:defRPr>
      </a:lvl7pPr>
      <a:lvl8pPr marL="2807051" algn="l" defTabSz="802015" rtl="0" eaLnBrk="1" latinLnBrk="0" hangingPunct="1">
        <a:defRPr kumimoji="1" sz="1579" kern="1200">
          <a:solidFill>
            <a:schemeClr val="tx1"/>
          </a:solidFill>
          <a:latin typeface="+mn-lt"/>
          <a:ea typeface="+mn-ea"/>
          <a:cs typeface="+mn-cs"/>
        </a:defRPr>
      </a:lvl8pPr>
      <a:lvl9pPr marL="3208058" algn="l" defTabSz="802015" rtl="0" eaLnBrk="1" latinLnBrk="0" hangingPunct="1">
        <a:defRPr kumimoji="1"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png"/></Relationships>
</file>

<file path=ppt/slides/_rels/slide1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5.png"/><Relationship Id="rId7" Type="http://schemas.openxmlformats.org/officeDocument/2006/relationships/image" Target="../media/image6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6.png"/><Relationship Id="rId9" Type="http://schemas.openxmlformats.org/officeDocument/2006/relationships/image" Target="../media/image63.jpeg"/></Relationships>
</file>

<file path=ppt/slides/_rels/slide1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1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18" Type="http://schemas.openxmlformats.org/officeDocument/2006/relationships/image" Target="../media/image88.png"/><Relationship Id="rId3" Type="http://schemas.openxmlformats.org/officeDocument/2006/relationships/image" Target="../media/image73.jpeg"/><Relationship Id="rId7" Type="http://schemas.openxmlformats.org/officeDocument/2006/relationships/image" Target="../media/image77.jpeg"/><Relationship Id="rId12" Type="http://schemas.openxmlformats.org/officeDocument/2006/relationships/image" Target="../media/image82.png"/><Relationship Id="rId17" Type="http://schemas.openxmlformats.org/officeDocument/2006/relationships/image" Target="../media/image87.jpeg"/><Relationship Id="rId2" Type="http://schemas.openxmlformats.org/officeDocument/2006/relationships/image" Target="../media/image72.jpeg"/><Relationship Id="rId16" Type="http://schemas.openxmlformats.org/officeDocument/2006/relationships/image" Target="../media/image86.jpeg"/><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jpeg"/><Relationship Id="rId10" Type="http://schemas.openxmlformats.org/officeDocument/2006/relationships/image" Target="../media/image80.png"/><Relationship Id="rId4" Type="http://schemas.openxmlformats.org/officeDocument/2006/relationships/image" Target="../media/image74.jpeg"/><Relationship Id="rId9" Type="http://schemas.openxmlformats.org/officeDocument/2006/relationships/image" Target="../media/image79.png"/><Relationship Id="rId14" Type="http://schemas.openxmlformats.org/officeDocument/2006/relationships/image" Target="../media/image84.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40.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image" Target="../media/image39.png"/><Relationship Id="rId2" Type="http://schemas.openxmlformats.org/officeDocument/2006/relationships/image" Target="../media/image26.png"/><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5" Type="http://schemas.microsoft.com/office/2007/relationships/hdphoto" Target="../media/hdphoto2.wdp"/><Relationship Id="rId10" Type="http://schemas.microsoft.com/office/2007/relationships/hdphoto" Target="../media/hdphoto1.wdp"/><Relationship Id="rId19" Type="http://schemas.openxmlformats.org/officeDocument/2006/relationships/image" Target="../media/image41.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alpha val="60000"/>
          </a:srgbClr>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10692000" cy="2124447"/>
          </a:xfrm>
        </p:spPr>
        <p:txBody>
          <a:bodyPr anchor="t">
            <a:noAutofit/>
          </a:bodyPr>
          <a:lstStyle/>
          <a:p>
            <a:r>
              <a:rPr lang="ja-JP" alt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広島市佐伯区湯来町</a:t>
            </a:r>
            <a:br>
              <a:rPr lang="en-US" altLang="ja-JP"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br>
            <a:r>
              <a:rPr lang="ja-JP" altLang="en-US" sz="54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rPr>
              <a:t>山里体験交流</a:t>
            </a:r>
          </a:p>
        </p:txBody>
      </p:sp>
      <p:sp>
        <p:nvSpPr>
          <p:cNvPr id="3" name="サブタイトル 2"/>
          <p:cNvSpPr>
            <a:spLocks noGrp="1"/>
          </p:cNvSpPr>
          <p:nvPr>
            <p:ph type="subTitle" idx="1"/>
          </p:nvPr>
        </p:nvSpPr>
        <p:spPr>
          <a:xfrm>
            <a:off x="90116" y="5796855"/>
            <a:ext cx="10440000" cy="1656000"/>
          </a:xfrm>
        </p:spPr>
        <p:txBody>
          <a:bodyPr anchor="b">
            <a:normAutofit/>
          </a:bodyPr>
          <a:lstStyle/>
          <a:p>
            <a:r>
              <a:rPr lang="ja-JP" altLang="en-US" sz="2400" b="1" dirty="0">
                <a:solidFill>
                  <a:schemeClr val="tx1"/>
                </a:solidFill>
              </a:rPr>
              <a:t>広島市佐伯区湯来町農山村生活体験推進協議会</a:t>
            </a:r>
            <a:endParaRPr lang="en-US" altLang="ja-JP" sz="2400" b="1" dirty="0">
              <a:solidFill>
                <a:schemeClr val="tx1"/>
              </a:solidFill>
            </a:endParaRPr>
          </a:p>
          <a:p>
            <a:r>
              <a:rPr lang="ja-JP" altLang="en-US" sz="2000" dirty="0">
                <a:solidFill>
                  <a:schemeClr val="tx1"/>
                </a:solidFill>
              </a:rPr>
              <a:t>〒</a:t>
            </a:r>
            <a:r>
              <a:rPr lang="en-US" altLang="ja-JP" sz="2000" dirty="0">
                <a:solidFill>
                  <a:schemeClr val="tx1"/>
                </a:solidFill>
              </a:rPr>
              <a:t>731-5195 </a:t>
            </a:r>
            <a:r>
              <a:rPr lang="ja-JP" altLang="en-US" sz="2000" dirty="0">
                <a:solidFill>
                  <a:schemeClr val="tx1"/>
                </a:solidFill>
              </a:rPr>
              <a:t>広島市佐伯区海老園二丁目</a:t>
            </a:r>
            <a:r>
              <a:rPr lang="en-US" altLang="ja-JP" sz="2000" dirty="0">
                <a:solidFill>
                  <a:schemeClr val="tx1"/>
                </a:solidFill>
              </a:rPr>
              <a:t>5</a:t>
            </a:r>
            <a:r>
              <a:rPr lang="ja-JP" altLang="en-US" sz="2000" dirty="0">
                <a:solidFill>
                  <a:schemeClr val="tx1"/>
                </a:solidFill>
              </a:rPr>
              <a:t>番</a:t>
            </a:r>
            <a:r>
              <a:rPr lang="en-US" altLang="ja-JP" sz="2000" dirty="0">
                <a:solidFill>
                  <a:schemeClr val="tx1"/>
                </a:solidFill>
              </a:rPr>
              <a:t>28</a:t>
            </a:r>
            <a:r>
              <a:rPr lang="ja-JP" altLang="en-US" sz="2000" dirty="0">
                <a:solidFill>
                  <a:schemeClr val="tx1"/>
                </a:solidFill>
              </a:rPr>
              <a:t>号</a:t>
            </a:r>
            <a:endParaRPr lang="en-US" altLang="ja-JP" sz="2000" dirty="0">
              <a:solidFill>
                <a:schemeClr val="tx1"/>
              </a:solidFill>
            </a:endParaRPr>
          </a:p>
          <a:p>
            <a:r>
              <a:rPr lang="ja-JP" altLang="en-US" sz="2000" dirty="0">
                <a:solidFill>
                  <a:schemeClr val="tx1"/>
                </a:solidFill>
              </a:rPr>
              <a:t>ＴＥＬ：</a:t>
            </a:r>
            <a:r>
              <a:rPr lang="en-US" altLang="ja-JP" sz="2000" dirty="0">
                <a:solidFill>
                  <a:schemeClr val="tx1"/>
                </a:solidFill>
                <a:latin typeface="+mn-ea"/>
              </a:rPr>
              <a:t>082-943-9705</a:t>
            </a:r>
            <a:r>
              <a:rPr lang="ja-JP" altLang="en-US" sz="2000" dirty="0">
                <a:solidFill>
                  <a:schemeClr val="tx1"/>
                </a:solidFill>
                <a:latin typeface="+mn-ea"/>
              </a:rPr>
              <a:t>　</a:t>
            </a:r>
            <a:r>
              <a:rPr lang="en-US" altLang="ja-JP" sz="2000" dirty="0">
                <a:solidFill>
                  <a:schemeClr val="tx1"/>
                </a:solidFill>
                <a:latin typeface="+mn-ea"/>
              </a:rPr>
              <a:t>FAX</a:t>
            </a:r>
            <a:r>
              <a:rPr lang="ja-JP" altLang="en-US" sz="2000" dirty="0">
                <a:solidFill>
                  <a:schemeClr val="tx1"/>
                </a:solidFill>
                <a:latin typeface="+mn-ea"/>
              </a:rPr>
              <a:t>：</a:t>
            </a:r>
            <a:r>
              <a:rPr lang="en-US" altLang="ja-JP" sz="2000" dirty="0">
                <a:solidFill>
                  <a:schemeClr val="tx1"/>
                </a:solidFill>
                <a:latin typeface="+mn-ea"/>
              </a:rPr>
              <a:t>082-943-9718</a:t>
            </a:r>
            <a:r>
              <a:rPr lang="ja-JP" altLang="en-US" sz="2000" dirty="0">
                <a:solidFill>
                  <a:schemeClr val="tx1"/>
                </a:solidFill>
                <a:latin typeface="+mn-ea"/>
              </a:rPr>
              <a:t>　</a:t>
            </a:r>
            <a:r>
              <a:rPr lang="en-US" altLang="ja-JP" sz="2000" dirty="0">
                <a:solidFill>
                  <a:schemeClr val="tx1"/>
                </a:solidFill>
                <a:latin typeface="+mn-ea"/>
              </a:rPr>
              <a:t>Mail</a:t>
            </a:r>
            <a:r>
              <a:rPr lang="ja-JP" altLang="en-US" sz="2000" dirty="0">
                <a:solidFill>
                  <a:schemeClr val="tx1"/>
                </a:solidFill>
                <a:latin typeface="+mn-ea"/>
              </a:rPr>
              <a:t>：</a:t>
            </a:r>
            <a:r>
              <a:rPr lang="en-US" altLang="ja-JP" sz="2000" dirty="0">
                <a:solidFill>
                  <a:schemeClr val="tx1"/>
                </a:solidFill>
                <a:latin typeface="+mn-ea"/>
              </a:rPr>
              <a:t>sa-chiiki@city.hiroshima.lg.jp</a:t>
            </a:r>
          </a:p>
          <a:p>
            <a:r>
              <a:rPr lang="en-US" altLang="ja-JP" sz="2000" dirty="0">
                <a:solidFill>
                  <a:schemeClr val="tx1"/>
                </a:solidFill>
                <a:latin typeface="+mn-ea"/>
              </a:rPr>
              <a:t>(</a:t>
            </a:r>
            <a:r>
              <a:rPr lang="ja-JP" altLang="en-US" sz="2000" dirty="0">
                <a:solidFill>
                  <a:schemeClr val="tx1"/>
                </a:solidFill>
                <a:latin typeface="+mn-ea"/>
              </a:rPr>
              <a:t>事務局：佐伯区役所地域起こし推進課）</a:t>
            </a:r>
            <a:endParaRPr lang="en-US" altLang="ja-JP" sz="2000" dirty="0">
              <a:solidFill>
                <a:schemeClr val="tx1"/>
              </a:solidFill>
              <a:latin typeface="+mn-ea"/>
            </a:endParaRPr>
          </a:p>
        </p:txBody>
      </p:sp>
      <p:pic>
        <p:nvPicPr>
          <p:cNvPr id="4" name="図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9052" y="3078234"/>
            <a:ext cx="1727568" cy="1296000"/>
          </a:xfrm>
          <a:prstGeom prst="rect">
            <a:avLst/>
          </a:prstGeom>
          <a:ln w="228600" cap="sq" cmpd="thickThin">
            <a:noFill/>
            <a:prstDash val="solid"/>
            <a:miter lim="800000"/>
          </a:ln>
          <a:effectLst>
            <a:innerShdw blurRad="76200">
              <a:srgbClr val="000000"/>
            </a:innerShdw>
          </a:effectLst>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5682" y="3080868"/>
            <a:ext cx="1727755" cy="1296000"/>
          </a:xfrm>
          <a:prstGeom prst="rect">
            <a:avLst/>
          </a:prstGeom>
          <a:ln>
            <a:noFill/>
          </a:ln>
        </p:spPr>
      </p:pic>
      <p:pic>
        <p:nvPicPr>
          <p:cNvPr id="7" name="図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41973" y="3079196"/>
            <a:ext cx="1728000" cy="1296000"/>
          </a:xfrm>
          <a:prstGeom prst="rect">
            <a:avLst/>
          </a:prstGeom>
        </p:spPr>
      </p:pic>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5583" y="3079196"/>
            <a:ext cx="1728000" cy="1296000"/>
          </a:xfrm>
          <a:prstGeom prst="rect">
            <a:avLst/>
          </a:prstGeom>
        </p:spPr>
      </p:pic>
      <p:pic>
        <p:nvPicPr>
          <p:cNvPr id="12" name="図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767832" y="4349126"/>
            <a:ext cx="1728000" cy="1296000"/>
          </a:xfrm>
          <a:prstGeom prst="rect">
            <a:avLst/>
          </a:prstGeom>
        </p:spPr>
      </p:pic>
      <p:pic>
        <p:nvPicPr>
          <p:cNvPr id="9" name="図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7583" y="1777273"/>
            <a:ext cx="1728000" cy="1296000"/>
          </a:xfrm>
          <a:prstGeom prst="rect">
            <a:avLst/>
          </a:prstGeom>
        </p:spPr>
      </p:pic>
      <p:pic>
        <p:nvPicPr>
          <p:cNvPr id="14" name="図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55583" y="1783196"/>
            <a:ext cx="1728000" cy="1296000"/>
          </a:xfrm>
          <a:prstGeom prst="rect">
            <a:avLst/>
          </a:prstGeom>
        </p:spPr>
      </p:pic>
      <p:pic>
        <p:nvPicPr>
          <p:cNvPr id="15" name="図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50790" y="4349126"/>
            <a:ext cx="1728000" cy="1296000"/>
          </a:xfrm>
          <a:prstGeom prst="rect">
            <a:avLst/>
          </a:prstGeom>
        </p:spPr>
      </p:pic>
      <p:pic>
        <p:nvPicPr>
          <p:cNvPr id="16" name="図 15"/>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581635" y="1783196"/>
            <a:ext cx="1728000" cy="1296000"/>
          </a:xfrm>
          <a:prstGeom prst="rect">
            <a:avLst/>
          </a:prstGeom>
        </p:spPr>
      </p:pic>
      <p:pic>
        <p:nvPicPr>
          <p:cNvPr id="17" name="図 16"/>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316114" y="4362161"/>
            <a:ext cx="1728000" cy="1296000"/>
          </a:xfrm>
          <a:prstGeom prst="rect">
            <a:avLst/>
          </a:prstGeom>
        </p:spPr>
      </p:pic>
      <p:pic>
        <p:nvPicPr>
          <p:cNvPr id="18" name="図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583583" y="4380157"/>
            <a:ext cx="1728000" cy="1296000"/>
          </a:xfrm>
          <a:prstGeom prst="rect">
            <a:avLst/>
          </a:prstGeom>
        </p:spPr>
      </p:pic>
      <p:pic>
        <p:nvPicPr>
          <p:cNvPr id="19" name="図 18"/>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316114" y="1777466"/>
            <a:ext cx="1728000" cy="1296000"/>
          </a:xfrm>
          <a:prstGeom prst="rect">
            <a:avLst/>
          </a:prstGeom>
        </p:spPr>
      </p:pic>
    </p:spTree>
    <p:extLst>
      <p:ext uri="{BB962C8B-B14F-4D97-AF65-F5344CB8AC3E}">
        <p14:creationId xmlns:p14="http://schemas.microsoft.com/office/powerpoint/2010/main" val="809762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0055" y="246335"/>
            <a:ext cx="10446338" cy="792000"/>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lang="ja-JP" altLang="en-US" sz="1200" dirty="0">
                <a:solidFill>
                  <a:schemeClr val="tx1"/>
                </a:solidFill>
              </a:rPr>
              <a:t>　　 </a:t>
            </a:r>
            <a:r>
              <a:rPr lang="ja-JP" altLang="en-US" sz="1400" dirty="0">
                <a:solidFill>
                  <a:schemeClr val="tx1"/>
                </a:solidFill>
                <a:latin typeface="+mn-ea"/>
              </a:rPr>
              <a:t>広島市佐伯区湯来町　</a:t>
            </a:r>
            <a:r>
              <a:rPr lang="en-US" altLang="ja-JP" sz="1400" dirty="0">
                <a:solidFill>
                  <a:schemeClr val="tx1"/>
                </a:solidFill>
                <a:latin typeface="+mn-ea"/>
              </a:rPr>
              <a:t>SDGs</a:t>
            </a:r>
            <a:r>
              <a:rPr lang="ja-JP" altLang="en-US" sz="1400" dirty="0">
                <a:solidFill>
                  <a:schemeClr val="tx1"/>
                </a:solidFill>
                <a:latin typeface="+mn-ea"/>
              </a:rPr>
              <a:t>探究学習プログラム</a:t>
            </a:r>
            <a:endParaRPr lang="en-US" altLang="ja-JP" sz="1400" dirty="0">
              <a:solidFill>
                <a:schemeClr val="tx1"/>
              </a:solidFill>
              <a:latin typeface="+mn-ea"/>
            </a:endParaRPr>
          </a:p>
          <a:p>
            <a:r>
              <a:rPr lang="ja-JP" altLang="en-US" sz="2400" dirty="0">
                <a:solidFill>
                  <a:schemeClr val="tx1"/>
                </a:solidFill>
              </a:rPr>
              <a:t>　名勝・石ヶ谷峡の魅力と課題探究 </a:t>
            </a:r>
            <a:endParaRPr lang="en-US" altLang="ja-JP" sz="2400" dirty="0">
              <a:solidFill>
                <a:schemeClr val="tx1"/>
              </a:solidFill>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054" y="2051237"/>
            <a:ext cx="1860775" cy="2232000"/>
          </a:xfrm>
          <a:prstGeom prst="rect">
            <a:avLst/>
          </a:prstGeom>
        </p:spPr>
      </p:pic>
      <p:sp>
        <p:nvSpPr>
          <p:cNvPr id="4" name="正方形/長方形 3"/>
          <p:cNvSpPr/>
          <p:nvPr/>
        </p:nvSpPr>
        <p:spPr>
          <a:xfrm>
            <a:off x="113684" y="1442064"/>
            <a:ext cx="10472707" cy="614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sz="1100" dirty="0">
                <a:solidFill>
                  <a:schemeClr val="tx1"/>
                </a:solidFill>
              </a:rPr>
              <a:t>　広島県名勝に指定されている石ヶ谷峡は、数多くの小滝や奇岩がみられる美しい渓谷であるが、</a:t>
            </a:r>
            <a:r>
              <a:rPr kumimoji="1" lang="ja-JP" altLang="en-US" sz="1100" dirty="0">
                <a:solidFill>
                  <a:schemeClr val="tx1"/>
                </a:solidFill>
              </a:rPr>
              <a:t>知名度が</a:t>
            </a:r>
            <a:r>
              <a:rPr lang="ja-JP" altLang="en-US" sz="1100" dirty="0">
                <a:solidFill>
                  <a:schemeClr val="tx1"/>
                </a:solidFill>
              </a:rPr>
              <a:t>あまり高くないため</a:t>
            </a:r>
            <a:r>
              <a:rPr kumimoji="1" lang="ja-JP" altLang="en-US" sz="1100" dirty="0">
                <a:solidFill>
                  <a:schemeClr val="tx1"/>
                </a:solidFill>
              </a:rPr>
              <a:t>訪れる人も少なく、落葉や捨てられたごみが</a:t>
            </a:r>
            <a:r>
              <a:rPr lang="ja-JP" altLang="en-US" sz="1100" dirty="0">
                <a:solidFill>
                  <a:schemeClr val="tx1"/>
                </a:solidFill>
              </a:rPr>
              <a:t>溜</a:t>
            </a:r>
            <a:r>
              <a:rPr kumimoji="1" lang="ja-JP" altLang="en-US" sz="1100" dirty="0">
                <a:solidFill>
                  <a:schemeClr val="tx1"/>
                </a:solidFill>
              </a:rPr>
              <a:t>まっているなど維持管理が行き届いていないところもある。現地のトレッキングから状況や魅力、課題を感じてもらい、自らが何ができるか考える。</a:t>
            </a:r>
            <a:endParaRPr kumimoji="1" lang="en-US" altLang="ja-JP" sz="1100" dirty="0">
              <a:solidFill>
                <a:schemeClr val="tx1"/>
              </a:solidFill>
            </a:endParaRPr>
          </a:p>
        </p:txBody>
      </p:sp>
      <p:sp>
        <p:nvSpPr>
          <p:cNvPr id="5" name="正方形/長方形 4"/>
          <p:cNvSpPr/>
          <p:nvPr/>
        </p:nvSpPr>
        <p:spPr>
          <a:xfrm>
            <a:off x="140055" y="1190064"/>
            <a:ext cx="2196000" cy="25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　体験プログラムの狙い</a:t>
            </a:r>
            <a:endParaRPr kumimoji="1" lang="ja-JP" altLang="en-US" sz="1400" dirty="0">
              <a:solidFill>
                <a:schemeClr val="tx1"/>
              </a:solidFill>
            </a:endParaRPr>
          </a:p>
        </p:txBody>
      </p:sp>
      <p:sp>
        <p:nvSpPr>
          <p:cNvPr id="9" name="正方形/長方形 8"/>
          <p:cNvSpPr/>
          <p:nvPr/>
        </p:nvSpPr>
        <p:spPr>
          <a:xfrm>
            <a:off x="176884" y="4421225"/>
            <a:ext cx="2700000" cy="25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　体験プログラムの教育効果</a:t>
            </a:r>
            <a:endParaRPr kumimoji="1" lang="ja-JP" altLang="en-US" sz="1400" dirty="0">
              <a:solidFill>
                <a:schemeClr val="tx1"/>
              </a:solidFill>
            </a:endParaRPr>
          </a:p>
        </p:txBody>
      </p:sp>
      <p:sp>
        <p:nvSpPr>
          <p:cNvPr id="10" name="正方形/長方形 9"/>
          <p:cNvSpPr/>
          <p:nvPr/>
        </p:nvSpPr>
        <p:spPr>
          <a:xfrm>
            <a:off x="7832252" y="5787193"/>
            <a:ext cx="2394556" cy="919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rPr>
              <a:t>▼　受入人数　　　　　</a:t>
            </a:r>
            <a:r>
              <a:rPr kumimoji="1" lang="en-US" altLang="ja-JP" sz="1100" dirty="0">
                <a:solidFill>
                  <a:schemeClr val="tx1"/>
                </a:solidFill>
              </a:rPr>
              <a:t>50</a:t>
            </a:r>
            <a:r>
              <a:rPr lang="ja-JP" altLang="en-US" sz="1100" dirty="0">
                <a:solidFill>
                  <a:schemeClr val="tx1"/>
                </a:solidFill>
              </a:rPr>
              <a:t>名</a:t>
            </a:r>
            <a:endParaRPr kumimoji="1" lang="en-US" altLang="ja-JP" sz="1100" dirty="0">
              <a:solidFill>
                <a:schemeClr val="tx1"/>
              </a:solidFill>
            </a:endParaRPr>
          </a:p>
          <a:p>
            <a:r>
              <a:rPr lang="ja-JP" altLang="en-US" sz="1100" dirty="0">
                <a:solidFill>
                  <a:schemeClr val="tx1"/>
                </a:solidFill>
              </a:rPr>
              <a:t>▼　時間　　　　　　　　</a:t>
            </a:r>
            <a:r>
              <a:rPr lang="en-US" altLang="ja-JP" sz="1100" dirty="0">
                <a:solidFill>
                  <a:schemeClr val="tx1"/>
                </a:solidFill>
              </a:rPr>
              <a:t>4</a:t>
            </a:r>
            <a:r>
              <a:rPr lang="ja-JP" altLang="en-US" sz="1100" dirty="0">
                <a:solidFill>
                  <a:schemeClr val="tx1"/>
                </a:solidFill>
              </a:rPr>
              <a:t>時間</a:t>
            </a:r>
            <a:endParaRPr lang="en-US" altLang="ja-JP" sz="1100" dirty="0">
              <a:solidFill>
                <a:schemeClr val="tx1"/>
              </a:solidFill>
            </a:endParaRPr>
          </a:p>
          <a:p>
            <a:r>
              <a:rPr kumimoji="1" lang="ja-JP" altLang="en-US" sz="1100" dirty="0">
                <a:solidFill>
                  <a:schemeClr val="tx1"/>
                </a:solidFill>
              </a:rPr>
              <a:t>▼　時期　　　　　　　　</a:t>
            </a:r>
            <a:r>
              <a:rPr kumimoji="1" lang="en-US" altLang="ja-JP" sz="1100" dirty="0">
                <a:solidFill>
                  <a:schemeClr val="tx1"/>
                </a:solidFill>
              </a:rPr>
              <a:t>3</a:t>
            </a:r>
            <a:r>
              <a:rPr kumimoji="1" lang="ja-JP" altLang="en-US" sz="1100" dirty="0">
                <a:solidFill>
                  <a:schemeClr val="tx1"/>
                </a:solidFill>
              </a:rPr>
              <a:t>月～</a:t>
            </a:r>
            <a:r>
              <a:rPr kumimoji="1" lang="en-US" altLang="ja-JP" sz="1100" dirty="0">
                <a:solidFill>
                  <a:schemeClr val="tx1"/>
                </a:solidFill>
              </a:rPr>
              <a:t>12</a:t>
            </a:r>
            <a:r>
              <a:rPr kumimoji="1" lang="ja-JP" altLang="en-US" sz="1100" dirty="0">
                <a:solidFill>
                  <a:schemeClr val="tx1"/>
                </a:solidFill>
              </a:rPr>
              <a:t>月</a:t>
            </a:r>
            <a:endParaRPr kumimoji="1" lang="en-US" altLang="ja-JP" sz="1100" dirty="0">
              <a:solidFill>
                <a:schemeClr val="tx1"/>
              </a:solidFill>
            </a:endParaRPr>
          </a:p>
        </p:txBody>
      </p:sp>
      <p:sp>
        <p:nvSpPr>
          <p:cNvPr id="17" name="正方形/長方形 16"/>
          <p:cNvSpPr/>
          <p:nvPr/>
        </p:nvSpPr>
        <p:spPr>
          <a:xfrm>
            <a:off x="7877355" y="5518344"/>
            <a:ext cx="1440000" cy="25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　受入人数等</a:t>
            </a:r>
            <a:endParaRPr kumimoji="1" lang="ja-JP" altLang="en-US" sz="1400" dirty="0">
              <a:solidFill>
                <a:schemeClr val="tx1"/>
              </a:solidFill>
            </a:endParaRPr>
          </a:p>
        </p:txBody>
      </p:sp>
      <p:sp>
        <p:nvSpPr>
          <p:cNvPr id="19" name="正方形/長方形 18"/>
          <p:cNvSpPr/>
          <p:nvPr/>
        </p:nvSpPr>
        <p:spPr>
          <a:xfrm>
            <a:off x="176054" y="4665164"/>
            <a:ext cx="7656198" cy="1153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sz="1100" dirty="0">
                <a:solidFill>
                  <a:schemeClr val="tx1"/>
                </a:solidFill>
              </a:rPr>
              <a:t>① </a:t>
            </a:r>
            <a:r>
              <a:rPr kumimoji="1" lang="ja-JP" altLang="en-US" sz="1100" dirty="0">
                <a:solidFill>
                  <a:schemeClr val="tx1"/>
                </a:solidFill>
              </a:rPr>
              <a:t>自然を肌で感じることにより、自然の大切さを学び、感謝する心が育つ</a:t>
            </a:r>
            <a:endParaRPr kumimoji="1" lang="en-US" altLang="ja-JP" sz="1100" dirty="0">
              <a:solidFill>
                <a:schemeClr val="tx1"/>
              </a:solidFill>
            </a:endParaRPr>
          </a:p>
          <a:p>
            <a:pPr>
              <a:lnSpc>
                <a:spcPct val="130000"/>
              </a:lnSpc>
            </a:pPr>
            <a:r>
              <a:rPr lang="ja-JP" altLang="en-US" sz="1100" dirty="0">
                <a:solidFill>
                  <a:schemeClr val="tx1"/>
                </a:solidFill>
              </a:rPr>
              <a:t>② 地域の魅力や課題を自分で考えることにより、住み続けられるまちづくりに向けた観察力・洞察力が身に付く</a:t>
            </a:r>
            <a:endParaRPr lang="en-US" altLang="ja-JP" sz="1100" dirty="0">
              <a:solidFill>
                <a:schemeClr val="tx1"/>
              </a:solidFill>
            </a:endParaRPr>
          </a:p>
          <a:p>
            <a:pPr>
              <a:lnSpc>
                <a:spcPct val="130000"/>
              </a:lnSpc>
            </a:pPr>
            <a:r>
              <a:rPr lang="ja-JP" altLang="en-US" sz="1100" dirty="0">
                <a:solidFill>
                  <a:schemeClr val="tx1"/>
                </a:solidFill>
              </a:rPr>
              <a:t>③ </a:t>
            </a:r>
            <a:r>
              <a:rPr kumimoji="1" lang="ja-JP" altLang="en-US" sz="1100" dirty="0">
                <a:solidFill>
                  <a:schemeClr val="tx1"/>
                </a:solidFill>
              </a:rPr>
              <a:t>魅力の発信方法や課題の解決策を考えることで発想力・問題解決能力が身に付く</a:t>
            </a:r>
            <a:endParaRPr kumimoji="1" lang="en-US" altLang="ja-JP" sz="1100" dirty="0">
              <a:solidFill>
                <a:schemeClr val="tx1"/>
              </a:solidFill>
            </a:endParaRPr>
          </a:p>
          <a:p>
            <a:pPr>
              <a:lnSpc>
                <a:spcPct val="130000"/>
              </a:lnSpc>
            </a:pPr>
            <a:r>
              <a:rPr lang="ja-JP" altLang="en-US" sz="1100" dirty="0">
                <a:solidFill>
                  <a:schemeClr val="tx1"/>
                </a:solidFill>
              </a:rPr>
              <a:t>④ 自然豊かな緑を守る方法を考えることにより、陸の豊かさを守り、気候変動の具体的な対策を考えるきっかけになる</a:t>
            </a:r>
            <a:endParaRPr kumimoji="1" lang="en-US" altLang="ja-JP" sz="1100" dirty="0">
              <a:solidFill>
                <a:schemeClr val="tx1"/>
              </a:solidFill>
            </a:endParaRPr>
          </a:p>
          <a:p>
            <a:pPr>
              <a:lnSpc>
                <a:spcPct val="130000"/>
              </a:lnSpc>
            </a:pPr>
            <a:r>
              <a:rPr lang="ja-JP" altLang="en-US" sz="1100" dirty="0">
                <a:solidFill>
                  <a:schemeClr val="tx1"/>
                </a:solidFill>
              </a:rPr>
              <a:t>⑤ グループで協力し結論を導き出すことでチームワークの醸成が図れる</a:t>
            </a:r>
            <a:endParaRPr kumimoji="1" lang="en-US" altLang="ja-JP" sz="1100" dirty="0">
              <a:solidFill>
                <a:schemeClr val="tx1"/>
              </a:solidFill>
            </a:endParaRPr>
          </a:p>
        </p:txBody>
      </p:sp>
      <p:pic>
        <p:nvPicPr>
          <p:cNvPr id="20" name="図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15874" y="3343960"/>
            <a:ext cx="1656000" cy="927825"/>
          </a:xfrm>
          <a:prstGeom prst="rect">
            <a:avLst/>
          </a:prstGeom>
        </p:spPr>
      </p:pic>
      <p:sp>
        <p:nvSpPr>
          <p:cNvPr id="23" name="正方形/長方形 22"/>
          <p:cNvSpPr/>
          <p:nvPr/>
        </p:nvSpPr>
        <p:spPr>
          <a:xfrm>
            <a:off x="1802781" y="1467525"/>
            <a:ext cx="1023639" cy="126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a:solidFill>
                  <a:schemeClr val="tx1"/>
                </a:solidFill>
              </a:rPr>
              <a:t>いしがたにきょう</a:t>
            </a:r>
            <a:endParaRPr kumimoji="1" lang="ja-JP" altLang="en-US" sz="600" dirty="0">
              <a:solidFill>
                <a:schemeClr val="tx1"/>
              </a:solidFill>
            </a:endParaRPr>
          </a:p>
        </p:txBody>
      </p:sp>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8173736" y="2198225"/>
            <a:ext cx="2232000" cy="1924843"/>
          </a:xfrm>
          <a:prstGeom prst="rect">
            <a:avLst/>
          </a:prstGeom>
        </p:spPr>
      </p:pic>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10608" y="2051237"/>
            <a:ext cx="1656000" cy="1242172"/>
          </a:xfrm>
          <a:prstGeom prst="rect">
            <a:avLst/>
          </a:prstGeom>
        </p:spPr>
      </p:pic>
      <p:pic>
        <p:nvPicPr>
          <p:cNvPr id="12" name="図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2966" y="403561"/>
            <a:ext cx="540000" cy="540000"/>
          </a:xfrm>
          <a:prstGeom prst="rect">
            <a:avLst/>
          </a:prstGeom>
        </p:spPr>
      </p:pic>
      <p:pic>
        <p:nvPicPr>
          <p:cNvPr id="13" name="図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22130" y="396255"/>
            <a:ext cx="540000" cy="540000"/>
          </a:xfrm>
          <a:prstGeom prst="rect">
            <a:avLst/>
          </a:prstGeom>
        </p:spPr>
      </p:pic>
      <p:pic>
        <p:nvPicPr>
          <p:cNvPr id="14" name="図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51294" y="403561"/>
            <a:ext cx="540000" cy="540000"/>
          </a:xfrm>
          <a:prstGeom prst="rect">
            <a:avLst/>
          </a:prstGeom>
        </p:spPr>
      </p:pic>
      <p:pic>
        <p:nvPicPr>
          <p:cNvPr id="16" name="図 1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80458" y="403561"/>
            <a:ext cx="540000" cy="540000"/>
          </a:xfrm>
          <a:prstGeom prst="rect">
            <a:avLst/>
          </a:prstGeom>
        </p:spPr>
      </p:pic>
      <p:sp>
        <p:nvSpPr>
          <p:cNvPr id="11" name="正方形/長方形 10"/>
          <p:cNvSpPr/>
          <p:nvPr/>
        </p:nvSpPr>
        <p:spPr>
          <a:xfrm>
            <a:off x="3944207" y="2051237"/>
            <a:ext cx="3240000" cy="25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　プログラムの流れと課題探究の手順</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802F874E-D40C-0CF8-300D-5EE4050B66BB}"/>
              </a:ext>
            </a:extLst>
          </p:cNvPr>
          <p:cNvSpPr/>
          <p:nvPr/>
        </p:nvSpPr>
        <p:spPr>
          <a:xfrm>
            <a:off x="197353" y="6805047"/>
            <a:ext cx="10298694" cy="72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SDG</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ｓを目指して行動変容に繋げたい事柄</a:t>
            </a:r>
          </a:p>
        </p:txBody>
      </p:sp>
      <p:sp>
        <p:nvSpPr>
          <p:cNvPr id="28" name="正方形/長方形 27">
            <a:extLst>
              <a:ext uri="{FF2B5EF4-FFF2-40B4-BE49-F238E27FC236}">
                <a16:creationId xmlns:a16="http://schemas.microsoft.com/office/drawing/2014/main" id="{82D429D5-864F-0504-2921-300D0C508A57}"/>
              </a:ext>
            </a:extLst>
          </p:cNvPr>
          <p:cNvSpPr/>
          <p:nvPr/>
        </p:nvSpPr>
        <p:spPr>
          <a:xfrm>
            <a:off x="3865600" y="2318717"/>
            <a:ext cx="4667366" cy="2056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pPr>
            <a:r>
              <a:rPr kumimoji="1" lang="ja-JP" altLang="en-US" sz="1100" dirty="0">
                <a:solidFill>
                  <a:schemeClr val="tx1"/>
                </a:solidFill>
              </a:rPr>
              <a:t>① 事前学習</a:t>
            </a:r>
            <a:r>
              <a:rPr lang="ja-JP" altLang="en-US" sz="1100" dirty="0">
                <a:solidFill>
                  <a:schemeClr val="tx1"/>
                </a:solidFill>
              </a:rPr>
              <a:t>（</a:t>
            </a:r>
            <a:r>
              <a:rPr kumimoji="1" lang="ja-JP" altLang="en-US" sz="1100" dirty="0">
                <a:solidFill>
                  <a:schemeClr val="tx1"/>
                </a:solidFill>
              </a:rPr>
              <a:t>学校で事前調査、現地で調べたいことをまとめておく）</a:t>
            </a:r>
            <a:endParaRPr kumimoji="1" lang="en-US" altLang="ja-JP" sz="1100" dirty="0">
              <a:solidFill>
                <a:schemeClr val="tx1"/>
              </a:solidFill>
            </a:endParaRPr>
          </a:p>
          <a:p>
            <a:pPr>
              <a:lnSpc>
                <a:spcPct val="130000"/>
              </a:lnSpc>
            </a:pPr>
            <a:r>
              <a:rPr lang="ja-JP" altLang="en-US" sz="1100" dirty="0">
                <a:solidFill>
                  <a:schemeClr val="tx1"/>
                </a:solidFill>
              </a:rPr>
              <a:t>② 開始（自己紹介・体調確認・安全対策）</a:t>
            </a:r>
            <a:endParaRPr lang="en-US" altLang="ja-JP" sz="1100" dirty="0">
              <a:solidFill>
                <a:schemeClr val="tx1"/>
              </a:solidFill>
            </a:endParaRPr>
          </a:p>
          <a:p>
            <a:pPr>
              <a:lnSpc>
                <a:spcPct val="130000"/>
              </a:lnSpc>
            </a:pPr>
            <a:r>
              <a:rPr kumimoji="1" lang="ja-JP" altLang="en-US" sz="1100" dirty="0">
                <a:solidFill>
                  <a:schemeClr val="tx1"/>
                </a:solidFill>
              </a:rPr>
              <a:t>③ 担当者から現地で概要等の説明</a:t>
            </a:r>
            <a:endParaRPr kumimoji="1" lang="en-US" altLang="ja-JP" sz="1100" dirty="0">
              <a:solidFill>
                <a:schemeClr val="tx1"/>
              </a:solidFill>
            </a:endParaRPr>
          </a:p>
          <a:p>
            <a:pPr>
              <a:lnSpc>
                <a:spcPct val="130000"/>
              </a:lnSpc>
            </a:pPr>
            <a:r>
              <a:rPr lang="ja-JP" altLang="en-US" sz="1100" dirty="0">
                <a:solidFill>
                  <a:schemeClr val="tx1"/>
                </a:solidFill>
              </a:rPr>
              <a:t>④ 数々ある滝や奇岩のいわれや歴史を学ぶ</a:t>
            </a:r>
            <a:endParaRPr lang="en-US" altLang="ja-JP" sz="1100" dirty="0">
              <a:solidFill>
                <a:schemeClr val="tx1"/>
              </a:solidFill>
            </a:endParaRPr>
          </a:p>
          <a:p>
            <a:pPr>
              <a:lnSpc>
                <a:spcPct val="130000"/>
              </a:lnSpc>
            </a:pPr>
            <a:r>
              <a:rPr kumimoji="1" lang="ja-JP" altLang="en-US" sz="1100" dirty="0">
                <a:solidFill>
                  <a:schemeClr val="tx1"/>
                </a:solidFill>
              </a:rPr>
              <a:t>⑤ 人が来ないことや手入れがされないことでどんな影響があるか考える</a:t>
            </a:r>
            <a:endParaRPr kumimoji="1" lang="en-US" altLang="ja-JP" sz="1100" dirty="0">
              <a:solidFill>
                <a:schemeClr val="tx1"/>
              </a:solidFill>
            </a:endParaRPr>
          </a:p>
          <a:p>
            <a:pPr>
              <a:lnSpc>
                <a:spcPct val="130000"/>
              </a:lnSpc>
            </a:pPr>
            <a:r>
              <a:rPr lang="ja-JP" altLang="en-US" sz="1100" dirty="0">
                <a:solidFill>
                  <a:schemeClr val="tx1"/>
                </a:solidFill>
              </a:rPr>
              <a:t>⑥ どんな課題が存在しているのか考える</a:t>
            </a:r>
            <a:endParaRPr lang="en-US" altLang="ja-JP" sz="1100" dirty="0">
              <a:solidFill>
                <a:schemeClr val="tx1"/>
              </a:solidFill>
            </a:endParaRPr>
          </a:p>
          <a:p>
            <a:pPr>
              <a:lnSpc>
                <a:spcPct val="130000"/>
              </a:lnSpc>
            </a:pPr>
            <a:r>
              <a:rPr kumimoji="1" lang="ja-JP" altLang="en-US" sz="1100" dirty="0">
                <a:solidFill>
                  <a:schemeClr val="tx1"/>
                </a:solidFill>
              </a:rPr>
              <a:t>⑦ 課題解決の障害はあるのか考える</a:t>
            </a:r>
            <a:endParaRPr kumimoji="1" lang="en-US" altLang="ja-JP" sz="1100" dirty="0">
              <a:solidFill>
                <a:schemeClr val="tx1"/>
              </a:solidFill>
            </a:endParaRPr>
          </a:p>
          <a:p>
            <a:pPr>
              <a:lnSpc>
                <a:spcPct val="130000"/>
              </a:lnSpc>
            </a:pPr>
            <a:r>
              <a:rPr lang="ja-JP" altLang="en-US" sz="1100" dirty="0">
                <a:solidFill>
                  <a:schemeClr val="tx1"/>
                </a:solidFill>
              </a:rPr>
              <a:t>⑧ 課題解決策を考え議論する</a:t>
            </a:r>
            <a:endParaRPr lang="en-US" altLang="ja-JP" sz="1100" dirty="0">
              <a:solidFill>
                <a:schemeClr val="tx1"/>
              </a:solidFill>
            </a:endParaRPr>
          </a:p>
          <a:p>
            <a:pPr>
              <a:lnSpc>
                <a:spcPct val="130000"/>
              </a:lnSpc>
            </a:pPr>
            <a:r>
              <a:rPr kumimoji="1" lang="ja-JP" altLang="en-US" sz="1100" dirty="0">
                <a:solidFill>
                  <a:schemeClr val="tx1"/>
                </a:solidFill>
              </a:rPr>
              <a:t>⑨ まとめの会（体調確認・感想発表）</a:t>
            </a:r>
            <a:endParaRPr kumimoji="1" lang="en-US" altLang="ja-JP" sz="1100" dirty="0">
              <a:solidFill>
                <a:schemeClr val="tx1"/>
              </a:solidFill>
            </a:endParaRPr>
          </a:p>
        </p:txBody>
      </p:sp>
      <p:sp>
        <p:nvSpPr>
          <p:cNvPr id="6" name="正方形/長方形 5">
            <a:extLst>
              <a:ext uri="{FF2B5EF4-FFF2-40B4-BE49-F238E27FC236}">
                <a16:creationId xmlns:a16="http://schemas.microsoft.com/office/drawing/2014/main" id="{B67FF841-AAD1-26B3-BA7B-D931E2B0FB49}"/>
              </a:ext>
            </a:extLst>
          </p:cNvPr>
          <p:cNvSpPr/>
          <p:nvPr/>
        </p:nvSpPr>
        <p:spPr>
          <a:xfrm>
            <a:off x="176054" y="5841738"/>
            <a:ext cx="2652923" cy="25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　プログラムから伝えたいこと</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625FD85B-CB9D-0587-C479-BC56C2382E7C}"/>
              </a:ext>
            </a:extLst>
          </p:cNvPr>
          <p:cNvSpPr/>
          <p:nvPr/>
        </p:nvSpPr>
        <p:spPr>
          <a:xfrm>
            <a:off x="176053" y="6098509"/>
            <a:ext cx="5962734" cy="828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pPr>
            <a:r>
              <a:rPr kumimoji="1" lang="ja-JP" altLang="en-US" sz="1100" dirty="0">
                <a:solidFill>
                  <a:schemeClr val="tx1"/>
                </a:solidFill>
              </a:rPr>
              <a:t>① </a:t>
            </a:r>
            <a:r>
              <a:rPr lang="ja-JP" altLang="en-US" sz="1100" dirty="0">
                <a:solidFill>
                  <a:schemeClr val="tx1"/>
                </a:solidFill>
              </a:rPr>
              <a:t>山などの自然環境に身を置くと清々しい感覚や爽快感、癒しなど心身ともに好影響があること</a:t>
            </a:r>
            <a:endParaRPr kumimoji="1" lang="en-US" altLang="ja-JP" sz="1100" dirty="0">
              <a:solidFill>
                <a:schemeClr val="tx1"/>
              </a:solidFill>
            </a:endParaRPr>
          </a:p>
          <a:p>
            <a:pPr>
              <a:lnSpc>
                <a:spcPct val="130000"/>
              </a:lnSpc>
            </a:pPr>
            <a:r>
              <a:rPr lang="ja-JP" altLang="en-US" sz="1100" dirty="0">
                <a:solidFill>
                  <a:schemeClr val="tx1"/>
                </a:solidFill>
              </a:rPr>
              <a:t>② 山里の豊かさが海の豊かさにもつながる</a:t>
            </a:r>
            <a:endParaRPr lang="en-US" altLang="ja-JP" sz="1100" dirty="0">
              <a:solidFill>
                <a:schemeClr val="tx1"/>
              </a:solidFill>
            </a:endParaRPr>
          </a:p>
          <a:p>
            <a:pPr>
              <a:lnSpc>
                <a:spcPct val="130000"/>
              </a:lnSpc>
            </a:pPr>
            <a:r>
              <a:rPr lang="ja-JP" altLang="en-US" sz="1100" dirty="0">
                <a:solidFill>
                  <a:schemeClr val="tx1"/>
                </a:solidFill>
              </a:rPr>
              <a:t>③ 地域の豊かな自然を暮らしや経済に生かす</a:t>
            </a:r>
            <a:endParaRPr lang="en-US" altLang="ja-JP" sz="1100" dirty="0">
              <a:solidFill>
                <a:schemeClr val="tx1"/>
              </a:solidFill>
            </a:endParaRPr>
          </a:p>
          <a:p>
            <a:pPr>
              <a:lnSpc>
                <a:spcPct val="130000"/>
              </a:lnSpc>
            </a:pPr>
            <a:endParaRPr lang="en-US" altLang="ja-JP" sz="1100" dirty="0">
              <a:solidFill>
                <a:schemeClr val="tx1"/>
              </a:solidFill>
            </a:endParaRPr>
          </a:p>
        </p:txBody>
      </p:sp>
      <p:sp>
        <p:nvSpPr>
          <p:cNvPr id="22" name="正方形/長方形 21">
            <a:extLst>
              <a:ext uri="{FF2B5EF4-FFF2-40B4-BE49-F238E27FC236}">
                <a16:creationId xmlns:a16="http://schemas.microsoft.com/office/drawing/2014/main" id="{51A02C18-EB44-9171-26CE-41CEABF33198}"/>
              </a:ext>
            </a:extLst>
          </p:cNvPr>
          <p:cNvSpPr/>
          <p:nvPr/>
        </p:nvSpPr>
        <p:spPr>
          <a:xfrm>
            <a:off x="7902705" y="4969042"/>
            <a:ext cx="2394556" cy="784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dirty="0">
                <a:solidFill>
                  <a:schemeClr val="tx1"/>
                </a:solidFill>
              </a:rPr>
              <a:t>帽子・長袖シャツ・運動靴・タオル・</a:t>
            </a:r>
            <a:endParaRPr lang="en-US" altLang="ja-JP" sz="1100" dirty="0">
              <a:solidFill>
                <a:schemeClr val="tx1"/>
              </a:solidFill>
            </a:endParaRPr>
          </a:p>
          <a:p>
            <a:r>
              <a:rPr lang="ja-JP" altLang="en-US" sz="1100" dirty="0">
                <a:solidFill>
                  <a:schemeClr val="tx1"/>
                </a:solidFill>
              </a:rPr>
              <a:t>水分・双眼鏡・カメラなど</a:t>
            </a:r>
            <a:endParaRPr kumimoji="1" lang="en-US" altLang="ja-JP" sz="1100" dirty="0">
              <a:solidFill>
                <a:schemeClr val="tx1"/>
              </a:solidFill>
            </a:endParaRPr>
          </a:p>
        </p:txBody>
      </p:sp>
      <p:sp>
        <p:nvSpPr>
          <p:cNvPr id="24" name="正方形/長方形 23">
            <a:extLst>
              <a:ext uri="{FF2B5EF4-FFF2-40B4-BE49-F238E27FC236}">
                <a16:creationId xmlns:a16="http://schemas.microsoft.com/office/drawing/2014/main" id="{1699F1D6-F5E8-3257-1368-3DE14CD55732}"/>
              </a:ext>
            </a:extLst>
          </p:cNvPr>
          <p:cNvSpPr/>
          <p:nvPr/>
        </p:nvSpPr>
        <p:spPr>
          <a:xfrm>
            <a:off x="7883049" y="4638463"/>
            <a:ext cx="1959042" cy="25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　服装・装備・準備物</a:t>
            </a:r>
            <a:endParaRPr kumimoji="1" lang="ja-JP" altLang="en-US" sz="1400" dirty="0">
              <a:solidFill>
                <a:schemeClr val="tx1"/>
              </a:solidFill>
            </a:endParaRPr>
          </a:p>
        </p:txBody>
      </p:sp>
    </p:spTree>
    <p:extLst>
      <p:ext uri="{BB962C8B-B14F-4D97-AF65-F5344CB8AC3E}">
        <p14:creationId xmlns:p14="http://schemas.microsoft.com/office/powerpoint/2010/main" val="2745362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0055" y="246335"/>
            <a:ext cx="10446338" cy="792000"/>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marL="0" marR="0" lvl="0" indent="0" algn="l" defTabSz="96697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n-ea"/>
                <a:cs typeface="+mn-cs"/>
              </a:rPr>
              <a:t>広島市佐伯区湯来町　</a:t>
            </a:r>
            <a:r>
              <a:rPr kumimoji="1" lang="en-US" altLang="ja-JP" sz="1400" b="0" i="0" u="none" strike="noStrike" kern="1200" cap="none" spc="0" normalizeH="0" baseline="0" noProof="0" dirty="0">
                <a:ln>
                  <a:noFill/>
                </a:ln>
                <a:solidFill>
                  <a:prstClr val="black"/>
                </a:solidFill>
                <a:effectLst/>
                <a:uLnTx/>
                <a:uFillTx/>
                <a:latin typeface="+mn-ea"/>
                <a:cs typeface="+mn-cs"/>
              </a:rPr>
              <a:t>SDGs</a:t>
            </a:r>
            <a:r>
              <a:rPr kumimoji="1" lang="ja-JP" altLang="en-US" sz="1400" b="0" i="0" u="none" strike="noStrike" kern="1200" cap="none" spc="0" normalizeH="0" baseline="0" noProof="0" dirty="0">
                <a:ln>
                  <a:noFill/>
                </a:ln>
                <a:solidFill>
                  <a:prstClr val="black"/>
                </a:solidFill>
                <a:effectLst/>
                <a:uLnTx/>
                <a:uFillTx/>
                <a:latin typeface="+mn-ea"/>
                <a:cs typeface="+mn-cs"/>
              </a:rPr>
              <a:t>探究学習プログラム</a:t>
            </a:r>
            <a:endParaRPr kumimoji="1" lang="en-US" altLang="ja-JP" sz="1400" b="0" i="0" u="none" strike="noStrike" kern="1200" cap="none" spc="0" normalizeH="0" baseline="0" noProof="0" dirty="0">
              <a:ln>
                <a:noFill/>
              </a:ln>
              <a:solidFill>
                <a:prstClr val="black"/>
              </a:solidFill>
              <a:effectLst/>
              <a:uLnTx/>
              <a:uFillTx/>
              <a:latin typeface="+mn-ea"/>
              <a:cs typeface="+mn-cs"/>
            </a:endParaRPr>
          </a:p>
          <a:p>
            <a:pPr marL="0" marR="0" lvl="0" indent="0" algn="l" defTabSz="966978"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Calibri"/>
                <a:ea typeface="ＭＳ Ｐゴシック" panose="020B0600070205080204" pitchFamily="50" charset="-128"/>
              </a:rPr>
              <a:t>  </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まちの誇りを取り戻すために～温泉のまち復活プロジェクト～ </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正方形/長方形 3"/>
          <p:cNvSpPr/>
          <p:nvPr/>
        </p:nvSpPr>
        <p:spPr>
          <a:xfrm>
            <a:off x="138264" y="1421354"/>
            <a:ext cx="10446338" cy="759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66978" rtl="0" eaLnBrk="1" fontAlgn="auto" latinLnBrk="0" hangingPunct="1">
              <a:lnSpc>
                <a:spcPct val="13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広島市佐伯区湯来町は、湯来温泉・湯の山温泉という泉源や歴史の</a:t>
            </a:r>
            <a:r>
              <a:rPr lang="ja-JP" altLang="en-US" sz="1100" dirty="0">
                <a:solidFill>
                  <a:prstClr val="black"/>
                </a:solidFill>
                <a:latin typeface="Calibri"/>
                <a:ea typeface="ＭＳ Ｐゴシック" panose="020B0600070205080204" pitchFamily="50" charset="-128"/>
              </a:rPr>
              <a:t>異なる</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２つの温泉があり、「温泉のまち」としてかつては連日多くの観光客で賑わい、温泉は地域の人たちにとっての誇り</a:t>
            </a:r>
            <a:r>
              <a:rPr lang="ja-JP" altLang="en-US" sz="1100" dirty="0">
                <a:solidFill>
                  <a:prstClr val="black"/>
                </a:solidFill>
                <a:latin typeface="Calibri"/>
                <a:ea typeface="ＭＳ Ｐゴシック" panose="020B0600070205080204" pitchFamily="50" charset="-128"/>
              </a:rPr>
              <a:t>だった</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。ところが、様々な要因から年々観光客が減少し、かつて町内に数十軒あった旅館もいまでは２軒になっている。</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66978" rtl="0" eaLnBrk="1" fontAlgn="auto" latinLnBrk="0" hangingPunct="1">
              <a:lnSpc>
                <a:spcPct val="13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現場体験</a:t>
            </a:r>
            <a:r>
              <a:rPr lang="ja-JP" altLang="en-US" sz="1100" dirty="0">
                <a:solidFill>
                  <a:prstClr val="black"/>
                </a:solidFill>
                <a:latin typeface="Calibri"/>
                <a:ea typeface="ＭＳ Ｐゴシック" panose="020B0600070205080204" pitchFamily="50" charset="-128"/>
              </a:rPr>
              <a:t>等を通じ</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、魅力や課題を整理したうえで、湯来町が「温泉のまち」として再び活性化し、住み続けられるまちとなっていくためには</a:t>
            </a:r>
            <a:r>
              <a:rPr lang="ja-JP" altLang="en-US" sz="1100" dirty="0">
                <a:solidFill>
                  <a:prstClr val="black"/>
                </a:solidFill>
                <a:latin typeface="Calibri"/>
                <a:ea typeface="ＭＳ Ｐゴシック" panose="020B0600070205080204" pitchFamily="50" charset="-128"/>
              </a:rPr>
              <a:t>どう行動すべきか考える機会にしたい。</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138264" y="1167204"/>
            <a:ext cx="2232000" cy="25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6697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ja-JP" altLang="en-US" sz="1400" dirty="0">
                <a:solidFill>
                  <a:prstClr val="black"/>
                </a:solidFill>
                <a:latin typeface="Calibri"/>
                <a:ea typeface="ＭＳ Ｐゴシック" panose="020B0600070205080204" pitchFamily="50" charset="-128"/>
              </a:rPr>
              <a:t>体験プログラムの狙い</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212086" y="4805276"/>
            <a:ext cx="2628000" cy="25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6697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ja-JP" altLang="en-US" sz="1400" dirty="0">
                <a:solidFill>
                  <a:prstClr val="black"/>
                </a:solidFill>
                <a:latin typeface="Calibri"/>
                <a:ea typeface="ＭＳ Ｐゴシック" panose="020B0600070205080204" pitchFamily="50" charset="-128"/>
              </a:rPr>
              <a:t>体験プログラムの</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教育効果</a:t>
            </a:r>
          </a:p>
        </p:txBody>
      </p:sp>
      <p:sp>
        <p:nvSpPr>
          <p:cNvPr id="10" name="正方形/長方形 9"/>
          <p:cNvSpPr/>
          <p:nvPr/>
        </p:nvSpPr>
        <p:spPr>
          <a:xfrm>
            <a:off x="8250880" y="5994479"/>
            <a:ext cx="2311447" cy="666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6697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受入人数　　　　　</a:t>
            </a:r>
            <a:r>
              <a:rPr lang="en-US" altLang="ja-JP" sz="1100" dirty="0">
                <a:solidFill>
                  <a:prstClr val="black"/>
                </a:solidFill>
                <a:latin typeface="Calibri"/>
                <a:ea typeface="ＭＳ Ｐゴシック" panose="020B0600070205080204" pitchFamily="50" charset="-128"/>
              </a:rPr>
              <a:t>2</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名</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6697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時間　　　　　　　　</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時間</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66978"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時期　　　　　　　　通年</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66978"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正方形/長方形 10"/>
          <p:cNvSpPr/>
          <p:nvPr/>
        </p:nvSpPr>
        <p:spPr>
          <a:xfrm>
            <a:off x="5804502" y="2196455"/>
            <a:ext cx="3636000" cy="25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6697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体験プログラムの流れと課題探究の手順</a:t>
            </a:r>
          </a:p>
        </p:txBody>
      </p:sp>
      <p:sp>
        <p:nvSpPr>
          <p:cNvPr id="17" name="正方形/長方形 16"/>
          <p:cNvSpPr/>
          <p:nvPr/>
        </p:nvSpPr>
        <p:spPr>
          <a:xfrm>
            <a:off x="8315007" y="5728752"/>
            <a:ext cx="1620000" cy="25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6697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受入人数等</a:t>
            </a:r>
          </a:p>
        </p:txBody>
      </p:sp>
      <p:sp>
        <p:nvSpPr>
          <p:cNvPr id="19" name="正方形/長方形 18"/>
          <p:cNvSpPr/>
          <p:nvPr/>
        </p:nvSpPr>
        <p:spPr>
          <a:xfrm>
            <a:off x="138264" y="5089136"/>
            <a:ext cx="4056308" cy="1183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① 観光資源としての温泉についての知識が深まる</a:t>
            </a:r>
            <a:endParaRPr lang="en-US" altLang="ja-JP" sz="1100" dirty="0">
              <a:solidFill>
                <a:prstClr val="black"/>
              </a:solidFill>
              <a:latin typeface="Calibri"/>
              <a:ea typeface="ＭＳ Ｐゴシック" panose="020B0600070205080204" pitchFamily="50" charset="-128"/>
            </a:endParaRPr>
          </a:p>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② </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身近なものへ興味を持ち探求するきっかけに</a:t>
            </a:r>
            <a:r>
              <a:rPr lang="ja-JP" altLang="en-US" sz="1100" dirty="0">
                <a:solidFill>
                  <a:prstClr val="black"/>
                </a:solidFill>
                <a:latin typeface="Calibri"/>
                <a:ea typeface="ＭＳ Ｐゴシック" panose="020B0600070205080204" pitchFamily="50" charset="-128"/>
              </a:rPr>
              <a:t>なる</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③ </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住み続けられるまちづくりに向けた観察力・洞察力が身に付く</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④ </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発想力・問題解決能力が身に付く</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⑤ </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グループで協力し結論を導き出すことによるチームビルディング</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4393" y="324247"/>
            <a:ext cx="540000" cy="540000"/>
          </a:xfrm>
          <a:prstGeom prst="rect">
            <a:avLst/>
          </a:prstGeom>
        </p:spPr>
      </p:pic>
      <p:pic>
        <p:nvPicPr>
          <p:cNvPr id="13" name="図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11196" y="324247"/>
            <a:ext cx="540000" cy="540000"/>
          </a:xfrm>
          <a:prstGeom prst="rect">
            <a:avLst/>
          </a:prstGeom>
        </p:spPr>
      </p:pic>
      <p:pic>
        <p:nvPicPr>
          <p:cNvPr id="21" name="図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74758" y="331275"/>
            <a:ext cx="540000" cy="540000"/>
          </a:xfrm>
          <a:prstGeom prst="rect">
            <a:avLst/>
          </a:prstGeom>
        </p:spPr>
      </p:pic>
      <p:pic>
        <p:nvPicPr>
          <p:cNvPr id="3" name="図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9923" y="2196700"/>
            <a:ext cx="3600000" cy="2399060"/>
          </a:xfrm>
          <a:prstGeom prst="rect">
            <a:avLst/>
          </a:prstGeom>
        </p:spPr>
      </p:pic>
      <p:pic>
        <p:nvPicPr>
          <p:cNvPr id="14" name="図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84494" y="2195521"/>
            <a:ext cx="1783739" cy="1188000"/>
          </a:xfrm>
          <a:prstGeom prst="rect">
            <a:avLst/>
          </a:prstGeom>
        </p:spPr>
      </p:pic>
      <p:pic>
        <p:nvPicPr>
          <p:cNvPr id="22" name="図 2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880934" y="3416942"/>
            <a:ext cx="1787299" cy="1188000"/>
          </a:xfrm>
          <a:prstGeom prst="rect">
            <a:avLst/>
          </a:prstGeom>
        </p:spPr>
      </p:pic>
      <p:pic>
        <p:nvPicPr>
          <p:cNvPr id="30" name="図 2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14958" y="3924647"/>
            <a:ext cx="2160000" cy="1479996"/>
          </a:xfrm>
          <a:prstGeom prst="ellipse">
            <a:avLst/>
          </a:prstGeom>
          <a:ln>
            <a:noFill/>
          </a:ln>
          <a:effectLst>
            <a:softEdge rad="112500"/>
          </a:effectLst>
        </p:spPr>
      </p:pic>
      <p:sp>
        <p:nvSpPr>
          <p:cNvPr id="31" name="正方形/長方形 30"/>
          <p:cNvSpPr/>
          <p:nvPr/>
        </p:nvSpPr>
        <p:spPr>
          <a:xfrm>
            <a:off x="8495965" y="5364852"/>
            <a:ext cx="2160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66978"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賑わいをみせていたころの湯来温泉街</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4653C0BD-BE01-2440-9052-DB4E68CC7644}"/>
              </a:ext>
            </a:extLst>
          </p:cNvPr>
          <p:cNvSpPr/>
          <p:nvPr/>
        </p:nvSpPr>
        <p:spPr>
          <a:xfrm>
            <a:off x="4194572" y="4805276"/>
            <a:ext cx="2652923" cy="25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　プログラムから伝えたいこと</a:t>
            </a: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ED055EB0-45C9-486B-6302-28AABF30865E}"/>
              </a:ext>
            </a:extLst>
          </p:cNvPr>
          <p:cNvSpPr/>
          <p:nvPr/>
        </p:nvSpPr>
        <p:spPr>
          <a:xfrm>
            <a:off x="5799245" y="2445825"/>
            <a:ext cx="3867935" cy="2342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① 開始（自己紹介・体調確認・安全対策）</a:t>
            </a:r>
            <a:endParaRPr lang="en-US" altLang="ja-JP" sz="1100" dirty="0">
              <a:solidFill>
                <a:prstClr val="black"/>
              </a:solidFill>
              <a:latin typeface="Calibri"/>
              <a:ea typeface="ＭＳ Ｐゴシック" panose="020B0600070205080204" pitchFamily="50" charset="-128"/>
            </a:endParaRPr>
          </a:p>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② 湯来町の温泉の価値と概要を理解する</a:t>
            </a:r>
            <a:endParaRPr lang="en-US" altLang="ja-JP" sz="1100" dirty="0">
              <a:solidFill>
                <a:prstClr val="black"/>
              </a:solidFill>
              <a:latin typeface="Calibri"/>
              <a:ea typeface="ＭＳ Ｐゴシック" panose="020B0600070205080204" pitchFamily="50" charset="-128"/>
            </a:endParaRPr>
          </a:p>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③ 温泉にまつわる仕事にどんなものがあるか理解する</a:t>
            </a:r>
            <a:endParaRPr lang="en-US" altLang="ja-JP" sz="1100" dirty="0">
              <a:solidFill>
                <a:prstClr val="black"/>
              </a:solidFill>
              <a:latin typeface="Calibri"/>
              <a:ea typeface="ＭＳ Ｐゴシック" panose="020B0600070205080204" pitchFamily="50" charset="-128"/>
            </a:endParaRPr>
          </a:p>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④ 実体験から労働の大変さとやりがいを理解する</a:t>
            </a:r>
            <a:endParaRPr lang="en-US" altLang="ja-JP" sz="1100" dirty="0">
              <a:solidFill>
                <a:prstClr val="black"/>
              </a:solidFill>
              <a:latin typeface="Calibri"/>
              <a:ea typeface="ＭＳ Ｐゴシック" panose="020B0600070205080204" pitchFamily="50" charset="-128"/>
            </a:endParaRPr>
          </a:p>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⑤ 繁栄した理由と衰退した理由を考える</a:t>
            </a:r>
            <a:endParaRPr lang="en-US" altLang="ja-JP" sz="1100" dirty="0">
              <a:solidFill>
                <a:prstClr val="black"/>
              </a:solidFill>
              <a:latin typeface="Calibri"/>
              <a:ea typeface="ＭＳ Ｐゴシック" panose="020B0600070205080204" pitchFamily="50" charset="-128"/>
            </a:endParaRPr>
          </a:p>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⑥ 観光業の動向などの現状を把握する</a:t>
            </a:r>
            <a:endParaRPr lang="en-US" altLang="ja-JP" sz="1100" dirty="0">
              <a:solidFill>
                <a:prstClr val="black"/>
              </a:solidFill>
              <a:latin typeface="Calibri"/>
              <a:ea typeface="ＭＳ Ｐゴシック" panose="020B0600070205080204" pitchFamily="50" charset="-128"/>
            </a:endParaRPr>
          </a:p>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⑦ 持続可能な産業となるために何が必要か考える</a:t>
            </a:r>
            <a:endParaRPr lang="en-US" altLang="ja-JP" sz="1100" dirty="0">
              <a:solidFill>
                <a:prstClr val="black"/>
              </a:solidFill>
              <a:latin typeface="Calibri"/>
              <a:ea typeface="ＭＳ Ｐゴシック" panose="020B0600070205080204" pitchFamily="50" charset="-128"/>
            </a:endParaRPr>
          </a:p>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⑧ 課題解決の障害はあるのか考える</a:t>
            </a:r>
            <a:endParaRPr lang="en-US" altLang="ja-JP" sz="1100" dirty="0">
              <a:solidFill>
                <a:prstClr val="black"/>
              </a:solidFill>
              <a:latin typeface="Calibri"/>
              <a:ea typeface="ＭＳ Ｐゴシック" panose="020B0600070205080204" pitchFamily="50" charset="-128"/>
            </a:endParaRPr>
          </a:p>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⑨ 課題解決策を考え議論する</a:t>
            </a:r>
            <a:endParaRPr lang="en-US" altLang="ja-JP" sz="1100" dirty="0">
              <a:solidFill>
                <a:prstClr val="black"/>
              </a:solidFill>
              <a:latin typeface="Calibri"/>
              <a:ea typeface="ＭＳ Ｐゴシック" panose="020B0600070205080204" pitchFamily="50" charset="-128"/>
            </a:endParaRPr>
          </a:p>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⑩ まとめの会（体調確認・感想発表）</a:t>
            </a:r>
            <a:endParaRPr lang="en-US" altLang="ja-JP" sz="1100" dirty="0">
              <a:solidFill>
                <a:prstClr val="black"/>
              </a:solidFill>
              <a:latin typeface="Calibri"/>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E48E4DED-5EE9-1FC2-2BA9-475605DAE93C}"/>
              </a:ext>
            </a:extLst>
          </p:cNvPr>
          <p:cNvSpPr/>
          <p:nvPr/>
        </p:nvSpPr>
        <p:spPr>
          <a:xfrm>
            <a:off x="212086" y="6774904"/>
            <a:ext cx="10298694" cy="72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SDG</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ｓを目指して行動変容に繋げたい事柄</a:t>
            </a:r>
          </a:p>
        </p:txBody>
      </p:sp>
      <p:sp>
        <p:nvSpPr>
          <p:cNvPr id="16" name="正方形/長方形 15">
            <a:extLst>
              <a:ext uri="{FF2B5EF4-FFF2-40B4-BE49-F238E27FC236}">
                <a16:creationId xmlns:a16="http://schemas.microsoft.com/office/drawing/2014/main" id="{CF57CD6F-4D09-0B44-21C7-A4C943916D8A}"/>
              </a:ext>
            </a:extLst>
          </p:cNvPr>
          <p:cNvSpPr/>
          <p:nvPr/>
        </p:nvSpPr>
        <p:spPr>
          <a:xfrm>
            <a:off x="4194572" y="5075887"/>
            <a:ext cx="4403875" cy="909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① 地域へ愛着を持つことの大切さ</a:t>
            </a:r>
            <a:endParaRPr lang="en-US" altLang="ja-JP" sz="1100" dirty="0">
              <a:solidFill>
                <a:prstClr val="black"/>
              </a:solidFill>
              <a:latin typeface="Calibri"/>
              <a:ea typeface="ＭＳ Ｐゴシック" panose="020B0600070205080204" pitchFamily="50" charset="-128"/>
            </a:endParaRPr>
          </a:p>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② にぎわいづくりは経済効果だけでなく精神的にも良い効果をもたらす</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66978" rtl="0" eaLnBrk="1" fontAlgn="auto" latinLnBrk="0" hangingPunct="1">
              <a:lnSpc>
                <a:spcPct val="130000"/>
              </a:lnSpc>
              <a:spcBef>
                <a:spcPts val="0"/>
              </a:spcBef>
              <a:spcAft>
                <a:spcPts val="0"/>
              </a:spcAft>
              <a:buClrTx/>
              <a:buSzTx/>
              <a:buFontTx/>
              <a:buNone/>
              <a:tabLst/>
              <a:defRPr/>
            </a:pPr>
            <a:r>
              <a:rPr lang="ja-JP" altLang="en-US" sz="1100" dirty="0">
                <a:solidFill>
                  <a:prstClr val="black"/>
                </a:solidFill>
                <a:latin typeface="Calibri"/>
                <a:ea typeface="ＭＳ Ｐゴシック" panose="020B0600070205080204" pitchFamily="50" charset="-128"/>
              </a:rPr>
              <a:t>③ 観光業は歴史・文化を守り育てる役割を果たしているということ</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CE0E81A7-3103-EB3D-2C81-87EEE4D36852}"/>
              </a:ext>
            </a:extLst>
          </p:cNvPr>
          <p:cNvSpPr/>
          <p:nvPr/>
        </p:nvSpPr>
        <p:spPr>
          <a:xfrm>
            <a:off x="4194572" y="5844670"/>
            <a:ext cx="1959042" cy="2520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　服装・装備・準備物</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3C0CD40E-9B51-F774-880F-E748BDA7F669}"/>
              </a:ext>
            </a:extLst>
          </p:cNvPr>
          <p:cNvSpPr/>
          <p:nvPr/>
        </p:nvSpPr>
        <p:spPr>
          <a:xfrm>
            <a:off x="4207662" y="6139909"/>
            <a:ext cx="4163374" cy="629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dirty="0">
                <a:solidFill>
                  <a:schemeClr val="tx1"/>
                </a:solidFill>
              </a:rPr>
              <a:t>動きやすい服装・入浴セット・タオル・水分など</a:t>
            </a:r>
            <a:endParaRPr kumimoji="1" lang="en-US" altLang="ja-JP" sz="1100" dirty="0">
              <a:solidFill>
                <a:schemeClr val="tx1"/>
              </a:solidFill>
            </a:endParaRPr>
          </a:p>
        </p:txBody>
      </p:sp>
    </p:spTree>
    <p:extLst>
      <p:ext uri="{BB962C8B-B14F-4D97-AF65-F5344CB8AC3E}">
        <p14:creationId xmlns:p14="http://schemas.microsoft.com/office/powerpoint/2010/main" val="217083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94038" y="1040971"/>
            <a:ext cx="7056000" cy="6443279"/>
          </a:xfrm>
          <a:prstGeom prst="rect">
            <a:avLst/>
          </a:prstGeom>
        </p:spPr>
      </p:pic>
      <p:sp>
        <p:nvSpPr>
          <p:cNvPr id="3" name="正方形/長方形 2"/>
          <p:cNvSpPr/>
          <p:nvPr/>
        </p:nvSpPr>
        <p:spPr>
          <a:xfrm>
            <a:off x="7240119" y="3005724"/>
            <a:ext cx="699508" cy="6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87095"/>
            <a:r>
              <a:rPr lang="ja-JP" altLang="en-US" sz="432" dirty="0">
                <a:solidFill>
                  <a:prstClr val="black"/>
                </a:solidFill>
                <a:latin typeface="Calibri"/>
                <a:ea typeface="ＭＳ Ｐゴシック" panose="020B0600070205080204" pitchFamily="50" charset="-128"/>
              </a:rPr>
              <a:t>（受入時事務局本部）</a:t>
            </a:r>
          </a:p>
        </p:txBody>
      </p:sp>
      <p:sp>
        <p:nvSpPr>
          <p:cNvPr id="57" name="正方形/長方形 56"/>
          <p:cNvSpPr/>
          <p:nvPr/>
        </p:nvSpPr>
        <p:spPr>
          <a:xfrm>
            <a:off x="5440748" y="3521347"/>
            <a:ext cx="582923" cy="77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87095"/>
            <a:r>
              <a:rPr lang="ja-JP" altLang="en-US" sz="432" dirty="0">
                <a:solidFill>
                  <a:prstClr val="black"/>
                </a:solidFill>
                <a:latin typeface="Calibri"/>
                <a:ea typeface="ＭＳ Ｐゴシック" panose="020B0600070205080204" pitchFamily="50" charset="-128"/>
              </a:rPr>
              <a:t>（本部宿舎）</a:t>
            </a:r>
          </a:p>
        </p:txBody>
      </p:sp>
      <p:sp>
        <p:nvSpPr>
          <p:cNvPr id="59" name="正方形/長方形 58"/>
          <p:cNvSpPr/>
          <p:nvPr/>
        </p:nvSpPr>
        <p:spPr>
          <a:xfrm>
            <a:off x="8299028" y="972319"/>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7095"/>
            <a:r>
              <a:rPr lang="ja-JP" altLang="en-US" sz="2000" b="1" dirty="0">
                <a:solidFill>
                  <a:prstClr val="black"/>
                </a:solidFill>
                <a:latin typeface="Calibri"/>
                <a:ea typeface="ＭＳ Ｐゴシック" panose="020B0600070205080204" pitchFamily="50" charset="-128"/>
              </a:rPr>
              <a:t>①</a:t>
            </a:r>
          </a:p>
        </p:txBody>
      </p:sp>
      <p:sp>
        <p:nvSpPr>
          <p:cNvPr id="61" name="正方形/長方形 60"/>
          <p:cNvSpPr/>
          <p:nvPr/>
        </p:nvSpPr>
        <p:spPr>
          <a:xfrm>
            <a:off x="6583698" y="5220791"/>
            <a:ext cx="648000"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7095"/>
            <a:r>
              <a:rPr lang="ja-JP" altLang="en-US" sz="2000" b="1" dirty="0">
                <a:solidFill>
                  <a:prstClr val="black"/>
                </a:solidFill>
                <a:latin typeface="Calibri"/>
                <a:ea typeface="ＭＳ Ｐゴシック" panose="020B0600070205080204" pitchFamily="50" charset="-128"/>
              </a:rPr>
              <a:t>②</a:t>
            </a:r>
          </a:p>
        </p:txBody>
      </p:sp>
      <p:graphicFrame>
        <p:nvGraphicFramePr>
          <p:cNvPr id="5" name="表 4"/>
          <p:cNvGraphicFramePr>
            <a:graphicFrameLocks noGrp="1"/>
          </p:cNvGraphicFramePr>
          <p:nvPr/>
        </p:nvGraphicFramePr>
        <p:xfrm>
          <a:off x="193773" y="790893"/>
          <a:ext cx="3672048" cy="5040000"/>
        </p:xfrm>
        <a:graphic>
          <a:graphicData uri="http://schemas.openxmlformats.org/drawingml/2006/table">
            <a:tbl>
              <a:tblPr firstRow="1" bandRow="1">
                <a:tableStyleId>{793D81CF-94F2-401A-BA57-92F5A7B2D0C5}</a:tableStyleId>
              </a:tblPr>
              <a:tblGrid>
                <a:gridCol w="432048">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440000">
                  <a:extLst>
                    <a:ext uri="{9D8B030D-6E8A-4147-A177-3AD203B41FA5}">
                      <a16:colId xmlns:a16="http://schemas.microsoft.com/office/drawing/2014/main" val="1329730683"/>
                    </a:ext>
                  </a:extLst>
                </a:gridCol>
              </a:tblGrid>
              <a:tr h="360000">
                <a:tc rowSpan="3">
                  <a:txBody>
                    <a:bodyPr/>
                    <a:lstStyle/>
                    <a:p>
                      <a:pPr algn="ctr"/>
                      <a:r>
                        <a:rPr kumimoji="1" lang="ja-JP" altLang="en-US" sz="1400" dirty="0">
                          <a:solidFill>
                            <a:schemeClr val="tx1"/>
                          </a:solidFill>
                        </a:rPr>
                        <a:t>①</a:t>
                      </a: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400" b="0" i="0" kern="1200" dirty="0">
                          <a:solidFill>
                            <a:schemeClr val="tx1"/>
                          </a:solidFill>
                          <a:effectLst/>
                          <a:latin typeface="+mn-lt"/>
                          <a:ea typeface="+mn-ea"/>
                          <a:cs typeface="+mn-cs"/>
                        </a:rPr>
                        <a:t>﻿</a:t>
                      </a:r>
                      <a:r>
                        <a:rPr kumimoji="1" lang="ja-JP" altLang="en-US" sz="1400" b="1" i="0" kern="1200" dirty="0">
                          <a:solidFill>
                            <a:schemeClr val="tx1"/>
                          </a:solidFill>
                          <a:effectLst/>
                          <a:latin typeface="+mn-lt"/>
                          <a:ea typeface="+mn-ea"/>
                          <a:cs typeface="+mn-cs"/>
                        </a:rPr>
                        <a:t>林クリニック</a:t>
                      </a:r>
                      <a:endParaRPr kumimoji="1" lang="en-US" altLang="ja-JP" sz="1400" b="1" dirty="0">
                        <a:solidFill>
                          <a:schemeClr val="tx1"/>
                        </a:solidFill>
                      </a:endParaRP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2900009508"/>
                  </a:ext>
                </a:extLst>
              </a:tr>
              <a:tr h="324000">
                <a:tc vMerge="1">
                  <a:txBody>
                    <a:bodyPr/>
                    <a:lstStyle/>
                    <a:p>
                      <a:pPr algn="ctr"/>
                      <a:r>
                        <a:rPr kumimoji="1" lang="ja-JP" altLang="en-US" sz="1400" dirty="0">
                          <a:solidFill>
                            <a:schemeClr val="tx1"/>
                          </a:solidFill>
                        </a:rPr>
                        <a:t>①</a:t>
                      </a: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zh-CN" altLang="en-US" sz="1200" dirty="0">
                          <a:solidFill>
                            <a:schemeClr val="tx1"/>
                          </a:solidFill>
                          <a:latin typeface="ＭＳ Ｐゴシック" panose="020B0600070205080204" pitchFamily="50" charset="-128"/>
                          <a:ea typeface="ＭＳ Ｐゴシック" panose="020B0600070205080204" pitchFamily="50" charset="-128"/>
                        </a:rPr>
                        <a:t>内科、小児科、外科</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a16="http://schemas.microsoft.com/office/drawing/2014/main" val="10002"/>
                  </a:ext>
                </a:extLst>
              </a:tr>
              <a:tr h="324000">
                <a:tc vMerge="1">
                  <a:txBody>
                    <a:bodyPr/>
                    <a:lstStyle/>
                    <a:p>
                      <a:endParaRPr kumimoji="1" lang="ja-JP" altLang="en-US"/>
                    </a:p>
                  </a:txBody>
                  <a:tcPr/>
                </a:tc>
                <a:tc>
                  <a:txBody>
                    <a:bodyP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湯来町下</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987</a:t>
                      </a: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solidFill>
                            <a:schemeClr val="tx1"/>
                          </a:solidFill>
                          <a:latin typeface="ＭＳ Ｐゴシック" panose="020B0600070205080204" pitchFamily="50" charset="-128"/>
                          <a:ea typeface="+mn-ea"/>
                        </a:rPr>
                        <a:t>(0826) 23-0005</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3969431"/>
                  </a:ext>
                </a:extLst>
              </a:tr>
              <a:tr h="360000">
                <a:tc rowSpan="3">
                  <a:txBody>
                    <a:bodyPr/>
                    <a:lstStyle/>
                    <a:p>
                      <a:pPr algn="ctr"/>
                      <a:r>
                        <a:rPr kumimoji="1" lang="ja-JP" altLang="en-US" sz="1400" dirty="0">
                          <a:solidFill>
                            <a:schemeClr val="tx1"/>
                          </a:solidFill>
                        </a:rPr>
                        <a:t>②</a:t>
                      </a: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400" b="1" i="0" kern="1200" dirty="0">
                          <a:solidFill>
                            <a:schemeClr val="tx1"/>
                          </a:solidFill>
                          <a:effectLst/>
                          <a:latin typeface="+mn-lt"/>
                          <a:ea typeface="+mn-ea"/>
                          <a:cs typeface="+mn-cs"/>
                        </a:rPr>
                        <a:t>﻿速水医院</a:t>
                      </a:r>
                      <a:endParaRPr kumimoji="1" lang="en-US" altLang="ja-JP" sz="1400" b="1" dirty="0">
                        <a:solidFill>
                          <a:schemeClr val="tx1"/>
                        </a:solidFill>
                      </a:endParaRP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0551934"/>
                  </a:ext>
                </a:extLst>
              </a:tr>
              <a:tr h="324000">
                <a:tc vMerge="1">
                  <a:txBody>
                    <a:bodyPr/>
                    <a:lstStyle/>
                    <a:p>
                      <a:pPr algn="ctr"/>
                      <a:r>
                        <a:rPr kumimoji="1" lang="ja-JP" altLang="en-US" sz="1400" dirty="0">
                          <a:solidFill>
                            <a:schemeClr val="tx1"/>
                          </a:solidFill>
                        </a:rPr>
                        <a:t>①</a:t>
                      </a: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zh-CN" altLang="en-US" sz="1200" dirty="0">
                          <a:solidFill>
                            <a:schemeClr val="tx1"/>
                          </a:solidFill>
                          <a:latin typeface="ＭＳ Ｐゴシック" panose="020B0600070205080204" pitchFamily="50" charset="-128"/>
                          <a:ea typeface="ＭＳ Ｐゴシック" panose="020B0600070205080204" pitchFamily="50" charset="-128"/>
                        </a:rPr>
                        <a:t>内科、外科</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4233148"/>
                  </a:ext>
                </a:extLst>
              </a:tr>
              <a:tr h="32400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zh-CN" altLang="en-US" sz="1200" dirty="0">
                          <a:solidFill>
                            <a:schemeClr val="tx1"/>
                          </a:solidFill>
                          <a:latin typeface="ＭＳ Ｐゴシック" panose="020B0600070205080204" pitchFamily="50" charset="-128"/>
                          <a:ea typeface="ＭＳ Ｐゴシック" panose="020B0600070205080204" pitchFamily="50" charset="-128"/>
                        </a:rPr>
                        <a:t>湯来町白砂</a:t>
                      </a:r>
                      <a:r>
                        <a:rPr kumimoji="1" lang="en-US" altLang="zh-CN" sz="1200" dirty="0">
                          <a:solidFill>
                            <a:schemeClr val="tx1"/>
                          </a:solidFill>
                          <a:latin typeface="ＭＳ Ｐゴシック" panose="020B0600070205080204" pitchFamily="50" charset="-128"/>
                          <a:ea typeface="ＭＳ Ｐゴシック" panose="020B0600070205080204" pitchFamily="50" charset="-128"/>
                        </a:rPr>
                        <a:t>3527-2 </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solidFill>
                            <a:schemeClr val="tx1"/>
                          </a:solidFill>
                          <a:latin typeface="ＭＳ Ｐゴシック" panose="020B0600070205080204" pitchFamily="50" charset="-128"/>
                          <a:ea typeface="+mn-ea"/>
                        </a:rPr>
                        <a:t>(0829) 86-0115</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9470454"/>
                  </a:ext>
                </a:extLst>
              </a:tr>
              <a:tr h="360000">
                <a:tc rowSpan="3">
                  <a:txBody>
                    <a:bodyPr/>
                    <a:lstStyle/>
                    <a:p>
                      <a:pPr algn="ctr"/>
                      <a:r>
                        <a:rPr kumimoji="1" lang="ja-JP" altLang="en-US" sz="1400" dirty="0">
                          <a:solidFill>
                            <a:schemeClr val="tx1"/>
                          </a:solidFill>
                        </a:rPr>
                        <a:t>③</a:t>
                      </a: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400" b="1" i="0" kern="1200" dirty="0">
                          <a:solidFill>
                            <a:schemeClr val="tx1"/>
                          </a:solidFill>
                          <a:effectLst/>
                          <a:latin typeface="+mn-lt"/>
                          <a:ea typeface="+mn-ea"/>
                          <a:cs typeface="+mn-cs"/>
                        </a:rPr>
                        <a:t>﻿湯来まつむらクリニック</a:t>
                      </a:r>
                      <a:endParaRPr kumimoji="1" lang="en-US" altLang="ja-JP" sz="1400" b="1" dirty="0">
                        <a:solidFill>
                          <a:schemeClr val="tx1"/>
                        </a:solidFill>
                      </a:endParaRP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2987154"/>
                  </a:ext>
                </a:extLst>
              </a:tr>
              <a:tr h="324000">
                <a:tc vMerge="1">
                  <a:txBody>
                    <a:bodyPr/>
                    <a:lstStyle/>
                    <a:p>
                      <a:pPr algn="ctr"/>
                      <a:r>
                        <a:rPr kumimoji="1" lang="ja-JP" altLang="en-US" sz="1400" dirty="0">
                          <a:solidFill>
                            <a:schemeClr val="tx1"/>
                          </a:solidFill>
                        </a:rPr>
                        <a:t>①</a:t>
                      </a: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200" dirty="0">
                          <a:solidFill>
                            <a:schemeClr val="tx1"/>
                          </a:solidFill>
                          <a:latin typeface="ＭＳ Ｐゴシック" panose="020B0600070205080204" pitchFamily="50" charset="-128"/>
                          <a:ea typeface="+mn-ea"/>
                        </a:rPr>
                        <a:t>内科、外科、循環器科、呼吸器科、消化器科</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4408737"/>
                  </a:ext>
                </a:extLst>
              </a:tr>
              <a:tr h="32400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湯来町白砂</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590</a:t>
                      </a: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solidFill>
                            <a:schemeClr val="tx1"/>
                          </a:solidFill>
                          <a:latin typeface="ＭＳ Ｐゴシック" panose="020B0600070205080204" pitchFamily="50" charset="-128"/>
                          <a:ea typeface="+mn-ea"/>
                        </a:rPr>
                        <a:t>(0829) 40-5603</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7488493"/>
                  </a:ext>
                </a:extLst>
              </a:tr>
              <a:tr h="360000">
                <a:tc rowSpan="3">
                  <a:txBody>
                    <a:bodyPr/>
                    <a:lstStyle/>
                    <a:p>
                      <a:pPr algn="ctr"/>
                      <a:r>
                        <a:rPr kumimoji="1" lang="ja-JP" altLang="en-US" sz="1400" dirty="0">
                          <a:solidFill>
                            <a:schemeClr val="tx1"/>
                          </a:solidFill>
                        </a:rPr>
                        <a:t>④</a:t>
                      </a: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400" b="1" i="0" kern="1200" dirty="0">
                          <a:solidFill>
                            <a:schemeClr val="tx1"/>
                          </a:solidFill>
                          <a:effectLst/>
                          <a:latin typeface="+mn-lt"/>
                          <a:ea typeface="+mn-ea"/>
                          <a:cs typeface="+mn-cs"/>
                        </a:rPr>
                        <a:t>五日市記念病院﻿</a:t>
                      </a:r>
                      <a:endParaRPr kumimoji="1" lang="en-US" altLang="ja-JP" sz="1400" b="1" dirty="0">
                        <a:solidFill>
                          <a:schemeClr val="tx1"/>
                        </a:solidFill>
                      </a:endParaRP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88263"/>
                  </a:ext>
                </a:extLst>
              </a:tr>
              <a:tr h="324000">
                <a:tc vMerge="1">
                  <a:txBody>
                    <a:bodyPr/>
                    <a:lstStyle/>
                    <a:p>
                      <a:pPr algn="ctr"/>
                      <a:r>
                        <a:rPr kumimoji="1" lang="ja-JP" altLang="en-US" sz="1400" dirty="0">
                          <a:solidFill>
                            <a:schemeClr val="tx1"/>
                          </a:solidFill>
                        </a:rPr>
                        <a:t>①</a:t>
                      </a: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zh-CN" altLang="en-US" sz="1200" dirty="0">
                          <a:solidFill>
                            <a:schemeClr val="tx1"/>
                          </a:solidFill>
                          <a:latin typeface="ＭＳ Ｐゴシック" panose="020B0600070205080204" pitchFamily="50" charset="-128"/>
                          <a:ea typeface="ＭＳ Ｐゴシック" panose="020B0600070205080204" pitchFamily="50" charset="-128"/>
                        </a:rPr>
                        <a:t>総合（内科、外科、脳神経外科 他）</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7747555"/>
                  </a:ext>
                </a:extLst>
              </a:tr>
              <a:tr h="32400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佐伯区倉重</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1-95</a:t>
                      </a: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solidFill>
                            <a:schemeClr val="tx1"/>
                          </a:solidFill>
                          <a:latin typeface="ＭＳ Ｐゴシック" panose="020B0600070205080204" pitchFamily="50" charset="-128"/>
                          <a:ea typeface="+mn-ea"/>
                        </a:rPr>
                        <a:t>(082) 924-2211</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9818494"/>
                  </a:ext>
                </a:extLst>
              </a:tr>
              <a:tr h="360000">
                <a:tc rowSpan="3">
                  <a:txBody>
                    <a:bodyPr/>
                    <a:lstStyle/>
                    <a:p>
                      <a:pPr algn="ctr"/>
                      <a:r>
                        <a:rPr kumimoji="1" lang="ja-JP" altLang="en-US" sz="1400" dirty="0">
                          <a:solidFill>
                            <a:schemeClr val="tx1"/>
                          </a:solidFill>
                        </a:rPr>
                        <a:t>⑤</a:t>
                      </a: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400" b="1" i="0" kern="1200" dirty="0">
                          <a:solidFill>
                            <a:schemeClr val="tx1"/>
                          </a:solidFill>
                          <a:effectLst/>
                          <a:latin typeface="+mn-lt"/>
                          <a:ea typeface="+mn-ea"/>
                          <a:cs typeface="+mn-cs"/>
                        </a:rPr>
                        <a:t>安芸太田病院﻿</a:t>
                      </a:r>
                      <a:endParaRPr kumimoji="1" lang="en-US" altLang="ja-JP" sz="1400" b="1" dirty="0">
                        <a:solidFill>
                          <a:schemeClr val="tx1"/>
                        </a:solidFill>
                      </a:endParaRP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850943"/>
                  </a:ext>
                </a:extLst>
              </a:tr>
              <a:tr h="324000">
                <a:tc vMerge="1">
                  <a:txBody>
                    <a:bodyPr/>
                    <a:lstStyle/>
                    <a:p>
                      <a:pPr algn="ctr"/>
                      <a:r>
                        <a:rPr kumimoji="1" lang="ja-JP" altLang="en-US" sz="1400" dirty="0">
                          <a:solidFill>
                            <a:schemeClr val="tx1"/>
                          </a:solidFill>
                        </a:rPr>
                        <a:t>①</a:t>
                      </a: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zh-CN" altLang="en-US" sz="1200" dirty="0">
                          <a:solidFill>
                            <a:schemeClr val="tx1"/>
                          </a:solidFill>
                          <a:latin typeface="ＭＳ Ｐゴシック" panose="020B0600070205080204" pitchFamily="50" charset="-128"/>
                          <a:ea typeface="ＭＳ Ｐゴシック" panose="020B0600070205080204" pitchFamily="50" charset="-128"/>
                        </a:rPr>
                        <a:t>総合（内科、外科、整形外科、脳神経外科 他）</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6975790"/>
                  </a:ext>
                </a:extLst>
              </a:tr>
              <a:tr h="32400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zh-CN" altLang="en-US" sz="1200" dirty="0">
                          <a:solidFill>
                            <a:schemeClr val="tx1"/>
                          </a:solidFill>
                          <a:latin typeface="ＭＳ Ｐゴシック" panose="020B0600070205080204" pitchFamily="50" charset="-128"/>
                          <a:ea typeface="ＭＳ Ｐゴシック" panose="020B0600070205080204" pitchFamily="50" charset="-128"/>
                        </a:rPr>
                        <a:t>安芸太田町下殿河内</a:t>
                      </a:r>
                      <a:r>
                        <a:rPr kumimoji="1" lang="en-US" altLang="zh-CN" sz="1200" dirty="0">
                          <a:solidFill>
                            <a:schemeClr val="tx1"/>
                          </a:solidFill>
                          <a:latin typeface="ＭＳ Ｐゴシック" panose="020B0600070205080204" pitchFamily="50" charset="-128"/>
                          <a:ea typeface="ＭＳ Ｐゴシック" panose="020B0600070205080204" pitchFamily="50" charset="-128"/>
                        </a:rPr>
                        <a:t>236</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dirty="0">
                          <a:solidFill>
                            <a:schemeClr val="tx1"/>
                          </a:solidFill>
                          <a:latin typeface="ＭＳ Ｐゴシック" panose="020B0600070205080204" pitchFamily="50" charset="-128"/>
                          <a:ea typeface="+mn-ea"/>
                        </a:rPr>
                        <a:t>(0826)22-2299</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txBody>
                  <a:tcPr marL="98708" marR="98708" marT="49354" marB="493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0432050"/>
                  </a:ext>
                </a:extLst>
              </a:tr>
            </a:tbl>
          </a:graphicData>
        </a:graphic>
      </p:graphicFrame>
      <p:sp>
        <p:nvSpPr>
          <p:cNvPr id="10" name="正方形/長方形 9">
            <a:extLst>
              <a:ext uri="{FF2B5EF4-FFF2-40B4-BE49-F238E27FC236}">
                <a16:creationId xmlns:a16="http://schemas.microsoft.com/office/drawing/2014/main" id="{CE9AEDAC-29F6-06C5-C819-56D537997AD2}"/>
              </a:ext>
            </a:extLst>
          </p:cNvPr>
          <p:cNvSpPr/>
          <p:nvPr/>
        </p:nvSpPr>
        <p:spPr>
          <a:xfrm>
            <a:off x="6432622" y="5577443"/>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7095"/>
            <a:r>
              <a:rPr lang="ja-JP" altLang="en-US" sz="2000" b="1" dirty="0">
                <a:solidFill>
                  <a:prstClr val="black"/>
                </a:solidFill>
                <a:latin typeface="Calibri"/>
                <a:ea typeface="ＭＳ Ｐゴシック" panose="020B0600070205080204" pitchFamily="50" charset="-128"/>
              </a:rPr>
              <a:t>③</a:t>
            </a:r>
          </a:p>
        </p:txBody>
      </p:sp>
      <p:sp>
        <p:nvSpPr>
          <p:cNvPr id="11" name="正方形/長方形 10">
            <a:extLst>
              <a:ext uri="{FF2B5EF4-FFF2-40B4-BE49-F238E27FC236}">
                <a16:creationId xmlns:a16="http://schemas.microsoft.com/office/drawing/2014/main" id="{582EB9F4-CE9E-C80E-75E7-EACEF098A02D}"/>
              </a:ext>
            </a:extLst>
          </p:cNvPr>
          <p:cNvSpPr/>
          <p:nvPr/>
        </p:nvSpPr>
        <p:spPr>
          <a:xfrm>
            <a:off x="8299028" y="6876975"/>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7095"/>
            <a:r>
              <a:rPr lang="ja-JP" altLang="en-US" sz="2000" b="1" dirty="0">
                <a:solidFill>
                  <a:prstClr val="black"/>
                </a:solidFill>
                <a:latin typeface="Calibri"/>
                <a:ea typeface="ＭＳ Ｐゴシック" panose="020B0600070205080204" pitchFamily="50" charset="-128"/>
              </a:rPr>
              <a:t>④</a:t>
            </a:r>
          </a:p>
        </p:txBody>
      </p:sp>
      <p:sp>
        <p:nvSpPr>
          <p:cNvPr id="12" name="正方形/長方形 11">
            <a:extLst>
              <a:ext uri="{FF2B5EF4-FFF2-40B4-BE49-F238E27FC236}">
                <a16:creationId xmlns:a16="http://schemas.microsoft.com/office/drawing/2014/main" id="{7B36CD0D-2AFE-FDC2-C08E-AE751BEEEBCB}"/>
              </a:ext>
            </a:extLst>
          </p:cNvPr>
          <p:cNvSpPr/>
          <p:nvPr/>
        </p:nvSpPr>
        <p:spPr>
          <a:xfrm>
            <a:off x="6762038" y="612319"/>
            <a:ext cx="720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7095"/>
            <a:r>
              <a:rPr lang="ja-JP" altLang="en-US" sz="2000" b="1" dirty="0">
                <a:solidFill>
                  <a:prstClr val="black"/>
                </a:solidFill>
                <a:latin typeface="Calibri"/>
                <a:ea typeface="ＭＳ Ｐゴシック" panose="020B0600070205080204" pitchFamily="50" charset="-128"/>
              </a:rPr>
              <a:t>⑤</a:t>
            </a:r>
          </a:p>
        </p:txBody>
      </p:sp>
      <p:graphicFrame>
        <p:nvGraphicFramePr>
          <p:cNvPr id="7" name="表 7">
            <a:extLst>
              <a:ext uri="{FF2B5EF4-FFF2-40B4-BE49-F238E27FC236}">
                <a16:creationId xmlns:a16="http://schemas.microsoft.com/office/drawing/2014/main" id="{8FDD6488-CD50-7E44-A0CB-A84FC71C5F1A}"/>
              </a:ext>
            </a:extLst>
          </p:cNvPr>
          <p:cNvGraphicFramePr>
            <a:graphicFrameLocks noGrp="1"/>
          </p:cNvGraphicFramePr>
          <p:nvPr/>
        </p:nvGraphicFramePr>
        <p:xfrm>
          <a:off x="186384" y="6032569"/>
          <a:ext cx="3672048" cy="1296000"/>
        </p:xfrm>
        <a:graphic>
          <a:graphicData uri="http://schemas.openxmlformats.org/drawingml/2006/table">
            <a:tbl>
              <a:tblPr firstRow="1" bandRow="1">
                <a:tableStyleId>{5940675A-B579-460E-94D1-54222C63F5DA}</a:tableStyleId>
              </a:tblPr>
              <a:tblGrid>
                <a:gridCol w="2207988">
                  <a:extLst>
                    <a:ext uri="{9D8B030D-6E8A-4147-A177-3AD203B41FA5}">
                      <a16:colId xmlns:a16="http://schemas.microsoft.com/office/drawing/2014/main" val="576779388"/>
                    </a:ext>
                  </a:extLst>
                </a:gridCol>
                <a:gridCol w="1464060">
                  <a:extLst>
                    <a:ext uri="{9D8B030D-6E8A-4147-A177-3AD203B41FA5}">
                      <a16:colId xmlns:a16="http://schemas.microsoft.com/office/drawing/2014/main" val="1091259532"/>
                    </a:ext>
                  </a:extLst>
                </a:gridCol>
              </a:tblGrid>
              <a:tr h="288000">
                <a:tc gridSpan="2">
                  <a:txBody>
                    <a:bodyPr/>
                    <a:lstStyle/>
                    <a:p>
                      <a:pPr algn="ctr"/>
                      <a:r>
                        <a:rPr kumimoji="1" lang="ja-JP" altLang="en-US" sz="1200" dirty="0"/>
                        <a:t>夜間小児救急病院</a:t>
                      </a:r>
                      <a:r>
                        <a:rPr kumimoji="1" lang="en-US" altLang="ja-JP" sz="1200" dirty="0"/>
                        <a:t>(24</a:t>
                      </a:r>
                      <a:r>
                        <a:rPr kumimoji="1" lang="ja-JP" altLang="en-US" sz="1200" dirty="0"/>
                        <a:t>時間</a:t>
                      </a:r>
                      <a:r>
                        <a:rPr kumimoji="1" lang="en-US" altLang="ja-JP" sz="1200" dirty="0"/>
                        <a:t>365</a:t>
                      </a:r>
                      <a:r>
                        <a:rPr kumimoji="1" lang="ja-JP" altLang="en-US" sz="1200" dirty="0"/>
                        <a:t>日対応</a:t>
                      </a:r>
                      <a:r>
                        <a:rPr kumimoji="1" lang="en-US" altLang="ja-JP" sz="1200" dirty="0"/>
                        <a:t>)</a:t>
                      </a:r>
                      <a:endParaRPr kumimoji="1" lang="ja-JP" altLang="en-US" sz="1200" dirty="0"/>
                    </a:p>
                  </a:txBody>
                  <a:tcPr anchor="ctr"/>
                </a:tc>
                <a:tc hMerge="1">
                  <a:txBody>
                    <a:bodyPr/>
                    <a:lstStyle/>
                    <a:p>
                      <a:endParaRPr kumimoji="1" lang="ja-JP" altLang="en-US"/>
                    </a:p>
                  </a:txBody>
                  <a:tcPr/>
                </a:tc>
                <a:extLst>
                  <a:ext uri="{0D108BD9-81ED-4DB2-BD59-A6C34878D82A}">
                    <a16:rowId xmlns:a16="http://schemas.microsoft.com/office/drawing/2014/main" val="2729234555"/>
                  </a:ext>
                </a:extLst>
              </a:tr>
              <a:tr h="360000">
                <a:tc gridSpan="2">
                  <a:txBody>
                    <a:bodyPr/>
                    <a:lstStyle/>
                    <a:p>
                      <a:pPr algn="ctr"/>
                      <a:r>
                        <a:rPr kumimoji="1" lang="ja-JP" altLang="en-US" sz="1400" b="1" dirty="0"/>
                        <a:t>広島市立舟入市民病院</a:t>
                      </a:r>
                    </a:p>
                  </a:txBody>
                  <a:tcPr anchor="ctr"/>
                </a:tc>
                <a:tc hMerge="1">
                  <a:txBody>
                    <a:bodyPr/>
                    <a:lstStyle/>
                    <a:p>
                      <a:endParaRPr kumimoji="1" lang="ja-JP" altLang="en-US"/>
                    </a:p>
                  </a:txBody>
                  <a:tcPr/>
                </a:tc>
                <a:extLst>
                  <a:ext uri="{0D108BD9-81ED-4DB2-BD59-A6C34878D82A}">
                    <a16:rowId xmlns:a16="http://schemas.microsoft.com/office/drawing/2014/main" val="1476154990"/>
                  </a:ext>
                </a:extLst>
              </a:tr>
              <a:tr h="324000">
                <a:tc>
                  <a:txBody>
                    <a:bodyPr/>
                    <a:lstStyle/>
                    <a:p>
                      <a:pPr algn="ctr"/>
                      <a:r>
                        <a:rPr kumimoji="1" lang="ja-JP" altLang="en-US" sz="1200" dirty="0"/>
                        <a:t>広島市中区舟入幸町</a:t>
                      </a:r>
                      <a:r>
                        <a:rPr kumimoji="1" lang="en-US" altLang="ja-JP" sz="1200" dirty="0"/>
                        <a:t>14-11</a:t>
                      </a:r>
                      <a:endParaRPr kumimoji="1" lang="ja-JP" altLang="en-US" sz="1200" dirty="0"/>
                    </a:p>
                  </a:txBody>
                  <a:tcPr anchor="ctr"/>
                </a:tc>
                <a:tc>
                  <a:txBody>
                    <a:bodyPr/>
                    <a:lstStyle/>
                    <a:p>
                      <a:pPr algn="ctr"/>
                      <a:r>
                        <a:rPr kumimoji="1" lang="en-US" altLang="ja-JP" sz="1200" dirty="0"/>
                        <a:t>(082)232-6195</a:t>
                      </a:r>
                      <a:endParaRPr kumimoji="1" lang="ja-JP" altLang="en-US" sz="1200" dirty="0"/>
                    </a:p>
                  </a:txBody>
                  <a:tcPr anchor="ctr"/>
                </a:tc>
                <a:extLst>
                  <a:ext uri="{0D108BD9-81ED-4DB2-BD59-A6C34878D82A}">
                    <a16:rowId xmlns:a16="http://schemas.microsoft.com/office/drawing/2014/main" val="4251923008"/>
                  </a:ext>
                </a:extLst>
              </a:tr>
              <a:tr h="324000">
                <a:tc gridSpan="2">
                  <a:txBody>
                    <a:bodyPr/>
                    <a:lstStyle/>
                    <a:p>
                      <a:pPr algn="ctr"/>
                      <a:r>
                        <a:rPr kumimoji="1" lang="ja-JP" altLang="en-US" sz="1200" dirty="0"/>
                        <a:t>湯来町からの所要時間：約</a:t>
                      </a:r>
                      <a:r>
                        <a:rPr kumimoji="1" lang="en-US" altLang="ja-JP" sz="1200" dirty="0"/>
                        <a:t>40</a:t>
                      </a:r>
                      <a:r>
                        <a:rPr kumimoji="1" lang="ja-JP" altLang="en-US" sz="1200" dirty="0"/>
                        <a:t>～</a:t>
                      </a:r>
                      <a:r>
                        <a:rPr kumimoji="1" lang="en-US" altLang="ja-JP" sz="1200" dirty="0"/>
                        <a:t>50</a:t>
                      </a:r>
                      <a:r>
                        <a:rPr kumimoji="1" lang="ja-JP" altLang="en-US" sz="1200" dirty="0"/>
                        <a:t>分</a:t>
                      </a:r>
                    </a:p>
                  </a:txBody>
                  <a:tcPr/>
                </a:tc>
                <a:tc hMerge="1">
                  <a:txBody>
                    <a:bodyPr/>
                    <a:lstStyle/>
                    <a:p>
                      <a:endParaRPr kumimoji="1" lang="ja-JP" altLang="en-US"/>
                    </a:p>
                  </a:txBody>
                  <a:tcPr/>
                </a:tc>
                <a:extLst>
                  <a:ext uri="{0D108BD9-81ED-4DB2-BD59-A6C34878D82A}">
                    <a16:rowId xmlns:a16="http://schemas.microsoft.com/office/drawing/2014/main" val="3820566404"/>
                  </a:ext>
                </a:extLst>
              </a:tr>
            </a:tbl>
          </a:graphicData>
        </a:graphic>
      </p:graphicFrame>
      <p:sp>
        <p:nvSpPr>
          <p:cNvPr id="8" name="正方形/長方形 7">
            <a:extLst>
              <a:ext uri="{FF2B5EF4-FFF2-40B4-BE49-F238E27FC236}">
                <a16:creationId xmlns:a16="http://schemas.microsoft.com/office/drawing/2014/main" id="{4EFF04DE-9571-0EA3-9348-C69433F0EDA8}"/>
              </a:ext>
            </a:extLst>
          </p:cNvPr>
          <p:cNvSpPr/>
          <p:nvPr/>
        </p:nvSpPr>
        <p:spPr>
          <a:xfrm>
            <a:off x="186384" y="183667"/>
            <a:ext cx="9939080" cy="453669"/>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3200" dirty="0">
                <a:solidFill>
                  <a:schemeClr val="tx1"/>
                </a:solidFill>
              </a:rPr>
              <a:t>湯 来 町 内 ・ 近 隣 病 院 一 覧</a:t>
            </a:r>
          </a:p>
        </p:txBody>
      </p:sp>
    </p:spTree>
    <p:extLst>
      <p:ext uri="{BB962C8B-B14F-4D97-AF65-F5344CB8AC3E}">
        <p14:creationId xmlns:p14="http://schemas.microsoft.com/office/powerpoint/2010/main" val="3114360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46325" y="148442"/>
            <a:ext cx="9939080" cy="396000"/>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2800" dirty="0">
                <a:solidFill>
                  <a:schemeClr val="tx1"/>
                </a:solidFill>
              </a:rPr>
              <a:t>本 部 宿 舎 </a:t>
            </a:r>
          </a:p>
        </p:txBody>
      </p:sp>
      <p:sp>
        <p:nvSpPr>
          <p:cNvPr id="3" name="正方形/長方形 2"/>
          <p:cNvSpPr/>
          <p:nvPr/>
        </p:nvSpPr>
        <p:spPr>
          <a:xfrm>
            <a:off x="6984536" y="785642"/>
            <a:ext cx="3373331" cy="32765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広島市国民宿舎 湯来ロッジ</a:t>
            </a:r>
            <a:endParaRPr kumimoji="1" lang="ja-JP" altLang="en-US" sz="2000" dirty="0">
              <a:solidFill>
                <a:schemeClr val="tx1"/>
              </a:solidFill>
            </a:endParaRPr>
          </a:p>
        </p:txBody>
      </p:sp>
      <p:sp>
        <p:nvSpPr>
          <p:cNvPr id="4" name="正方形/長方形 3"/>
          <p:cNvSpPr/>
          <p:nvPr/>
        </p:nvSpPr>
        <p:spPr>
          <a:xfrm>
            <a:off x="7140217" y="1165933"/>
            <a:ext cx="3118063" cy="423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rPr>
              <a:t>住所：広島市佐伯区湯来町大字多田</a:t>
            </a:r>
            <a:r>
              <a:rPr lang="en-US" altLang="ja-JP" sz="1200" dirty="0">
                <a:solidFill>
                  <a:schemeClr val="tx1"/>
                </a:solidFill>
              </a:rPr>
              <a:t>2563</a:t>
            </a:r>
            <a:r>
              <a:rPr lang="ja-JP" altLang="en-US" sz="1200" dirty="0">
                <a:solidFill>
                  <a:schemeClr val="tx1"/>
                </a:solidFill>
              </a:rPr>
              <a:t>－</a:t>
            </a:r>
            <a:r>
              <a:rPr lang="en-US" altLang="ja-JP" sz="1200" dirty="0">
                <a:solidFill>
                  <a:schemeClr val="tx1"/>
                </a:solidFill>
              </a:rPr>
              <a:t>1</a:t>
            </a:r>
          </a:p>
          <a:p>
            <a:r>
              <a:rPr kumimoji="1" lang="ja-JP" altLang="en-US" sz="1200" dirty="0">
                <a:solidFill>
                  <a:schemeClr val="tx1"/>
                </a:solidFill>
              </a:rPr>
              <a:t>電話：</a:t>
            </a:r>
            <a:r>
              <a:rPr kumimoji="1" lang="en-US" altLang="ja-JP" sz="1200" dirty="0">
                <a:solidFill>
                  <a:schemeClr val="tx1"/>
                </a:solidFill>
              </a:rPr>
              <a:t>0829</a:t>
            </a:r>
            <a:r>
              <a:rPr lang="ja-JP" altLang="en-US" sz="1200" dirty="0">
                <a:solidFill>
                  <a:schemeClr val="tx1"/>
                </a:solidFill>
              </a:rPr>
              <a:t>－</a:t>
            </a:r>
            <a:r>
              <a:rPr kumimoji="1" lang="en-US" altLang="ja-JP" sz="1200" dirty="0">
                <a:solidFill>
                  <a:schemeClr val="tx1"/>
                </a:solidFill>
              </a:rPr>
              <a:t>85</a:t>
            </a:r>
            <a:r>
              <a:rPr lang="ja-JP" altLang="en-US" sz="1200" dirty="0">
                <a:solidFill>
                  <a:schemeClr val="tx1"/>
                </a:solidFill>
              </a:rPr>
              <a:t>－</a:t>
            </a:r>
            <a:r>
              <a:rPr kumimoji="1" lang="en-US" altLang="ja-JP" sz="1200" dirty="0">
                <a:solidFill>
                  <a:schemeClr val="tx1"/>
                </a:solidFill>
              </a:rPr>
              <a:t>0111</a:t>
            </a:r>
            <a:endParaRPr kumimoji="1" lang="ja-JP" altLang="en-US" sz="1200" dirty="0">
              <a:solidFill>
                <a:schemeClr val="tx1"/>
              </a:solidFill>
            </a:endParaRPr>
          </a:p>
        </p:txBody>
      </p:sp>
      <p:pic>
        <p:nvPicPr>
          <p:cNvPr id="6" name="図 5"/>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4763186" y="2764219"/>
            <a:ext cx="2160000" cy="1296000"/>
          </a:xfrm>
          <a:prstGeom prst="rect">
            <a:avLst/>
          </a:prstGeom>
        </p:spPr>
      </p:pic>
      <p:pic>
        <p:nvPicPr>
          <p:cNvPr id="8" name="図 7"/>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296436" y="2752729"/>
            <a:ext cx="2160000" cy="1296000"/>
          </a:xfrm>
          <a:prstGeom prst="rect">
            <a:avLst/>
          </a:prstGeom>
        </p:spPr>
      </p:pic>
      <p:sp>
        <p:nvSpPr>
          <p:cNvPr id="9" name="正方形/長方形 8"/>
          <p:cNvSpPr/>
          <p:nvPr/>
        </p:nvSpPr>
        <p:spPr>
          <a:xfrm>
            <a:off x="7252398" y="2060626"/>
            <a:ext cx="1603809" cy="216000"/>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1400" dirty="0">
                <a:solidFill>
                  <a:schemeClr val="tx1"/>
                </a:solidFill>
              </a:rPr>
              <a:t>施　設</a:t>
            </a:r>
          </a:p>
        </p:txBody>
      </p:sp>
      <p:sp>
        <p:nvSpPr>
          <p:cNvPr id="10" name="正方形/長方形 9"/>
          <p:cNvSpPr/>
          <p:nvPr/>
        </p:nvSpPr>
        <p:spPr>
          <a:xfrm>
            <a:off x="7173970" y="2361912"/>
            <a:ext cx="3456384" cy="683274"/>
          </a:xfrm>
          <a:prstGeom prst="rect">
            <a:avLst/>
          </a:prstGeom>
          <a:noFill/>
          <a:ln>
            <a:no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t" anchorCtr="1"/>
          <a:lstStyle/>
          <a:p>
            <a:r>
              <a:rPr lang="ja-JP" altLang="en-US" sz="1200" dirty="0">
                <a:solidFill>
                  <a:schemeClr val="tx1"/>
                </a:solidFill>
              </a:rPr>
              <a:t>客室数：和室１２</a:t>
            </a:r>
            <a:r>
              <a:rPr lang="en-US" altLang="ja-JP" sz="1200" dirty="0">
                <a:solidFill>
                  <a:schemeClr val="tx1"/>
                </a:solidFill>
              </a:rPr>
              <a:t> </a:t>
            </a:r>
            <a:r>
              <a:rPr lang="ja-JP" altLang="en-US" sz="1200" dirty="0">
                <a:solidFill>
                  <a:schemeClr val="tx1"/>
                </a:solidFill>
              </a:rPr>
              <a:t>洋室９</a:t>
            </a:r>
            <a:endParaRPr lang="en-US" altLang="ja-JP" sz="1200" dirty="0">
              <a:solidFill>
                <a:schemeClr val="tx1"/>
              </a:solidFill>
            </a:endParaRPr>
          </a:p>
          <a:p>
            <a:r>
              <a:rPr lang="ja-JP" altLang="en-US" sz="1200" dirty="0">
                <a:solidFill>
                  <a:schemeClr val="tx1"/>
                </a:solidFill>
              </a:rPr>
              <a:t>定　員 ：８０人</a:t>
            </a:r>
            <a:endParaRPr lang="en-US" altLang="ja-JP" sz="1200" dirty="0">
              <a:solidFill>
                <a:schemeClr val="tx1"/>
              </a:solidFill>
            </a:endParaRPr>
          </a:p>
          <a:p>
            <a:r>
              <a:rPr lang="ja-JP" altLang="en-US" sz="1200" dirty="0">
                <a:solidFill>
                  <a:schemeClr val="tx1"/>
                </a:solidFill>
              </a:rPr>
              <a:t>その他：レストラン、売店、多目的ホール、広間ほか</a:t>
            </a:r>
          </a:p>
        </p:txBody>
      </p:sp>
      <p:pic>
        <p:nvPicPr>
          <p:cNvPr id="12" name="図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6436" y="4136276"/>
            <a:ext cx="6624000" cy="3312000"/>
          </a:xfrm>
          <a:prstGeom prst="rect">
            <a:avLst/>
          </a:prstGeom>
        </p:spPr>
      </p:pic>
      <p:pic>
        <p:nvPicPr>
          <p:cNvPr id="13" name="図 12"/>
          <p:cNvPicPr>
            <a:picLocks/>
          </p:cNvPicPr>
          <p:nvPr/>
        </p:nvPicPr>
        <p:blipFill rotWithShape="1">
          <a:blip r:embed="rId5" cstate="email">
            <a:extLst>
              <a:ext uri="{28A0092B-C50C-407E-A947-70E740481C1C}">
                <a14:useLocalDpi xmlns:a14="http://schemas.microsoft.com/office/drawing/2010/main"/>
              </a:ext>
            </a:extLst>
          </a:blip>
          <a:srcRect/>
          <a:stretch/>
        </p:blipFill>
        <p:spPr>
          <a:xfrm>
            <a:off x="296436" y="706656"/>
            <a:ext cx="6624000" cy="1950809"/>
          </a:xfrm>
          <a:prstGeom prst="rect">
            <a:avLst/>
          </a:prstGeom>
        </p:spPr>
      </p:pic>
      <p:sp>
        <p:nvSpPr>
          <p:cNvPr id="14" name="正方形/長方形 13"/>
          <p:cNvSpPr/>
          <p:nvPr/>
        </p:nvSpPr>
        <p:spPr>
          <a:xfrm>
            <a:off x="7252790" y="3565384"/>
            <a:ext cx="1603809" cy="216000"/>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1400" dirty="0">
                <a:solidFill>
                  <a:schemeClr val="tx1"/>
                </a:solidFill>
              </a:rPr>
              <a:t>温　泉</a:t>
            </a:r>
          </a:p>
        </p:txBody>
      </p:sp>
      <p:sp>
        <p:nvSpPr>
          <p:cNvPr id="15" name="正方形/長方形 14"/>
          <p:cNvSpPr/>
          <p:nvPr/>
        </p:nvSpPr>
        <p:spPr>
          <a:xfrm>
            <a:off x="7173970" y="3877097"/>
            <a:ext cx="3456384" cy="806523"/>
          </a:xfrm>
          <a:prstGeom prst="rect">
            <a:avLst/>
          </a:prstGeom>
          <a:noFill/>
          <a:ln>
            <a:no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t" anchorCtr="1"/>
          <a:lstStyle/>
          <a:p>
            <a:r>
              <a:rPr lang="ja-JP" altLang="en-US" sz="1200" dirty="0">
                <a:solidFill>
                  <a:schemeClr val="tx1"/>
                </a:solidFill>
              </a:rPr>
              <a:t>天然温泉・露天風呂完備</a:t>
            </a:r>
            <a:endParaRPr lang="en-US" altLang="ja-JP" sz="1200" dirty="0">
              <a:solidFill>
                <a:schemeClr val="tx1"/>
              </a:solidFill>
            </a:endParaRPr>
          </a:p>
          <a:p>
            <a:r>
              <a:rPr lang="ja-JP" altLang="en-US" sz="1200" dirty="0">
                <a:solidFill>
                  <a:schemeClr val="tx1"/>
                </a:solidFill>
              </a:rPr>
              <a:t>露天風呂では絵画のような景色が広がります。</a:t>
            </a:r>
            <a:endParaRPr lang="en-US" altLang="ja-JP" sz="1200" dirty="0">
              <a:solidFill>
                <a:schemeClr val="tx1"/>
              </a:solidFill>
            </a:endParaRPr>
          </a:p>
          <a:p>
            <a:r>
              <a:rPr lang="ja-JP" altLang="en-US" sz="1200" dirty="0">
                <a:solidFill>
                  <a:schemeClr val="tx1"/>
                </a:solidFill>
              </a:rPr>
              <a:t>水内川の景観を眺めながら、ゆったりと至福の時をお楽しみください。</a:t>
            </a:r>
            <a:endParaRPr lang="en-US" altLang="ja-JP" sz="1200" dirty="0">
              <a:solidFill>
                <a:schemeClr val="tx1"/>
              </a:solidFill>
            </a:endParaRPr>
          </a:p>
          <a:p>
            <a:endParaRPr lang="en-US" altLang="ja-JP" sz="1200" dirty="0">
              <a:solidFill>
                <a:schemeClr val="tx1"/>
              </a:solidFill>
            </a:endParaRPr>
          </a:p>
        </p:txBody>
      </p:sp>
      <p:sp>
        <p:nvSpPr>
          <p:cNvPr id="16" name="正方形/長方形 15"/>
          <p:cNvSpPr/>
          <p:nvPr/>
        </p:nvSpPr>
        <p:spPr>
          <a:xfrm>
            <a:off x="7263174" y="5185961"/>
            <a:ext cx="1603809" cy="216000"/>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1400" dirty="0">
                <a:solidFill>
                  <a:schemeClr val="tx1"/>
                </a:solidFill>
              </a:rPr>
              <a:t>好 立 地</a:t>
            </a:r>
          </a:p>
        </p:txBody>
      </p:sp>
      <p:sp>
        <p:nvSpPr>
          <p:cNvPr id="17" name="正方形/長方形 16"/>
          <p:cNvSpPr/>
          <p:nvPr/>
        </p:nvSpPr>
        <p:spPr>
          <a:xfrm>
            <a:off x="7144569" y="5483656"/>
            <a:ext cx="2292678" cy="569539"/>
          </a:xfrm>
          <a:prstGeom prst="rect">
            <a:avLst/>
          </a:prstGeom>
          <a:noFill/>
          <a:ln>
            <a:no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t" anchorCtr="1"/>
          <a:lstStyle/>
          <a:p>
            <a:pPr algn="r"/>
            <a:r>
              <a:rPr lang="ja-JP" altLang="en-US" sz="1200" dirty="0">
                <a:solidFill>
                  <a:schemeClr val="tx1"/>
                </a:solidFill>
              </a:rPr>
              <a:t>①全ての受入家庭へ ２０分圏内</a:t>
            </a:r>
            <a:endParaRPr lang="en-US" altLang="ja-JP" sz="1200" dirty="0">
              <a:solidFill>
                <a:schemeClr val="tx1"/>
              </a:solidFill>
            </a:endParaRPr>
          </a:p>
          <a:p>
            <a:pPr algn="r"/>
            <a:r>
              <a:rPr lang="ja-JP" altLang="en-US" sz="1200" dirty="0">
                <a:solidFill>
                  <a:schemeClr val="tx1"/>
                </a:solidFill>
              </a:rPr>
              <a:t>②受入中の事務局本部から５分</a:t>
            </a:r>
            <a:endParaRPr lang="en-US" altLang="ja-JP" sz="1200" dirty="0">
              <a:solidFill>
                <a:schemeClr val="tx1"/>
              </a:solidFill>
            </a:endParaRPr>
          </a:p>
          <a:p>
            <a:endParaRPr lang="en-US" altLang="ja-JP" sz="1200" dirty="0">
              <a:solidFill>
                <a:schemeClr val="tx1"/>
              </a:solidFill>
            </a:endParaRPr>
          </a:p>
        </p:txBody>
      </p:sp>
      <p:sp>
        <p:nvSpPr>
          <p:cNvPr id="20" name="正方形/長方形 19"/>
          <p:cNvSpPr/>
          <p:nvPr/>
        </p:nvSpPr>
        <p:spPr>
          <a:xfrm>
            <a:off x="7250081" y="6417289"/>
            <a:ext cx="1620000" cy="216000"/>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1400" dirty="0">
                <a:solidFill>
                  <a:schemeClr val="tx1"/>
                </a:solidFill>
              </a:rPr>
              <a:t>予約について</a:t>
            </a:r>
          </a:p>
        </p:txBody>
      </p:sp>
      <p:sp>
        <p:nvSpPr>
          <p:cNvPr id="21" name="正方形/長方形 20"/>
          <p:cNvSpPr/>
          <p:nvPr/>
        </p:nvSpPr>
        <p:spPr>
          <a:xfrm>
            <a:off x="7092207" y="6724229"/>
            <a:ext cx="3528000" cy="432000"/>
          </a:xfrm>
          <a:prstGeom prst="rect">
            <a:avLst/>
          </a:prstGeom>
          <a:noFill/>
          <a:ln>
            <a:no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t" anchorCtr="1"/>
          <a:lstStyle/>
          <a:p>
            <a:r>
              <a:rPr lang="ja-JP" altLang="en-US" sz="1200" dirty="0">
                <a:solidFill>
                  <a:schemeClr val="tx1"/>
                </a:solidFill>
              </a:rPr>
              <a:t>予約可能時期までは、当協議会が御社の希望に基づき本部宿舎を押さえ、予約可能時期後に御社から正式なご予約をしていただきます。</a:t>
            </a:r>
            <a:endParaRPr lang="en-US" altLang="ja-JP" sz="1200" dirty="0">
              <a:solidFill>
                <a:schemeClr val="tx1"/>
              </a:solidFill>
            </a:endParaRPr>
          </a:p>
          <a:p>
            <a:endParaRPr lang="en-US" altLang="ja-JP" sz="1200" dirty="0">
              <a:solidFill>
                <a:schemeClr val="tx1"/>
              </a:solidFill>
            </a:endParaRPr>
          </a:p>
        </p:txBody>
      </p:sp>
      <p:pic>
        <p:nvPicPr>
          <p:cNvPr id="11" name="図 10"/>
          <p:cNvPicPr>
            <a:picLocks/>
          </p:cNvPicPr>
          <p:nvPr/>
        </p:nvPicPr>
        <p:blipFill>
          <a:blip r:embed="rId6" cstate="email">
            <a:extLst>
              <a:ext uri="{28A0092B-C50C-407E-A947-70E740481C1C}">
                <a14:useLocalDpi xmlns:a14="http://schemas.microsoft.com/office/drawing/2010/main"/>
              </a:ext>
            </a:extLst>
          </a:blip>
          <a:stretch>
            <a:fillRect/>
          </a:stretch>
        </p:blipFill>
        <p:spPr>
          <a:xfrm>
            <a:off x="2528436" y="2752729"/>
            <a:ext cx="2160000" cy="1296000"/>
          </a:xfrm>
          <a:prstGeom prst="rect">
            <a:avLst/>
          </a:prstGeom>
        </p:spPr>
      </p:pic>
    </p:spTree>
    <p:extLst>
      <p:ext uri="{BB962C8B-B14F-4D97-AF65-F5344CB8AC3E}">
        <p14:creationId xmlns:p14="http://schemas.microsoft.com/office/powerpoint/2010/main" val="492958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59495" y="289747"/>
            <a:ext cx="9939080" cy="396000"/>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2800" dirty="0">
                <a:solidFill>
                  <a:schemeClr val="tx1"/>
                </a:solidFill>
              </a:rPr>
              <a:t>そ の 他 町 内 宿 泊 施 設 </a:t>
            </a:r>
          </a:p>
        </p:txBody>
      </p:sp>
      <p:graphicFrame>
        <p:nvGraphicFramePr>
          <p:cNvPr id="5" name="表 21">
            <a:extLst>
              <a:ext uri="{FF2B5EF4-FFF2-40B4-BE49-F238E27FC236}">
                <a16:creationId xmlns:a16="http://schemas.microsoft.com/office/drawing/2014/main" id="{0541E4C8-D9C9-480D-B39E-15E6A87A9059}"/>
              </a:ext>
            </a:extLst>
          </p:cNvPr>
          <p:cNvGraphicFramePr>
            <a:graphicFrameLocks noGrp="1"/>
          </p:cNvGraphicFramePr>
          <p:nvPr>
            <p:extLst>
              <p:ext uri="{D42A27DB-BD31-4B8C-83A1-F6EECF244321}">
                <p14:modId xmlns:p14="http://schemas.microsoft.com/office/powerpoint/2010/main" val="2637834806"/>
              </p:ext>
            </p:extLst>
          </p:nvPr>
        </p:nvGraphicFramePr>
        <p:xfrm>
          <a:off x="529648" y="1041505"/>
          <a:ext cx="9868927" cy="5840754"/>
        </p:xfrm>
        <a:graphic>
          <a:graphicData uri="http://schemas.openxmlformats.org/drawingml/2006/table">
            <a:tbl>
              <a:tblPr firstRow="1" bandRow="1">
                <a:tableStyleId>{1FECB4D8-DB02-4DC6-A0A2-4F2EBAE1DC90}</a:tableStyleId>
              </a:tblPr>
              <a:tblGrid>
                <a:gridCol w="1299975">
                  <a:extLst>
                    <a:ext uri="{9D8B030D-6E8A-4147-A177-3AD203B41FA5}">
                      <a16:colId xmlns:a16="http://schemas.microsoft.com/office/drawing/2014/main" val="2237484555"/>
                    </a:ext>
                  </a:extLst>
                </a:gridCol>
                <a:gridCol w="4104456">
                  <a:extLst>
                    <a:ext uri="{9D8B030D-6E8A-4147-A177-3AD203B41FA5}">
                      <a16:colId xmlns:a16="http://schemas.microsoft.com/office/drawing/2014/main" val="1039640233"/>
                    </a:ext>
                  </a:extLst>
                </a:gridCol>
                <a:gridCol w="4464496">
                  <a:extLst>
                    <a:ext uri="{9D8B030D-6E8A-4147-A177-3AD203B41FA5}">
                      <a16:colId xmlns:a16="http://schemas.microsoft.com/office/drawing/2014/main" val="3054837776"/>
                    </a:ext>
                  </a:extLst>
                </a:gridCol>
              </a:tblGrid>
              <a:tr h="596204">
                <a:tc>
                  <a:txBody>
                    <a:bodyPr/>
                    <a:lstStyle/>
                    <a:p>
                      <a:pPr algn="ctr"/>
                      <a:r>
                        <a:rPr lang="ja-JP" altLang="en-US" sz="1200" b="0" dirty="0">
                          <a:solidFill>
                            <a:schemeClr val="tx1"/>
                          </a:solidFill>
                        </a:rPr>
                        <a:t>施設名</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60000"/>
                      </a:srgbClr>
                    </a:solidFill>
                  </a:tcPr>
                </a:tc>
                <a:tc>
                  <a:txBody>
                    <a:bodyPr/>
                    <a:lstStyle/>
                    <a:p>
                      <a:pPr algn="ctr"/>
                      <a:r>
                        <a:rPr kumimoji="1" lang="ja-JP" altLang="en-US" sz="1600" dirty="0">
                          <a:solidFill>
                            <a:schemeClr val="tx1"/>
                          </a:solidFill>
                        </a:rPr>
                        <a:t>森井旅館</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alpha val="60000"/>
                      </a:srgbClr>
                    </a:solidFill>
                  </a:tcPr>
                </a:tc>
                <a:tc>
                  <a:txBody>
                    <a:bodyPr/>
                    <a:lstStyle/>
                    <a:p>
                      <a:pPr algn="ctr"/>
                      <a:r>
                        <a:rPr kumimoji="1" lang="ja-JP" altLang="en-US" sz="1600" dirty="0">
                          <a:solidFill>
                            <a:schemeClr val="tx1"/>
                          </a:solidFill>
                        </a:rPr>
                        <a:t>ユカリス湯来</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D050">
                        <a:alpha val="60000"/>
                      </a:srgbClr>
                    </a:solidFill>
                  </a:tcPr>
                </a:tc>
                <a:extLst>
                  <a:ext uri="{0D108BD9-81ED-4DB2-BD59-A6C34878D82A}">
                    <a16:rowId xmlns:a16="http://schemas.microsoft.com/office/drawing/2014/main" val="1233684949"/>
                  </a:ext>
                </a:extLst>
              </a:tr>
              <a:tr h="563081">
                <a:tc>
                  <a:txBody>
                    <a:bodyPr/>
                    <a:lstStyle/>
                    <a:p>
                      <a:pPr algn="ctr"/>
                      <a:r>
                        <a:rPr lang="ja-JP" altLang="en-US" sz="1200" dirty="0"/>
                        <a:t>住所・電話</a:t>
                      </a:r>
                      <a:endParaRPr lang="en-US" altLang="ja-JP" sz="1200"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湯来町大字和田</a:t>
                      </a:r>
                      <a:r>
                        <a:rPr kumimoji="1" lang="en-US" altLang="ja-JP" sz="1400" dirty="0"/>
                        <a:t>464</a:t>
                      </a:r>
                    </a:p>
                    <a:p>
                      <a:pPr algn="ctr"/>
                      <a:r>
                        <a:rPr kumimoji="1" lang="ja-JP" altLang="en-US" sz="1400" dirty="0"/>
                        <a:t>☎</a:t>
                      </a:r>
                      <a:r>
                        <a:rPr kumimoji="1" lang="en-US" altLang="ja-JP" sz="1400" dirty="0"/>
                        <a:t>0829-83-0403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400" dirty="0"/>
                        <a:t>湯来町大字和田</a:t>
                      </a:r>
                      <a:r>
                        <a:rPr kumimoji="1" lang="en-US" altLang="ja-JP" sz="1400" dirty="0"/>
                        <a:t>840-2</a:t>
                      </a:r>
                    </a:p>
                    <a:p>
                      <a:pPr algn="ctr"/>
                      <a:r>
                        <a:rPr kumimoji="1" lang="ja-JP" altLang="en-US" sz="1400" dirty="0"/>
                        <a:t>☎</a:t>
                      </a:r>
                      <a:r>
                        <a:rPr kumimoji="1" lang="en-US" altLang="ja-JP" sz="1400" dirty="0"/>
                        <a:t>0829-83-0372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1322164"/>
                  </a:ext>
                </a:extLst>
              </a:tr>
              <a:tr h="397469">
                <a:tc>
                  <a:txBody>
                    <a:bodyPr/>
                    <a:lstStyle/>
                    <a:p>
                      <a:pPr algn="ctr">
                        <a:spcAft>
                          <a:spcPts val="0"/>
                        </a:spcAft>
                      </a:pPr>
                      <a:r>
                        <a:rPr lang="ja-JP" altLang="en-US" sz="1200" kern="100" dirty="0">
                          <a:effectLst/>
                          <a:latin typeface="+mn-ea"/>
                          <a:ea typeface="+mn-ea"/>
                          <a:cs typeface="Times New Roman" panose="02020603050405020304" pitchFamily="18" charset="0"/>
                        </a:rPr>
                        <a:t>収容人数</a:t>
                      </a:r>
                      <a:endParaRPr lang="ja-JP" sz="1200" kern="100" dirty="0">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400" kern="100" dirty="0">
                          <a:effectLst/>
                          <a:latin typeface="+mn-ea"/>
                          <a:ea typeface="+mn-ea"/>
                          <a:cs typeface="Times New Roman" panose="02020603050405020304" pitchFamily="18" charset="0"/>
                        </a:rPr>
                        <a:t>定員</a:t>
                      </a:r>
                      <a:r>
                        <a:rPr lang="ja-JP" sz="1400" kern="100" dirty="0">
                          <a:effectLst/>
                          <a:latin typeface="+mn-ea"/>
                          <a:ea typeface="+mn-ea"/>
                          <a:cs typeface="Times New Roman" panose="02020603050405020304" pitchFamily="18" charset="0"/>
                        </a:rPr>
                        <a:t>２０名</a:t>
                      </a:r>
                      <a:endParaRPr lang="ja-JP" sz="1200" kern="100" dirty="0">
                        <a:effectLst/>
                        <a:latin typeface="+mn-ea"/>
                        <a:ea typeface="+mn-ea"/>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r>
                        <a:rPr lang="ja-JP" altLang="en-US" sz="1400" kern="100" dirty="0">
                          <a:effectLst/>
                          <a:latin typeface="+mn-ea"/>
                          <a:ea typeface="+mn-ea"/>
                          <a:cs typeface="Times New Roman" panose="02020603050405020304" pitchFamily="18" charset="0"/>
                        </a:rPr>
                        <a:t>定員</a:t>
                      </a:r>
                      <a:r>
                        <a:rPr lang="ja-JP" sz="1400" kern="100" dirty="0">
                          <a:effectLst/>
                          <a:latin typeface="+mn-ea"/>
                          <a:ea typeface="+mn-ea"/>
                          <a:cs typeface="Times New Roman" panose="02020603050405020304" pitchFamily="18" charset="0"/>
                        </a:rPr>
                        <a:t>１５０名</a:t>
                      </a:r>
                      <a:endParaRPr lang="ja-JP" sz="1200" kern="100" dirty="0">
                        <a:effectLst/>
                        <a:latin typeface="+mn-ea"/>
                        <a:ea typeface="+mn-ea"/>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3433590"/>
                  </a:ext>
                </a:extLst>
              </a:tr>
              <a:tr h="2160000">
                <a:tc>
                  <a:txBody>
                    <a:bodyPr/>
                    <a:lstStyle/>
                    <a:p>
                      <a:pPr algn="ctr">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部屋の仕様</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和室（２０畳）１</a:t>
                      </a:r>
                    </a:p>
                    <a:p>
                      <a:pPr algn="ctr">
                        <a:spcAft>
                          <a:spcPts val="0"/>
                        </a:spcAft>
                      </a:pPr>
                      <a:r>
                        <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和室（６畳）２</a:t>
                      </a:r>
                    </a:p>
                    <a:p>
                      <a:pPr algn="ctr">
                        <a:spcAft>
                          <a:spcPts val="0"/>
                        </a:spcAft>
                      </a:pPr>
                      <a:r>
                        <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和室（８畳）２</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spcAft>
                          <a:spcPts val="0"/>
                        </a:spcAft>
                      </a:pPr>
                      <a:r>
                        <a:rPr lang="ja-JP" altLang="en-US"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本館</a:t>
                      </a:r>
                      <a:endParaRPr lang="en-US" alt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spcAft>
                          <a:spcPts val="0"/>
                        </a:spcAft>
                      </a:pPr>
                      <a:r>
                        <a:rPr lang="ja-JP" altLang="en-US"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和洋室（ツイン）１８室</a:t>
                      </a:r>
                    </a:p>
                    <a:p>
                      <a:pPr algn="ctr">
                        <a:spcAft>
                          <a:spcPts val="0"/>
                        </a:spcAft>
                      </a:pPr>
                      <a:r>
                        <a:rPr lang="ja-JP" altLang="en-US"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和室（１２畳）２室</a:t>
                      </a:r>
                    </a:p>
                    <a:p>
                      <a:pPr algn="ctr">
                        <a:spcAft>
                          <a:spcPts val="0"/>
                        </a:spcAft>
                      </a:pPr>
                      <a:r>
                        <a:rPr lang="ja-JP" altLang="en-US"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和室（２８畳）１室</a:t>
                      </a:r>
                    </a:p>
                    <a:p>
                      <a:pPr algn="ctr">
                        <a:spcAft>
                          <a:spcPts val="0"/>
                        </a:spcAft>
                      </a:pPr>
                      <a:r>
                        <a:rPr lang="ja-JP" altLang="en-US"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和室（２１畳）１室</a:t>
                      </a:r>
                      <a:endParaRPr lang="en-US" alt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spcAft>
                          <a:spcPts val="0"/>
                        </a:spcAft>
                      </a:pPr>
                      <a:r>
                        <a:rPr lang="ja-JP" altLang="en-US" sz="1400" kern="100" dirty="0">
                          <a:effectLst/>
                          <a:latin typeface="ＭＳ Ｐゴシック" panose="020B0600070205080204" pitchFamily="50" charset="-128"/>
                          <a:ea typeface="+mn-ea"/>
                          <a:cs typeface="Times New Roman" panose="02020603050405020304" pitchFamily="18" charset="0"/>
                        </a:rPr>
                        <a:t>ヴォーリスロッジ</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spcAft>
                          <a:spcPts val="0"/>
                        </a:spcAft>
                      </a:pPr>
                      <a:r>
                        <a:rPr lang="ja-JP" altLang="en-US"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洋室（ツイン）６室</a:t>
                      </a:r>
                    </a:p>
                    <a:p>
                      <a:pPr algn="ctr">
                        <a:spcAft>
                          <a:spcPts val="0"/>
                        </a:spcAft>
                      </a:pPr>
                      <a:r>
                        <a:rPr lang="ja-JP" altLang="en-US"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和室（１６畳）１室</a:t>
                      </a:r>
                    </a:p>
                    <a:p>
                      <a:pPr algn="ctr">
                        <a:spcAft>
                          <a:spcPts val="0"/>
                        </a:spcAft>
                      </a:pPr>
                      <a:r>
                        <a:rPr lang="ja-JP" altLang="en-US"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和室（２０畳）１室</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159866"/>
                  </a:ext>
                </a:extLst>
              </a:tr>
              <a:tr h="2124000">
                <a:tc>
                  <a:txBody>
                    <a:bodyPr/>
                    <a:lstStyle/>
                    <a:p>
                      <a:pPr algn="ctr"/>
                      <a:endParaRPr lang="ja-JP" altLang="en-US" sz="1200" dirty="0"/>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kumimoji="1" lang="ja-JP" altLang="en-US" sz="18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7032675"/>
                  </a:ext>
                </a:extLst>
              </a:tr>
            </a:tbl>
          </a:graphicData>
        </a:graphic>
      </p:graphicFrame>
      <p:pic>
        <p:nvPicPr>
          <p:cNvPr id="29" name="図 28" descr="建物の屋根の家&#10;&#10;自動的に生成された説明">
            <a:extLst>
              <a:ext uri="{FF2B5EF4-FFF2-40B4-BE49-F238E27FC236}">
                <a16:creationId xmlns:a16="http://schemas.microsoft.com/office/drawing/2014/main" id="{6E59BCA2-81AA-429F-9DB0-7F8D20E09B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0713" y="4782829"/>
            <a:ext cx="2664296" cy="1998222"/>
          </a:xfrm>
          <a:prstGeom prst="rect">
            <a:avLst/>
          </a:prstGeom>
        </p:spPr>
      </p:pic>
      <p:pic>
        <p:nvPicPr>
          <p:cNvPr id="31" name="図 30">
            <a:extLst>
              <a:ext uri="{FF2B5EF4-FFF2-40B4-BE49-F238E27FC236}">
                <a16:creationId xmlns:a16="http://schemas.microsoft.com/office/drawing/2014/main" id="{F69D39D6-4759-43A6-A390-3F847FD4C765}"/>
              </a:ext>
            </a:extLst>
          </p:cNvPr>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6682279" y="4860751"/>
            <a:ext cx="3007451" cy="1920300"/>
          </a:xfrm>
          <a:prstGeom prst="rect">
            <a:avLst/>
          </a:prstGeom>
        </p:spPr>
      </p:pic>
      <p:sp>
        <p:nvSpPr>
          <p:cNvPr id="32" name="正方形/長方形 31">
            <a:extLst>
              <a:ext uri="{FF2B5EF4-FFF2-40B4-BE49-F238E27FC236}">
                <a16:creationId xmlns:a16="http://schemas.microsoft.com/office/drawing/2014/main" id="{49A254AE-E0C0-4603-9F8A-37D5DE103A77}"/>
              </a:ext>
            </a:extLst>
          </p:cNvPr>
          <p:cNvSpPr/>
          <p:nvPr/>
        </p:nvSpPr>
        <p:spPr>
          <a:xfrm>
            <a:off x="5971726" y="6961738"/>
            <a:ext cx="4426849" cy="319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ltLang="ja-JP" sz="1200" dirty="0">
                <a:solidFill>
                  <a:schemeClr val="tx1"/>
                </a:solidFill>
                <a:latin typeface="+mn-ea"/>
              </a:rPr>
              <a:t>※</a:t>
            </a:r>
            <a:r>
              <a:rPr lang="ja-JP" altLang="en-US" sz="1200" dirty="0">
                <a:solidFill>
                  <a:schemeClr val="tx1"/>
                </a:solidFill>
                <a:latin typeface="+mn-ea"/>
              </a:rPr>
              <a:t>情報は令和７年１月時点</a:t>
            </a:r>
            <a:endParaRPr kumimoji="1" lang="ja-JP" altLang="en-US" sz="1200" dirty="0">
              <a:solidFill>
                <a:schemeClr val="tx1"/>
              </a:solidFill>
              <a:latin typeface="+mn-ea"/>
            </a:endParaRPr>
          </a:p>
        </p:txBody>
      </p:sp>
      <p:sp>
        <p:nvSpPr>
          <p:cNvPr id="3" name="大かっこ 2">
            <a:extLst>
              <a:ext uri="{FF2B5EF4-FFF2-40B4-BE49-F238E27FC236}">
                <a16:creationId xmlns:a16="http://schemas.microsoft.com/office/drawing/2014/main" id="{0930B01D-C06D-4AB5-BD22-D25354450212}"/>
              </a:ext>
            </a:extLst>
          </p:cNvPr>
          <p:cNvSpPr/>
          <p:nvPr/>
        </p:nvSpPr>
        <p:spPr>
          <a:xfrm>
            <a:off x="7362924" y="2652290"/>
            <a:ext cx="2051968" cy="810000"/>
          </a:xfrm>
          <a:prstGeom prst="bracketPair">
            <a:avLst>
              <a:gd name="adj" fmla="val 836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大かっこ 9">
            <a:extLst>
              <a:ext uri="{FF2B5EF4-FFF2-40B4-BE49-F238E27FC236}">
                <a16:creationId xmlns:a16="http://schemas.microsoft.com/office/drawing/2014/main" id="{A977EE88-0D5F-4E10-A97D-5F1D7006B256}"/>
              </a:ext>
            </a:extLst>
          </p:cNvPr>
          <p:cNvSpPr/>
          <p:nvPr/>
        </p:nvSpPr>
        <p:spPr>
          <a:xfrm>
            <a:off x="7362924" y="3780631"/>
            <a:ext cx="2051968" cy="576000"/>
          </a:xfrm>
          <a:prstGeom prst="bracketPair">
            <a:avLst>
              <a:gd name="adj" fmla="val 836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249618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06029" y="0"/>
            <a:ext cx="2987371" cy="216000"/>
          </a:xfrm>
        </p:spPr>
        <p:txBody>
          <a:bodyPr>
            <a:noAutofit/>
          </a:bodyPr>
          <a:lstStyle/>
          <a:p>
            <a:pPr algn="r"/>
            <a:r>
              <a:rPr lang="ja-JP" altLang="en-US" sz="900" dirty="0"/>
              <a:t>広島市佐伯区湯来町農山村生活体験モデルコース</a:t>
            </a:r>
            <a:endParaRPr lang="ja-JP" altLang="en-US" sz="2400" dirty="0"/>
          </a:p>
        </p:txBody>
      </p:sp>
      <p:graphicFrame>
        <p:nvGraphicFramePr>
          <p:cNvPr id="5" name="表 4"/>
          <p:cNvGraphicFramePr>
            <a:graphicFrameLocks noGrp="1"/>
          </p:cNvGraphicFramePr>
          <p:nvPr>
            <p:extLst>
              <p:ext uri="{D42A27DB-BD31-4B8C-83A1-F6EECF244321}">
                <p14:modId xmlns:p14="http://schemas.microsoft.com/office/powerpoint/2010/main" val="471668317"/>
              </p:ext>
            </p:extLst>
          </p:nvPr>
        </p:nvGraphicFramePr>
        <p:xfrm>
          <a:off x="137856" y="1387154"/>
          <a:ext cx="10417687" cy="5861280"/>
        </p:xfrm>
        <a:graphic>
          <a:graphicData uri="http://schemas.openxmlformats.org/drawingml/2006/table">
            <a:tbl>
              <a:tblPr firstRow="1" bandRow="1">
                <a:tableStyleId>{5C22544A-7EE6-4342-B048-85BDC9FD1C3A}</a:tableStyleId>
              </a:tblPr>
              <a:tblGrid>
                <a:gridCol w="538288">
                  <a:extLst>
                    <a:ext uri="{9D8B030D-6E8A-4147-A177-3AD203B41FA5}">
                      <a16:colId xmlns:a16="http://schemas.microsoft.com/office/drawing/2014/main" val="20000"/>
                    </a:ext>
                  </a:extLst>
                </a:gridCol>
                <a:gridCol w="789577">
                  <a:extLst>
                    <a:ext uri="{9D8B030D-6E8A-4147-A177-3AD203B41FA5}">
                      <a16:colId xmlns:a16="http://schemas.microsoft.com/office/drawing/2014/main" val="20001"/>
                    </a:ext>
                  </a:extLst>
                </a:gridCol>
                <a:gridCol w="8326452">
                  <a:extLst>
                    <a:ext uri="{9D8B030D-6E8A-4147-A177-3AD203B41FA5}">
                      <a16:colId xmlns:a16="http://schemas.microsoft.com/office/drawing/2014/main" val="20002"/>
                    </a:ext>
                  </a:extLst>
                </a:gridCol>
                <a:gridCol w="763370">
                  <a:extLst>
                    <a:ext uri="{9D8B030D-6E8A-4147-A177-3AD203B41FA5}">
                      <a16:colId xmlns:a16="http://schemas.microsoft.com/office/drawing/2014/main" val="20003"/>
                    </a:ext>
                  </a:extLst>
                </a:gridCol>
              </a:tblGrid>
              <a:tr h="306675">
                <a:tc>
                  <a:txBody>
                    <a:bodyPr/>
                    <a:lstStyle/>
                    <a:p>
                      <a:pPr algn="ctr"/>
                      <a:r>
                        <a:rPr kumimoji="1" lang="ja-JP" altLang="en-US" sz="1200" b="0" dirty="0">
                          <a:solidFill>
                            <a:schemeClr val="tx1"/>
                          </a:solidFill>
                        </a:rPr>
                        <a:t>日次</a:t>
                      </a:r>
                    </a:p>
                  </a:txBody>
                  <a:tcPr marL="106933" marR="106933"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mn-ea"/>
                          <a:ea typeface="+mn-ea"/>
                        </a:rPr>
                        <a:t>月日</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曜</a:t>
                      </a:r>
                      <a:r>
                        <a:rPr kumimoji="1" lang="en-US" altLang="ja-JP" sz="1200" b="0" dirty="0">
                          <a:solidFill>
                            <a:schemeClr val="tx1"/>
                          </a:solidFill>
                          <a:latin typeface="+mn-ea"/>
                          <a:ea typeface="+mn-ea"/>
                        </a:rPr>
                        <a:t>)</a:t>
                      </a:r>
                      <a:endParaRPr kumimoji="1" lang="ja-JP" altLang="en-US" sz="1200" b="0" dirty="0">
                        <a:solidFill>
                          <a:schemeClr val="tx1"/>
                        </a:solidFill>
                        <a:latin typeface="+mn-ea"/>
                        <a:ea typeface="+mn-ea"/>
                      </a:endParaRPr>
                    </a:p>
                  </a:txBody>
                  <a:tcPr marL="106933" marR="106933"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chemeClr val="tx1"/>
                          </a:solidFill>
                        </a:rPr>
                        <a:t>行　　　　　　　程</a:t>
                      </a:r>
                      <a:endParaRPr kumimoji="1" lang="en-US" altLang="ja-JP" sz="1400" b="0" dirty="0">
                        <a:solidFill>
                          <a:schemeClr val="tx1"/>
                        </a:solidFill>
                      </a:endParaRPr>
                    </a:p>
                  </a:txBody>
                  <a:tcPr marL="106933" marR="106933"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solidFill>
                            <a:schemeClr val="tx1"/>
                          </a:solidFill>
                          <a:latin typeface="+mn-ea"/>
                          <a:ea typeface="+mn-ea"/>
                        </a:rPr>
                        <a:t>食　事</a:t>
                      </a:r>
                      <a:endParaRPr kumimoji="1" lang="en-US" altLang="ja-JP" sz="1200" b="0" dirty="0">
                        <a:solidFill>
                          <a:schemeClr val="tx1"/>
                        </a:solidFill>
                        <a:latin typeface="+mn-ea"/>
                        <a:ea typeface="+mn-ea"/>
                      </a:endParaRPr>
                    </a:p>
                  </a:txBody>
                  <a:tcPr marL="106933" marR="106933"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93814">
                <a:tc>
                  <a:txBody>
                    <a:bodyPr/>
                    <a:lstStyle/>
                    <a:p>
                      <a:pPr algn="ctr"/>
                      <a:r>
                        <a:rPr kumimoji="1" lang="ja-JP" altLang="en-US" sz="1200" dirty="0"/>
                        <a:t>１</a:t>
                      </a:r>
                    </a:p>
                  </a:txBody>
                  <a:tcPr marL="106933" marR="106933" marT="50408" marB="50408"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t>○／○○</a:t>
                      </a:r>
                      <a:endParaRPr kumimoji="1" lang="en-US" altLang="ja-JP" sz="1100" dirty="0"/>
                    </a:p>
                    <a:p>
                      <a:pPr algn="ctr"/>
                      <a:r>
                        <a:rPr kumimoji="1" lang="ja-JP" altLang="en-US" sz="1100" dirty="0"/>
                        <a:t>（火）</a:t>
                      </a:r>
                    </a:p>
                  </a:txBody>
                  <a:tcPr marL="106933" marR="106933"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000" dirty="0"/>
                    </a:p>
                  </a:txBody>
                  <a:tcPr marL="106933" marR="10693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mn-ea"/>
                          <a:ea typeface="+mn-ea"/>
                        </a:rPr>
                        <a:t>朝：</a:t>
                      </a:r>
                      <a:r>
                        <a:rPr kumimoji="1" lang="en-US" altLang="ja-JP" sz="1200" dirty="0">
                          <a:latin typeface="+mn-ea"/>
                          <a:ea typeface="+mn-ea"/>
                        </a:rPr>
                        <a:t>×</a:t>
                      </a:r>
                    </a:p>
                    <a:p>
                      <a:r>
                        <a:rPr kumimoji="1" lang="ja-JP" altLang="en-US" sz="1200" dirty="0">
                          <a:latin typeface="+mn-ea"/>
                          <a:ea typeface="+mn-ea"/>
                        </a:rPr>
                        <a:t>昼：〇</a:t>
                      </a:r>
                      <a:endParaRPr kumimoji="1" lang="en-US" altLang="ja-JP" sz="1200" dirty="0">
                        <a:latin typeface="+mn-ea"/>
                        <a:ea typeface="+mn-ea"/>
                      </a:endParaRPr>
                    </a:p>
                    <a:p>
                      <a:r>
                        <a:rPr kumimoji="1" lang="ja-JP" altLang="en-US" sz="1200" dirty="0">
                          <a:latin typeface="+mn-ea"/>
                          <a:ea typeface="+mn-ea"/>
                        </a:rPr>
                        <a:t>夕：○</a:t>
                      </a:r>
                    </a:p>
                  </a:txBody>
                  <a:tcPr marL="106933" marR="106933" marT="50408" marB="50408"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76591">
                <a:tc>
                  <a:txBody>
                    <a:bodyPr/>
                    <a:lstStyle/>
                    <a:p>
                      <a:pPr algn="ctr"/>
                      <a:r>
                        <a:rPr kumimoji="1" lang="ja-JP" altLang="en-US" sz="1200" dirty="0"/>
                        <a:t>２</a:t>
                      </a:r>
                    </a:p>
                  </a:txBody>
                  <a:tcPr marL="106933" marR="106933" marT="50408" marB="50408"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t>○／○○</a:t>
                      </a:r>
                    </a:p>
                    <a:p>
                      <a:pPr algn="ctr"/>
                      <a:r>
                        <a:rPr kumimoji="1" lang="ja-JP" altLang="en-US" sz="1100" dirty="0"/>
                        <a:t>（水）</a:t>
                      </a:r>
                    </a:p>
                    <a:p>
                      <a:pPr algn="ctr"/>
                      <a:endParaRPr kumimoji="1" lang="ja-JP" altLang="en-US" sz="1100" dirty="0"/>
                    </a:p>
                  </a:txBody>
                  <a:tcPr marL="106933" marR="106933"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000" dirty="0"/>
                    </a:p>
                  </a:txBody>
                  <a:tcPr marL="106933" marR="10693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200" dirty="0">
                        <a:latin typeface="+mn-ea"/>
                        <a:ea typeface="+mn-ea"/>
                      </a:endParaRPr>
                    </a:p>
                    <a:p>
                      <a:r>
                        <a:rPr kumimoji="1" lang="ja-JP" altLang="en-US" sz="1200" dirty="0">
                          <a:latin typeface="+mn-ea"/>
                          <a:ea typeface="+mn-ea"/>
                        </a:rPr>
                        <a:t>朝：○</a:t>
                      </a:r>
                      <a:endParaRPr kumimoji="1" lang="en-US" altLang="ja-JP" sz="1200" dirty="0">
                        <a:latin typeface="+mn-ea"/>
                        <a:ea typeface="+mn-ea"/>
                      </a:endParaRPr>
                    </a:p>
                    <a:p>
                      <a:r>
                        <a:rPr kumimoji="1" lang="ja-JP" altLang="en-US" sz="1200" dirty="0">
                          <a:latin typeface="+mn-ea"/>
                          <a:ea typeface="+mn-ea"/>
                        </a:rPr>
                        <a:t>昼：○</a:t>
                      </a:r>
                      <a:endParaRPr kumimoji="1" lang="en-US" altLang="ja-JP" sz="1200" dirty="0">
                        <a:latin typeface="+mn-ea"/>
                        <a:ea typeface="+mn-ea"/>
                      </a:endParaRPr>
                    </a:p>
                    <a:p>
                      <a:r>
                        <a:rPr kumimoji="1" lang="ja-JP" altLang="en-US" sz="1200" dirty="0">
                          <a:latin typeface="+mn-ea"/>
                          <a:ea typeface="+mn-ea"/>
                        </a:rPr>
                        <a:t>夕：○</a:t>
                      </a:r>
                    </a:p>
                    <a:p>
                      <a:endParaRPr kumimoji="1" lang="ja-JP" altLang="en-US" sz="1200" dirty="0">
                        <a:latin typeface="+mn-ea"/>
                        <a:ea typeface="+mn-ea"/>
                      </a:endParaRPr>
                    </a:p>
                  </a:txBody>
                  <a:tcPr marL="106933" marR="106933" marT="50408" marB="50408"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76591">
                <a:tc>
                  <a:txBody>
                    <a:bodyPr/>
                    <a:lstStyle/>
                    <a:p>
                      <a:pPr marL="0" marR="0" lvl="0" indent="0" algn="ctr" defTabSz="966978" rtl="0" eaLnBrk="1" fontAlgn="auto" latinLnBrk="0" hangingPunct="1">
                        <a:lnSpc>
                          <a:spcPct val="100000"/>
                        </a:lnSpc>
                        <a:spcBef>
                          <a:spcPts val="0"/>
                        </a:spcBef>
                        <a:spcAft>
                          <a:spcPts val="0"/>
                        </a:spcAft>
                        <a:buClrTx/>
                        <a:buSzTx/>
                        <a:buFontTx/>
                        <a:buNone/>
                        <a:tabLst/>
                        <a:defRPr/>
                      </a:pPr>
                      <a:r>
                        <a:rPr kumimoji="1" lang="ja-JP" altLang="en-US" sz="1200" dirty="0"/>
                        <a:t>３</a:t>
                      </a:r>
                    </a:p>
                  </a:txBody>
                  <a:tcPr marL="106933" marR="106933" marT="50408" marB="50408"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t>○／○○</a:t>
                      </a:r>
                    </a:p>
                    <a:p>
                      <a:pPr algn="ctr"/>
                      <a:r>
                        <a:rPr kumimoji="1" lang="ja-JP" altLang="en-US" sz="1100" dirty="0"/>
                        <a:t>（木）</a:t>
                      </a:r>
                    </a:p>
                  </a:txBody>
                  <a:tcPr marL="106933" marR="106933"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000" dirty="0"/>
                    </a:p>
                  </a:txBody>
                  <a:tcPr marL="106933" marR="10693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200" dirty="0">
                        <a:latin typeface="+mn-ea"/>
                        <a:ea typeface="+mn-ea"/>
                      </a:endParaRPr>
                    </a:p>
                    <a:p>
                      <a:r>
                        <a:rPr kumimoji="1" lang="ja-JP" altLang="en-US" sz="1200" dirty="0">
                          <a:latin typeface="+mn-ea"/>
                          <a:ea typeface="+mn-ea"/>
                        </a:rPr>
                        <a:t>朝：○</a:t>
                      </a:r>
                      <a:endParaRPr kumimoji="1" lang="en-US" altLang="ja-JP" sz="1200" dirty="0">
                        <a:latin typeface="+mn-ea"/>
                        <a:ea typeface="+mn-ea"/>
                      </a:endParaRPr>
                    </a:p>
                    <a:p>
                      <a:r>
                        <a:rPr kumimoji="1" lang="ja-JP" altLang="en-US" sz="1200" dirty="0">
                          <a:latin typeface="+mn-ea"/>
                          <a:ea typeface="+mn-ea"/>
                        </a:rPr>
                        <a:t>昼：○</a:t>
                      </a:r>
                      <a:endParaRPr kumimoji="1" lang="en-US" altLang="ja-JP" sz="1200" dirty="0">
                        <a:latin typeface="+mn-ea"/>
                        <a:ea typeface="+mn-ea"/>
                      </a:endParaRPr>
                    </a:p>
                    <a:p>
                      <a:r>
                        <a:rPr kumimoji="1" lang="ja-JP" altLang="en-US" sz="1200" dirty="0">
                          <a:latin typeface="+mn-ea"/>
                          <a:ea typeface="+mn-ea"/>
                        </a:rPr>
                        <a:t>夕：○</a:t>
                      </a:r>
                    </a:p>
                  </a:txBody>
                  <a:tcPr marL="106933" marR="106933" marT="50408" marB="50408"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9509245"/>
                  </a:ext>
                </a:extLst>
              </a:tr>
              <a:tr h="1500108">
                <a:tc>
                  <a:txBody>
                    <a:bodyPr/>
                    <a:lstStyle/>
                    <a:p>
                      <a:pPr algn="ctr"/>
                      <a:r>
                        <a:rPr kumimoji="1" lang="ja-JP" altLang="en-US" sz="1200" dirty="0"/>
                        <a:t>４</a:t>
                      </a:r>
                    </a:p>
                  </a:txBody>
                  <a:tcPr marL="106933" marR="106933" marT="50408" marB="50408"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t>○／○○</a:t>
                      </a:r>
                    </a:p>
                    <a:p>
                      <a:pPr algn="ctr"/>
                      <a:r>
                        <a:rPr kumimoji="1" lang="ja-JP" altLang="en-US" sz="1100" dirty="0"/>
                        <a:t>（金）</a:t>
                      </a:r>
                    </a:p>
                    <a:p>
                      <a:pPr algn="ctr"/>
                      <a:endParaRPr kumimoji="1" lang="ja-JP" altLang="en-US" sz="1100" dirty="0"/>
                    </a:p>
                  </a:txBody>
                  <a:tcPr marL="106933" marR="106933" marT="50408" marB="504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000" dirty="0"/>
                    </a:p>
                  </a:txBody>
                  <a:tcPr marL="106933" marR="106933"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mn-ea"/>
                          <a:ea typeface="+mn-ea"/>
                        </a:rPr>
                        <a:t>朝：○</a:t>
                      </a:r>
                      <a:endParaRPr kumimoji="1" lang="en-US" altLang="ja-JP" sz="1200" dirty="0">
                        <a:latin typeface="+mn-ea"/>
                        <a:ea typeface="+mn-ea"/>
                      </a:endParaRPr>
                    </a:p>
                    <a:p>
                      <a:r>
                        <a:rPr kumimoji="1" lang="ja-JP" altLang="en-US" sz="1200" dirty="0">
                          <a:latin typeface="+mn-ea"/>
                          <a:ea typeface="+mn-ea"/>
                        </a:rPr>
                        <a:t>昼：〇</a:t>
                      </a:r>
                      <a:endParaRPr kumimoji="1" lang="en-US" altLang="ja-JP" sz="1200" dirty="0">
                        <a:latin typeface="+mn-ea"/>
                        <a:ea typeface="+mn-ea"/>
                      </a:endParaRPr>
                    </a:p>
                    <a:p>
                      <a:r>
                        <a:rPr kumimoji="1" lang="ja-JP" altLang="en-US" sz="1200" dirty="0">
                          <a:latin typeface="+mn-ea"/>
                          <a:ea typeface="+mn-ea"/>
                        </a:rPr>
                        <a:t>夕：</a:t>
                      </a:r>
                      <a:r>
                        <a:rPr kumimoji="1" lang="en-US" altLang="ja-JP" sz="1200" dirty="0">
                          <a:latin typeface="+mn-ea"/>
                          <a:ea typeface="+mn-ea"/>
                        </a:rPr>
                        <a:t>×</a:t>
                      </a:r>
                      <a:endParaRPr kumimoji="1" lang="ja-JP" altLang="en-US" sz="1200" dirty="0">
                        <a:latin typeface="+mn-ea"/>
                        <a:ea typeface="+mn-ea"/>
                      </a:endParaRPr>
                    </a:p>
                  </a:txBody>
                  <a:tcPr marL="106933" marR="106933" marT="50408" marB="50408"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正方形/長方形 7"/>
          <p:cNvSpPr/>
          <p:nvPr/>
        </p:nvSpPr>
        <p:spPr>
          <a:xfrm>
            <a:off x="1487661" y="2019155"/>
            <a:ext cx="1332582" cy="312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chemeClr val="tx1"/>
                </a:solidFill>
              </a:rPr>
              <a:t>学校－東京駅</a:t>
            </a:r>
            <a:endParaRPr lang="ja-JP" altLang="en-US" sz="1400" dirty="0">
              <a:solidFill>
                <a:schemeClr val="tx1"/>
              </a:solidFill>
            </a:endParaRPr>
          </a:p>
        </p:txBody>
      </p:sp>
      <p:sp>
        <p:nvSpPr>
          <p:cNvPr id="9" name="正方形/長方形 8"/>
          <p:cNvSpPr/>
          <p:nvPr/>
        </p:nvSpPr>
        <p:spPr>
          <a:xfrm>
            <a:off x="3422186" y="2036685"/>
            <a:ext cx="720000" cy="312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chemeClr val="tx1"/>
                </a:solidFill>
              </a:rPr>
              <a:t>広島駅</a:t>
            </a:r>
          </a:p>
        </p:txBody>
      </p:sp>
      <p:sp>
        <p:nvSpPr>
          <p:cNvPr id="11" name="正方形/長方形 10"/>
          <p:cNvSpPr/>
          <p:nvPr/>
        </p:nvSpPr>
        <p:spPr>
          <a:xfrm>
            <a:off x="1992144" y="1821671"/>
            <a:ext cx="720000" cy="295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８：３０</a:t>
            </a:r>
          </a:p>
        </p:txBody>
      </p:sp>
      <p:sp>
        <p:nvSpPr>
          <p:cNvPr id="15" name="正方形/長方形 14"/>
          <p:cNvSpPr/>
          <p:nvPr/>
        </p:nvSpPr>
        <p:spPr>
          <a:xfrm>
            <a:off x="6447256" y="3002557"/>
            <a:ext cx="1371748" cy="244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１３：３０～１６：３０</a:t>
            </a:r>
          </a:p>
        </p:txBody>
      </p:sp>
      <p:sp>
        <p:nvSpPr>
          <p:cNvPr id="16" name="正方形/長方形 15"/>
          <p:cNvSpPr/>
          <p:nvPr/>
        </p:nvSpPr>
        <p:spPr>
          <a:xfrm>
            <a:off x="3210727" y="6146225"/>
            <a:ext cx="900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t"/>
          <a:lstStyle/>
          <a:p>
            <a:pPr algn="ctr"/>
            <a:r>
              <a:rPr lang="ja-JP" altLang="en-US" sz="1200" dirty="0">
                <a:solidFill>
                  <a:srgbClr val="FF0000"/>
                </a:solidFill>
                <a:latin typeface="+mn-ea"/>
              </a:rPr>
              <a:t>お別れ式</a:t>
            </a:r>
            <a:endParaRPr lang="en-US" altLang="ja-JP" sz="1200" dirty="0">
              <a:solidFill>
                <a:srgbClr val="FF0000"/>
              </a:solidFill>
              <a:latin typeface="+mn-ea"/>
            </a:endParaRPr>
          </a:p>
        </p:txBody>
      </p:sp>
      <p:sp>
        <p:nvSpPr>
          <p:cNvPr id="22" name="正方形/長方形 21"/>
          <p:cNvSpPr/>
          <p:nvPr/>
        </p:nvSpPr>
        <p:spPr>
          <a:xfrm>
            <a:off x="1550058" y="3050626"/>
            <a:ext cx="1080000" cy="293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９：００</a:t>
            </a:r>
          </a:p>
        </p:txBody>
      </p:sp>
      <p:sp>
        <p:nvSpPr>
          <p:cNvPr id="28" name="正方形/長方形 27"/>
          <p:cNvSpPr/>
          <p:nvPr/>
        </p:nvSpPr>
        <p:spPr>
          <a:xfrm>
            <a:off x="3118417" y="5931404"/>
            <a:ext cx="1080000" cy="276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８：３０～８：４５</a:t>
            </a:r>
          </a:p>
        </p:txBody>
      </p:sp>
      <p:pic>
        <p:nvPicPr>
          <p:cNvPr id="33" name="図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1303" y="6419612"/>
            <a:ext cx="995036" cy="728782"/>
          </a:xfrm>
          <a:prstGeom prst="rect">
            <a:avLst/>
          </a:prstGeom>
        </p:spPr>
      </p:pic>
      <p:pic>
        <p:nvPicPr>
          <p:cNvPr id="37" name="図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7360" y="3743189"/>
            <a:ext cx="804947" cy="550919"/>
          </a:xfrm>
          <a:prstGeom prst="rect">
            <a:avLst/>
          </a:prstGeom>
        </p:spPr>
      </p:pic>
      <p:sp>
        <p:nvSpPr>
          <p:cNvPr id="39" name="正方形/長方形 38"/>
          <p:cNvSpPr/>
          <p:nvPr/>
        </p:nvSpPr>
        <p:spPr>
          <a:xfrm>
            <a:off x="1529719" y="6122704"/>
            <a:ext cx="126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rgbClr val="FF0000"/>
                </a:solidFill>
                <a:latin typeface="+mn-ea"/>
              </a:rPr>
              <a:t>起床・朝食づくり</a:t>
            </a:r>
            <a:endParaRPr lang="ja-JP" altLang="en-US" sz="1400" dirty="0">
              <a:solidFill>
                <a:srgbClr val="FF0000"/>
              </a:solidFill>
              <a:latin typeface="+mn-ea"/>
            </a:endParaRPr>
          </a:p>
        </p:txBody>
      </p:sp>
      <p:sp>
        <p:nvSpPr>
          <p:cNvPr id="40" name="正方形/長方形 39"/>
          <p:cNvSpPr/>
          <p:nvPr/>
        </p:nvSpPr>
        <p:spPr>
          <a:xfrm>
            <a:off x="1518729" y="5899338"/>
            <a:ext cx="1232177" cy="319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６：００～８：００</a:t>
            </a:r>
          </a:p>
        </p:txBody>
      </p:sp>
      <p:sp>
        <p:nvSpPr>
          <p:cNvPr id="44" name="正方形/長方形 43"/>
          <p:cNvSpPr/>
          <p:nvPr/>
        </p:nvSpPr>
        <p:spPr>
          <a:xfrm>
            <a:off x="4835770" y="3216018"/>
            <a:ext cx="90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rgbClr val="FF0000"/>
                </a:solidFill>
                <a:latin typeface="+mn-ea"/>
              </a:rPr>
              <a:t>昼食づくり</a:t>
            </a:r>
          </a:p>
        </p:txBody>
      </p:sp>
      <p:sp>
        <p:nvSpPr>
          <p:cNvPr id="57" name="正方形/長方形 56"/>
          <p:cNvSpPr/>
          <p:nvPr/>
        </p:nvSpPr>
        <p:spPr>
          <a:xfrm>
            <a:off x="3418206" y="3249809"/>
            <a:ext cx="72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t"/>
          <a:lstStyle/>
          <a:p>
            <a:pPr algn="ctr"/>
            <a:r>
              <a:rPr lang="ja-JP" altLang="en-US" sz="1200" dirty="0">
                <a:solidFill>
                  <a:srgbClr val="FF0000"/>
                </a:solidFill>
              </a:rPr>
              <a:t>対面式</a:t>
            </a:r>
            <a:endParaRPr lang="en-US" altLang="ja-JP" sz="1200" dirty="0">
              <a:solidFill>
                <a:srgbClr val="FF0000"/>
              </a:solidFill>
            </a:endParaRPr>
          </a:p>
        </p:txBody>
      </p:sp>
      <p:sp>
        <p:nvSpPr>
          <p:cNvPr id="59" name="正方形/長方形 58"/>
          <p:cNvSpPr/>
          <p:nvPr/>
        </p:nvSpPr>
        <p:spPr>
          <a:xfrm>
            <a:off x="4357079" y="3223486"/>
            <a:ext cx="46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chemeClr val="tx1"/>
                </a:solidFill>
                <a:latin typeface="+mn-ea"/>
              </a:rPr>
              <a:t>・・・</a:t>
            </a:r>
          </a:p>
        </p:txBody>
      </p:sp>
      <p:sp>
        <p:nvSpPr>
          <p:cNvPr id="61" name="正方形/長方形 60"/>
          <p:cNvSpPr/>
          <p:nvPr/>
        </p:nvSpPr>
        <p:spPr>
          <a:xfrm>
            <a:off x="5872525" y="3239477"/>
            <a:ext cx="504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chemeClr val="tx1"/>
                </a:solidFill>
                <a:latin typeface="+mn-ea"/>
              </a:rPr>
              <a:t>・・・</a:t>
            </a:r>
          </a:p>
        </p:txBody>
      </p:sp>
      <p:sp>
        <p:nvSpPr>
          <p:cNvPr id="63" name="正方形/長方形 62"/>
          <p:cNvSpPr/>
          <p:nvPr/>
        </p:nvSpPr>
        <p:spPr>
          <a:xfrm>
            <a:off x="2719016" y="6126971"/>
            <a:ext cx="468000" cy="318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chemeClr val="tx1"/>
                </a:solidFill>
                <a:latin typeface="+mn-ea"/>
              </a:rPr>
              <a:t>・・・</a:t>
            </a:r>
            <a:endParaRPr lang="ja-JP" altLang="en-US" sz="1400" dirty="0">
              <a:solidFill>
                <a:schemeClr val="tx1"/>
              </a:solidFill>
              <a:latin typeface="+mn-ea"/>
            </a:endParaRPr>
          </a:p>
        </p:txBody>
      </p:sp>
      <p:sp>
        <p:nvSpPr>
          <p:cNvPr id="68" name="正方形/長方形 67"/>
          <p:cNvSpPr/>
          <p:nvPr/>
        </p:nvSpPr>
        <p:spPr>
          <a:xfrm>
            <a:off x="7028675" y="2006811"/>
            <a:ext cx="504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r>
              <a:rPr lang="ja-JP" altLang="en-US" sz="1500" dirty="0">
                <a:solidFill>
                  <a:schemeClr val="tx1"/>
                </a:solidFill>
              </a:rPr>
              <a:t>・・・</a:t>
            </a:r>
            <a:endParaRPr lang="ja-JP" altLang="en-US" sz="1700" dirty="0">
              <a:solidFill>
                <a:schemeClr val="tx1"/>
              </a:solidFill>
            </a:endParaRPr>
          </a:p>
        </p:txBody>
      </p:sp>
      <p:sp>
        <p:nvSpPr>
          <p:cNvPr id="90" name="正方形/長方形 89"/>
          <p:cNvSpPr/>
          <p:nvPr/>
        </p:nvSpPr>
        <p:spPr>
          <a:xfrm>
            <a:off x="7965342" y="7240950"/>
            <a:ext cx="540000" cy="318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500" dirty="0">
                <a:solidFill>
                  <a:schemeClr val="tx1"/>
                </a:solidFill>
              </a:rPr>
              <a:t>・・・</a:t>
            </a:r>
            <a:endParaRPr lang="ja-JP" altLang="en-US" sz="1700" dirty="0">
              <a:solidFill>
                <a:schemeClr val="tx1"/>
              </a:solidFill>
            </a:endParaRPr>
          </a:p>
        </p:txBody>
      </p:sp>
      <p:sp>
        <p:nvSpPr>
          <p:cNvPr id="77" name="正方形/長方形 76"/>
          <p:cNvSpPr/>
          <p:nvPr/>
        </p:nvSpPr>
        <p:spPr>
          <a:xfrm>
            <a:off x="4924013" y="1982198"/>
            <a:ext cx="2179070" cy="348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chemeClr val="tx1"/>
                </a:solidFill>
                <a:latin typeface="+mn-ea"/>
              </a:rPr>
              <a:t>平和記念公園・資料館見学</a:t>
            </a:r>
          </a:p>
        </p:txBody>
      </p:sp>
      <p:sp>
        <p:nvSpPr>
          <p:cNvPr id="80" name="正方形/長方形 79"/>
          <p:cNvSpPr/>
          <p:nvPr/>
        </p:nvSpPr>
        <p:spPr>
          <a:xfrm>
            <a:off x="5358208" y="1821671"/>
            <a:ext cx="1440000" cy="295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１３：００～１６：００</a:t>
            </a:r>
          </a:p>
        </p:txBody>
      </p:sp>
      <p:sp>
        <p:nvSpPr>
          <p:cNvPr id="95" name="正方形/長方形 94"/>
          <p:cNvSpPr/>
          <p:nvPr/>
        </p:nvSpPr>
        <p:spPr>
          <a:xfrm>
            <a:off x="8557332" y="3008319"/>
            <a:ext cx="792000" cy="300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１７：００～</a:t>
            </a:r>
          </a:p>
        </p:txBody>
      </p:sp>
      <p:pic>
        <p:nvPicPr>
          <p:cNvPr id="25" name="図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2227" y="2299407"/>
            <a:ext cx="877744" cy="606590"/>
          </a:xfrm>
          <a:prstGeom prst="rect">
            <a:avLst/>
          </a:prstGeom>
        </p:spPr>
      </p:pic>
      <p:sp>
        <p:nvSpPr>
          <p:cNvPr id="4" name="正方形/長方形 3"/>
          <p:cNvSpPr/>
          <p:nvPr/>
        </p:nvSpPr>
        <p:spPr>
          <a:xfrm>
            <a:off x="91864" y="102146"/>
            <a:ext cx="120222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ご旅程表</a:t>
            </a:r>
          </a:p>
        </p:txBody>
      </p:sp>
      <p:sp>
        <p:nvSpPr>
          <p:cNvPr id="72" name="正方形/長方形 71"/>
          <p:cNvSpPr/>
          <p:nvPr/>
        </p:nvSpPr>
        <p:spPr>
          <a:xfrm>
            <a:off x="128756" y="447245"/>
            <a:ext cx="235825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○○学校　　　御中</a:t>
            </a:r>
            <a:endParaRPr kumimoji="1" lang="ja-JP" altLang="en-US" sz="1600" dirty="0">
              <a:solidFill>
                <a:schemeClr val="tx1"/>
              </a:solidFill>
            </a:endParaRPr>
          </a:p>
        </p:txBody>
      </p:sp>
      <p:cxnSp>
        <p:nvCxnSpPr>
          <p:cNvPr id="13" name="直線コネクタ 12"/>
          <p:cNvCxnSpPr/>
          <p:nvPr/>
        </p:nvCxnSpPr>
        <p:spPr>
          <a:xfrm>
            <a:off x="120364" y="716310"/>
            <a:ext cx="2282192" cy="0"/>
          </a:xfrm>
          <a:prstGeom prst="line">
            <a:avLst/>
          </a:prstGeom>
          <a:ln w="9525"/>
        </p:spPr>
        <p:style>
          <a:lnRef idx="1">
            <a:schemeClr val="dk1"/>
          </a:lnRef>
          <a:fillRef idx="0">
            <a:schemeClr val="dk1"/>
          </a:fillRef>
          <a:effectRef idx="0">
            <a:schemeClr val="dk1"/>
          </a:effectRef>
          <a:fontRef idx="minor">
            <a:schemeClr val="tx1"/>
          </a:fontRef>
        </p:style>
      </p:cxnSp>
      <p:sp>
        <p:nvSpPr>
          <p:cNvPr id="18" name="正方形/長方形 17"/>
          <p:cNvSpPr/>
          <p:nvPr/>
        </p:nvSpPr>
        <p:spPr>
          <a:xfrm>
            <a:off x="137857" y="7221143"/>
            <a:ext cx="8501181" cy="362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a:solidFill>
                  <a:schemeClr val="tx1"/>
                </a:solidFill>
              </a:rPr>
              <a:t>※</a:t>
            </a:r>
            <a:r>
              <a:rPr kumimoji="1" lang="ja-JP" altLang="en-US" sz="1100" dirty="0">
                <a:solidFill>
                  <a:schemeClr val="tx1"/>
                </a:solidFill>
              </a:rPr>
              <a:t>記入例／電車（新幹線・</a:t>
            </a:r>
            <a:r>
              <a:rPr kumimoji="1" lang="en-US" altLang="ja-JP" sz="1100" dirty="0">
                <a:solidFill>
                  <a:schemeClr val="tx1"/>
                </a:solidFill>
              </a:rPr>
              <a:t>JR</a:t>
            </a:r>
            <a:r>
              <a:rPr kumimoji="1" lang="ja-JP" altLang="en-US" sz="1100" dirty="0">
                <a:solidFill>
                  <a:schemeClr val="tx1"/>
                </a:solidFill>
              </a:rPr>
              <a:t>等）　　　　　　　　　　貸切バス　　　　　　　　　フェリー　～～～　　その他（徒歩、受入家庭の車、移動なし等）</a:t>
            </a:r>
          </a:p>
        </p:txBody>
      </p:sp>
      <p:cxnSp>
        <p:nvCxnSpPr>
          <p:cNvPr id="76" name="直線コネクタ 75"/>
          <p:cNvCxnSpPr/>
          <p:nvPr/>
        </p:nvCxnSpPr>
        <p:spPr>
          <a:xfrm>
            <a:off x="122920" y="376858"/>
            <a:ext cx="7744060" cy="0"/>
          </a:xfrm>
          <a:prstGeom prst="line">
            <a:avLst/>
          </a:prstGeom>
          <a:ln w="19050"/>
        </p:spPr>
        <p:style>
          <a:lnRef idx="1">
            <a:schemeClr val="dk1"/>
          </a:lnRef>
          <a:fillRef idx="0">
            <a:schemeClr val="dk1"/>
          </a:fillRef>
          <a:effectRef idx="0">
            <a:schemeClr val="dk1"/>
          </a:effectRef>
          <a:fontRef idx="minor">
            <a:schemeClr val="tx1"/>
          </a:fontRef>
        </p:style>
      </p:cxnSp>
      <p:sp>
        <p:nvSpPr>
          <p:cNvPr id="45" name="正方形/長方形 44"/>
          <p:cNvSpPr/>
          <p:nvPr/>
        </p:nvSpPr>
        <p:spPr>
          <a:xfrm>
            <a:off x="796618" y="1028134"/>
            <a:ext cx="135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広島方面</a:t>
            </a:r>
          </a:p>
        </p:txBody>
      </p:sp>
      <p:sp>
        <p:nvSpPr>
          <p:cNvPr id="86" name="正方形/長方形 85"/>
          <p:cNvSpPr/>
          <p:nvPr/>
        </p:nvSpPr>
        <p:spPr>
          <a:xfrm>
            <a:off x="3126000" y="1014809"/>
            <a:ext cx="4869906" cy="332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a:t>
            </a:r>
            <a:r>
              <a:rPr kumimoji="1" lang="ja-JP" altLang="en-US" sz="1200" dirty="0">
                <a:solidFill>
                  <a:schemeClr val="tx1"/>
                </a:solidFill>
              </a:rPr>
              <a:t>年</a:t>
            </a:r>
            <a:r>
              <a:rPr lang="ja-JP" altLang="en-US" sz="1200" dirty="0">
                <a:solidFill>
                  <a:schemeClr val="tx1"/>
                </a:solidFill>
              </a:rPr>
              <a:t>○月○○日（火）～　○○日（金）　３</a:t>
            </a:r>
            <a:r>
              <a:rPr kumimoji="1" lang="ja-JP" altLang="en-US" sz="1200" dirty="0">
                <a:solidFill>
                  <a:schemeClr val="tx1"/>
                </a:solidFill>
              </a:rPr>
              <a:t>泊４日（内 民泊２泊）</a:t>
            </a:r>
          </a:p>
        </p:txBody>
      </p:sp>
      <p:sp>
        <p:nvSpPr>
          <p:cNvPr id="46" name="正方形/長方形 45"/>
          <p:cNvSpPr/>
          <p:nvPr/>
        </p:nvSpPr>
        <p:spPr>
          <a:xfrm>
            <a:off x="2396803" y="1038634"/>
            <a:ext cx="875859"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旅行期間：</a:t>
            </a:r>
          </a:p>
        </p:txBody>
      </p:sp>
      <p:sp>
        <p:nvSpPr>
          <p:cNvPr id="96" name="正方形/長方形 95"/>
          <p:cNvSpPr/>
          <p:nvPr/>
        </p:nvSpPr>
        <p:spPr>
          <a:xfrm>
            <a:off x="96318" y="1021452"/>
            <a:ext cx="1073918" cy="286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ご旅行先：</a:t>
            </a:r>
            <a:endParaRPr kumimoji="1" lang="ja-JP" altLang="en-US" sz="1200" dirty="0">
              <a:solidFill>
                <a:schemeClr val="tx1"/>
              </a:solidFill>
            </a:endParaRPr>
          </a:p>
        </p:txBody>
      </p:sp>
      <p:graphicFrame>
        <p:nvGraphicFramePr>
          <p:cNvPr id="51" name="表 50"/>
          <p:cNvGraphicFramePr>
            <a:graphicFrameLocks noGrp="1"/>
          </p:cNvGraphicFramePr>
          <p:nvPr/>
        </p:nvGraphicFramePr>
        <p:xfrm>
          <a:off x="2641047" y="428278"/>
          <a:ext cx="5229340" cy="487680"/>
        </p:xfrm>
        <a:graphic>
          <a:graphicData uri="http://schemas.openxmlformats.org/drawingml/2006/table">
            <a:tbl>
              <a:tblPr firstRow="1" bandRow="1">
                <a:tableStyleId>{073A0DAA-6AF3-43AB-8588-CEC1D06C72B9}</a:tableStyleId>
              </a:tblPr>
              <a:tblGrid>
                <a:gridCol w="523653">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648000">
                  <a:extLst>
                    <a:ext uri="{9D8B030D-6E8A-4147-A177-3AD203B41FA5}">
                      <a16:colId xmlns:a16="http://schemas.microsoft.com/office/drawing/2014/main" val="20002"/>
                    </a:ext>
                  </a:extLst>
                </a:gridCol>
                <a:gridCol w="648000">
                  <a:extLst>
                    <a:ext uri="{9D8B030D-6E8A-4147-A177-3AD203B41FA5}">
                      <a16:colId xmlns:a16="http://schemas.microsoft.com/office/drawing/2014/main" val="20003"/>
                    </a:ext>
                  </a:extLst>
                </a:gridCol>
                <a:gridCol w="648000">
                  <a:extLst>
                    <a:ext uri="{9D8B030D-6E8A-4147-A177-3AD203B41FA5}">
                      <a16:colId xmlns:a16="http://schemas.microsoft.com/office/drawing/2014/main" val="20004"/>
                    </a:ext>
                  </a:extLst>
                </a:gridCol>
                <a:gridCol w="648000">
                  <a:extLst>
                    <a:ext uri="{9D8B030D-6E8A-4147-A177-3AD203B41FA5}">
                      <a16:colId xmlns:a16="http://schemas.microsoft.com/office/drawing/2014/main" val="20005"/>
                    </a:ext>
                  </a:extLst>
                </a:gridCol>
                <a:gridCol w="648000">
                  <a:extLst>
                    <a:ext uri="{9D8B030D-6E8A-4147-A177-3AD203B41FA5}">
                      <a16:colId xmlns:a16="http://schemas.microsoft.com/office/drawing/2014/main" val="20006"/>
                    </a:ext>
                  </a:extLst>
                </a:gridCol>
                <a:gridCol w="817687">
                  <a:extLst>
                    <a:ext uri="{9D8B030D-6E8A-4147-A177-3AD203B41FA5}">
                      <a16:colId xmlns:a16="http://schemas.microsoft.com/office/drawing/2014/main" val="20007"/>
                    </a:ext>
                  </a:extLst>
                </a:gridCol>
              </a:tblGrid>
              <a:tr h="216000">
                <a:tc>
                  <a:txBody>
                    <a:bodyPr/>
                    <a:lstStyle/>
                    <a:p>
                      <a:pPr algn="ctr"/>
                      <a:endParaRPr kumimoji="1" lang="ja-JP" altLang="en-US" sz="10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rPr>
                        <a:t>生徒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rPr>
                        <a:t>教職員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rPr>
                        <a:t>ｶﾒﾗﾏﾝ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rPr>
                        <a:t>医師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1" dirty="0">
                          <a:solidFill>
                            <a:schemeClr val="tx1"/>
                          </a:solidFill>
                        </a:rPr>
                        <a:t>合計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rPr>
                        <a:t>添乗員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b="0" dirty="0">
                          <a:solidFill>
                            <a:schemeClr val="tx1"/>
                          </a:solidFill>
                        </a:rPr>
                        <a:t>バス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6000">
                <a:tc>
                  <a:txBody>
                    <a:bodyPr/>
                    <a:lstStyle/>
                    <a:p>
                      <a:pPr algn="ctr"/>
                      <a:r>
                        <a:rPr kumimoji="1" lang="ja-JP" altLang="en-US" sz="1000" b="0" dirty="0">
                          <a:solidFill>
                            <a:schemeClr val="tx1"/>
                          </a:solidFill>
                        </a:rPr>
                        <a:t>人数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4" name="正方形/長方形 63"/>
          <p:cNvSpPr/>
          <p:nvPr/>
        </p:nvSpPr>
        <p:spPr>
          <a:xfrm>
            <a:off x="8024419" y="260486"/>
            <a:ext cx="2578865" cy="691906"/>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旅行費用見積額</a:t>
            </a:r>
            <a:endParaRPr kumimoji="1" lang="en-US" altLang="ja-JP" sz="1400" dirty="0">
              <a:solidFill>
                <a:schemeClr val="tx1"/>
              </a:solidFill>
            </a:endParaRPr>
          </a:p>
          <a:p>
            <a:pPr algn="ctr"/>
            <a:r>
              <a:rPr lang="ja-JP" altLang="en-US" sz="1400" dirty="0">
                <a:solidFill>
                  <a:schemeClr val="tx1"/>
                </a:solidFill>
              </a:rPr>
              <a:t>約８１千円（税込）</a:t>
            </a:r>
            <a:r>
              <a:rPr lang="en-US" altLang="ja-JP" sz="1400" dirty="0">
                <a:solidFill>
                  <a:schemeClr val="tx1"/>
                </a:solidFill>
              </a:rPr>
              <a:t>/</a:t>
            </a:r>
            <a:r>
              <a:rPr lang="ja-JP" altLang="en-US" sz="1400" dirty="0">
                <a:solidFill>
                  <a:schemeClr val="tx1"/>
                </a:solidFill>
              </a:rPr>
              <a:t>人</a:t>
            </a:r>
            <a:endParaRPr kumimoji="1" lang="ja-JP" altLang="en-US" sz="1400" dirty="0">
              <a:solidFill>
                <a:schemeClr val="tx1"/>
              </a:solidFill>
            </a:endParaRPr>
          </a:p>
        </p:txBody>
      </p:sp>
      <p:sp>
        <p:nvSpPr>
          <p:cNvPr id="98" name="正方形/長方形 97"/>
          <p:cNvSpPr/>
          <p:nvPr/>
        </p:nvSpPr>
        <p:spPr>
          <a:xfrm>
            <a:off x="8000376" y="3266892"/>
            <a:ext cx="46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chemeClr val="tx1"/>
                </a:solidFill>
                <a:latin typeface="+mn-ea"/>
              </a:rPr>
              <a:t>・・・</a:t>
            </a:r>
          </a:p>
        </p:txBody>
      </p:sp>
      <p:sp>
        <p:nvSpPr>
          <p:cNvPr id="113" name="正方形/長方形 112"/>
          <p:cNvSpPr/>
          <p:nvPr/>
        </p:nvSpPr>
        <p:spPr>
          <a:xfrm>
            <a:off x="6851568" y="5913686"/>
            <a:ext cx="82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１５：０３</a:t>
            </a:r>
          </a:p>
        </p:txBody>
      </p:sp>
      <p:sp>
        <p:nvSpPr>
          <p:cNvPr id="115" name="正方形/長方形 114"/>
          <p:cNvSpPr/>
          <p:nvPr/>
        </p:nvSpPr>
        <p:spPr>
          <a:xfrm>
            <a:off x="7371807" y="2031375"/>
            <a:ext cx="1537172" cy="368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t"/>
          <a:lstStyle/>
          <a:p>
            <a:pPr algn="ctr"/>
            <a:r>
              <a:rPr lang="ja-JP" altLang="en-US" sz="1200" dirty="0">
                <a:solidFill>
                  <a:schemeClr val="tx1"/>
                </a:solidFill>
                <a:latin typeface="+mn-ea"/>
              </a:rPr>
              <a:t>ホテル</a:t>
            </a:r>
            <a:endParaRPr lang="en-US" altLang="ja-JP" sz="1200" dirty="0">
              <a:solidFill>
                <a:schemeClr val="tx1"/>
              </a:solidFill>
              <a:latin typeface="+mn-ea"/>
            </a:endParaRPr>
          </a:p>
          <a:p>
            <a:pPr algn="ctr"/>
            <a:r>
              <a:rPr lang="ja-JP" altLang="en-US" sz="1000" dirty="0">
                <a:solidFill>
                  <a:schemeClr val="tx1"/>
                </a:solidFill>
                <a:latin typeface="+mn-ea"/>
              </a:rPr>
              <a:t>（平和記念公園周辺）</a:t>
            </a:r>
            <a:endParaRPr lang="en-US" altLang="ja-JP" sz="1000" dirty="0">
              <a:solidFill>
                <a:schemeClr val="tx1"/>
              </a:solidFill>
              <a:latin typeface="+mn-ea"/>
            </a:endParaRPr>
          </a:p>
        </p:txBody>
      </p:sp>
      <p:sp>
        <p:nvSpPr>
          <p:cNvPr id="116" name="正方形/長方形 115"/>
          <p:cNvSpPr/>
          <p:nvPr/>
        </p:nvSpPr>
        <p:spPr>
          <a:xfrm>
            <a:off x="7687897" y="1850109"/>
            <a:ext cx="82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１６：４５</a:t>
            </a:r>
          </a:p>
        </p:txBody>
      </p:sp>
      <p:sp>
        <p:nvSpPr>
          <p:cNvPr id="10" name="正方形/長方形 9">
            <a:extLst>
              <a:ext uri="{FF2B5EF4-FFF2-40B4-BE49-F238E27FC236}">
                <a16:creationId xmlns:a16="http://schemas.microsoft.com/office/drawing/2014/main" id="{58463712-BE4A-C00B-CBE5-13A683CD9BA9}"/>
              </a:ext>
            </a:extLst>
          </p:cNvPr>
          <p:cNvSpPr/>
          <p:nvPr/>
        </p:nvSpPr>
        <p:spPr>
          <a:xfrm>
            <a:off x="810196" y="735729"/>
            <a:ext cx="1874332" cy="258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a:t>
            </a:r>
            <a:r>
              <a:rPr kumimoji="1" lang="ja-JP" altLang="en-US" sz="1200" dirty="0">
                <a:solidFill>
                  <a:schemeClr val="tx1"/>
                </a:solidFill>
              </a:rPr>
              <a:t>年度修学旅行</a:t>
            </a:r>
          </a:p>
        </p:txBody>
      </p:sp>
      <p:sp>
        <p:nvSpPr>
          <p:cNvPr id="19" name="正方形/長方形 18">
            <a:extLst>
              <a:ext uri="{FF2B5EF4-FFF2-40B4-BE49-F238E27FC236}">
                <a16:creationId xmlns:a16="http://schemas.microsoft.com/office/drawing/2014/main" id="{E23B1470-8C3F-C168-0781-E2CB56B0FB83}"/>
              </a:ext>
            </a:extLst>
          </p:cNvPr>
          <p:cNvSpPr/>
          <p:nvPr/>
        </p:nvSpPr>
        <p:spPr>
          <a:xfrm>
            <a:off x="3383617" y="1850955"/>
            <a:ext cx="720000" cy="295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１２：２７</a:t>
            </a:r>
          </a:p>
        </p:txBody>
      </p:sp>
      <p:pic>
        <p:nvPicPr>
          <p:cNvPr id="29" name="図 28">
            <a:extLst>
              <a:ext uri="{FF2B5EF4-FFF2-40B4-BE49-F238E27FC236}">
                <a16:creationId xmlns:a16="http://schemas.microsoft.com/office/drawing/2014/main" id="{00000000-0008-0000-0000-00002100000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41630" y="7375172"/>
            <a:ext cx="771525" cy="66674"/>
          </a:xfrm>
          <a:prstGeom prst="rect">
            <a:avLst/>
          </a:prstGeom>
          <a:noFill/>
          <a:extLst>
            <a:ext uri="{909E8E84-426E-40DD-AFC4-6F175D3DCCD1}">
              <a14:hiddenFill xmlns:a14="http://schemas.microsoft.com/office/drawing/2010/main">
                <a:solidFill>
                  <a:srgbClr val="FFFFFF"/>
                </a:solidFill>
              </a14:hiddenFill>
            </a:ext>
          </a:extLst>
        </p:spPr>
      </p:pic>
      <p:pic>
        <p:nvPicPr>
          <p:cNvPr id="36" name="図 35">
            <a:extLst>
              <a:ext uri="{FF2B5EF4-FFF2-40B4-BE49-F238E27FC236}">
                <a16:creationId xmlns:a16="http://schemas.microsoft.com/office/drawing/2014/main" id="{6662EB73-86E0-334C-C4B4-801DE06DA6C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32209" y="2142548"/>
            <a:ext cx="569057" cy="49177"/>
          </a:xfrm>
          <a:prstGeom prst="rect">
            <a:avLst/>
          </a:prstGeom>
          <a:noFill/>
          <a:extLst>
            <a:ext uri="{909E8E84-426E-40DD-AFC4-6F175D3DCCD1}">
              <a14:hiddenFill xmlns:a14="http://schemas.microsoft.com/office/drawing/2010/main">
                <a:solidFill>
                  <a:srgbClr val="FFFFFF"/>
                </a:solidFill>
              </a14:hiddenFill>
            </a:ext>
          </a:extLst>
        </p:spPr>
      </p:pic>
      <p:sp>
        <p:nvSpPr>
          <p:cNvPr id="38" name="正方形/長方形 37">
            <a:extLst>
              <a:ext uri="{FF2B5EF4-FFF2-40B4-BE49-F238E27FC236}">
                <a16:creationId xmlns:a16="http://schemas.microsoft.com/office/drawing/2014/main" id="{17DE2465-2379-53E0-5A67-436DD2AAC76F}"/>
              </a:ext>
            </a:extLst>
          </p:cNvPr>
          <p:cNvSpPr/>
          <p:nvPr/>
        </p:nvSpPr>
        <p:spPr>
          <a:xfrm>
            <a:off x="3100127" y="2251833"/>
            <a:ext cx="1337512" cy="295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en-US" altLang="ja-JP" sz="1000" dirty="0">
                <a:solidFill>
                  <a:schemeClr val="tx1"/>
                </a:solidFill>
                <a:latin typeface="+mn-ea"/>
              </a:rPr>
              <a:t>【</a:t>
            </a:r>
            <a:r>
              <a:rPr lang="ja-JP" altLang="en-US" sz="1000" dirty="0">
                <a:solidFill>
                  <a:schemeClr val="tx1"/>
                </a:solidFill>
                <a:latin typeface="+mn-ea"/>
              </a:rPr>
              <a:t>昼食</a:t>
            </a:r>
            <a:r>
              <a:rPr lang="en-US" altLang="ja-JP" sz="1000" dirty="0">
                <a:solidFill>
                  <a:schemeClr val="tx1"/>
                </a:solidFill>
                <a:latin typeface="+mn-ea"/>
              </a:rPr>
              <a:t>/</a:t>
            </a:r>
            <a:r>
              <a:rPr lang="ja-JP" altLang="en-US" sz="1000" dirty="0">
                <a:solidFill>
                  <a:schemeClr val="tx1"/>
                </a:solidFill>
                <a:latin typeface="+mn-ea"/>
              </a:rPr>
              <a:t>新幹線内</a:t>
            </a:r>
            <a:r>
              <a:rPr lang="en-US" altLang="ja-JP" sz="1000" dirty="0">
                <a:solidFill>
                  <a:schemeClr val="tx1"/>
                </a:solidFill>
                <a:latin typeface="+mn-ea"/>
              </a:rPr>
              <a:t>】</a:t>
            </a:r>
            <a:endParaRPr lang="ja-JP" altLang="en-US" sz="1000" dirty="0">
              <a:solidFill>
                <a:schemeClr val="tx1"/>
              </a:solidFill>
              <a:latin typeface="+mn-ea"/>
            </a:endParaRPr>
          </a:p>
        </p:txBody>
      </p:sp>
      <p:pic>
        <p:nvPicPr>
          <p:cNvPr id="41" name="図 40">
            <a:extLst>
              <a:ext uri="{FF2B5EF4-FFF2-40B4-BE49-F238E27FC236}">
                <a16:creationId xmlns:a16="http://schemas.microsoft.com/office/drawing/2014/main" id="{00000000-0008-0000-0000-00001600000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97614" y="7354098"/>
            <a:ext cx="604837" cy="104775"/>
          </a:xfrm>
          <a:prstGeom prst="rect">
            <a:avLst/>
          </a:prstGeom>
          <a:noFill/>
          <a:extLst>
            <a:ext uri="{909E8E84-426E-40DD-AFC4-6F175D3DCCD1}">
              <a14:hiddenFill xmlns:a14="http://schemas.microsoft.com/office/drawing/2010/main">
                <a:solidFill>
                  <a:srgbClr val="FFFFFF"/>
                </a:solidFill>
              </a14:hiddenFill>
            </a:ext>
          </a:extLst>
        </p:spPr>
      </p:pic>
      <p:sp>
        <p:nvSpPr>
          <p:cNvPr id="48" name="正方形/長方形 47">
            <a:extLst>
              <a:ext uri="{FF2B5EF4-FFF2-40B4-BE49-F238E27FC236}">
                <a16:creationId xmlns:a16="http://schemas.microsoft.com/office/drawing/2014/main" id="{1E90D7AF-683C-1AEC-9600-E04B9FBF9888}"/>
              </a:ext>
            </a:extLst>
          </p:cNvPr>
          <p:cNvSpPr/>
          <p:nvPr/>
        </p:nvSpPr>
        <p:spPr>
          <a:xfrm>
            <a:off x="8109408" y="3328249"/>
            <a:ext cx="1697379" cy="348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rgbClr val="FF0000"/>
                </a:solidFill>
              </a:rPr>
              <a:t>≪民泊体験≫</a:t>
            </a:r>
            <a:endParaRPr lang="en-US" altLang="ja-JP" sz="1200" dirty="0">
              <a:solidFill>
                <a:srgbClr val="FF0000"/>
              </a:solidFill>
            </a:endParaRPr>
          </a:p>
          <a:p>
            <a:pPr algn="ctr"/>
            <a:r>
              <a:rPr lang="en-US" altLang="ja-JP" sz="1000" dirty="0">
                <a:solidFill>
                  <a:schemeClr val="tx1"/>
                </a:solidFill>
              </a:rPr>
              <a:t>【</a:t>
            </a:r>
            <a:r>
              <a:rPr lang="ja-JP" altLang="en-US" sz="1000" dirty="0">
                <a:solidFill>
                  <a:schemeClr val="tx1"/>
                </a:solidFill>
              </a:rPr>
              <a:t>夕食づくり、交流等</a:t>
            </a:r>
            <a:r>
              <a:rPr lang="en-US" altLang="ja-JP" sz="1000" dirty="0">
                <a:solidFill>
                  <a:schemeClr val="tx1"/>
                </a:solidFill>
              </a:rPr>
              <a:t>】</a:t>
            </a:r>
            <a:endParaRPr lang="ja-JP" altLang="en-US" sz="1000" dirty="0">
              <a:solidFill>
                <a:schemeClr val="tx1"/>
              </a:solidFill>
            </a:endParaRPr>
          </a:p>
        </p:txBody>
      </p:sp>
      <p:pic>
        <p:nvPicPr>
          <p:cNvPr id="12" name="図 11">
            <a:extLst>
              <a:ext uri="{FF2B5EF4-FFF2-40B4-BE49-F238E27FC236}">
                <a16:creationId xmlns:a16="http://schemas.microsoft.com/office/drawing/2014/main" id="{00000000-0008-0000-0000-0000030000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85308" y="3701427"/>
            <a:ext cx="663398" cy="548239"/>
          </a:xfrm>
          <a:prstGeom prst="rect">
            <a:avLst/>
          </a:prstGeom>
        </p:spPr>
      </p:pic>
      <p:pic>
        <p:nvPicPr>
          <p:cNvPr id="52" name="図 51">
            <a:extLst>
              <a:ext uri="{FF2B5EF4-FFF2-40B4-BE49-F238E27FC236}">
                <a16:creationId xmlns:a16="http://schemas.microsoft.com/office/drawing/2014/main" id="{46F4BBA4-A91B-FB91-9428-90896DFD9C6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7641" y="3713766"/>
            <a:ext cx="740274" cy="539558"/>
          </a:xfrm>
          <a:prstGeom prst="rect">
            <a:avLst/>
          </a:prstGeom>
        </p:spPr>
      </p:pic>
      <p:pic>
        <p:nvPicPr>
          <p:cNvPr id="54" name="図 53">
            <a:extLst>
              <a:ext uri="{FF2B5EF4-FFF2-40B4-BE49-F238E27FC236}">
                <a16:creationId xmlns:a16="http://schemas.microsoft.com/office/drawing/2014/main" id="{8731CCEC-B5C2-FB4A-9995-7B52035E29E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35770" y="3558705"/>
            <a:ext cx="804946" cy="612614"/>
          </a:xfrm>
          <a:prstGeom prst="rect">
            <a:avLst/>
          </a:prstGeom>
        </p:spPr>
      </p:pic>
      <p:pic>
        <p:nvPicPr>
          <p:cNvPr id="65" name="図 64">
            <a:extLst>
              <a:ext uri="{FF2B5EF4-FFF2-40B4-BE49-F238E27FC236}">
                <a16:creationId xmlns:a16="http://schemas.microsoft.com/office/drawing/2014/main" id="{B155AC7A-1574-C763-EDF8-505C3C68244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59913" y="3571511"/>
            <a:ext cx="954173" cy="648985"/>
          </a:xfrm>
          <a:prstGeom prst="rect">
            <a:avLst/>
          </a:prstGeom>
        </p:spPr>
      </p:pic>
      <p:pic>
        <p:nvPicPr>
          <p:cNvPr id="66" name="図 65">
            <a:extLst>
              <a:ext uri="{FF2B5EF4-FFF2-40B4-BE49-F238E27FC236}">
                <a16:creationId xmlns:a16="http://schemas.microsoft.com/office/drawing/2014/main" id="{B00B2622-A017-1139-987D-C0B297605CB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15899" y="6405434"/>
            <a:ext cx="1112861" cy="745592"/>
          </a:xfrm>
          <a:prstGeom prst="rect">
            <a:avLst/>
          </a:prstGeom>
        </p:spPr>
      </p:pic>
      <p:sp>
        <p:nvSpPr>
          <p:cNvPr id="53" name="正方形/長方形 52">
            <a:extLst>
              <a:ext uri="{FF2B5EF4-FFF2-40B4-BE49-F238E27FC236}">
                <a16:creationId xmlns:a16="http://schemas.microsoft.com/office/drawing/2014/main" id="{82D7BA11-3BF3-710E-ED88-28A2258EAC61}"/>
              </a:ext>
            </a:extLst>
          </p:cNvPr>
          <p:cNvSpPr/>
          <p:nvPr/>
        </p:nvSpPr>
        <p:spPr>
          <a:xfrm>
            <a:off x="6280800" y="3238631"/>
            <a:ext cx="1712261" cy="3979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579" tIns="48289" rIns="96579" bIns="48289" rtlCol="0" anchor="ctr"/>
          <a:lstStyle/>
          <a:p>
            <a:pPr algn="ctr"/>
            <a:r>
              <a:rPr lang="en-US" altLang="ja-JP" sz="1050" dirty="0">
                <a:solidFill>
                  <a:srgbClr val="FF0000"/>
                </a:solidFill>
              </a:rPr>
              <a:t>SDGs</a:t>
            </a:r>
            <a:r>
              <a:rPr lang="ja-JP" altLang="en-US" sz="1050" dirty="0">
                <a:solidFill>
                  <a:srgbClr val="FF0000"/>
                </a:solidFill>
              </a:rPr>
              <a:t>探究学習プログラム</a:t>
            </a:r>
            <a:endParaRPr lang="en-US" altLang="ja-JP" sz="1050" dirty="0">
              <a:solidFill>
                <a:srgbClr val="FF0000"/>
              </a:solidFill>
            </a:endParaRPr>
          </a:p>
          <a:p>
            <a:pPr algn="ctr"/>
            <a:r>
              <a:rPr kumimoji="1" lang="ja-JP" altLang="en-US" sz="700" dirty="0">
                <a:solidFill>
                  <a:srgbClr val="FF0000"/>
                </a:solidFill>
              </a:rPr>
              <a:t>（名勝・石ヶ谷峡の魅力</a:t>
            </a:r>
            <a:r>
              <a:rPr lang="ja-JP" altLang="en-US" sz="700" dirty="0">
                <a:solidFill>
                  <a:srgbClr val="FF0000"/>
                </a:solidFill>
              </a:rPr>
              <a:t>と課題探求</a:t>
            </a:r>
            <a:r>
              <a:rPr kumimoji="1" lang="ja-JP" altLang="en-US" sz="700" dirty="0">
                <a:solidFill>
                  <a:srgbClr val="FF0000"/>
                </a:solidFill>
              </a:rPr>
              <a:t>）</a:t>
            </a:r>
          </a:p>
        </p:txBody>
      </p:sp>
      <p:pic>
        <p:nvPicPr>
          <p:cNvPr id="104" name="図 103">
            <a:extLst>
              <a:ext uri="{FF2B5EF4-FFF2-40B4-BE49-F238E27FC236}">
                <a16:creationId xmlns:a16="http://schemas.microsoft.com/office/drawing/2014/main" id="{21A1ED28-D0AF-4A47-BA1A-8ACBCAACE3B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98999" y="2142548"/>
            <a:ext cx="569057" cy="49177"/>
          </a:xfrm>
          <a:prstGeom prst="rect">
            <a:avLst/>
          </a:prstGeom>
          <a:noFill/>
          <a:extLst>
            <a:ext uri="{909E8E84-426E-40DD-AFC4-6F175D3DCCD1}">
              <a14:hiddenFill xmlns:a14="http://schemas.microsoft.com/office/drawing/2010/main">
                <a:solidFill>
                  <a:srgbClr val="FFFFFF"/>
                </a:solidFill>
              </a14:hiddenFill>
            </a:ext>
          </a:extLst>
        </p:spPr>
      </p:pic>
      <p:sp>
        <p:nvSpPr>
          <p:cNvPr id="106" name="正方形/長方形 105">
            <a:extLst>
              <a:ext uri="{FF2B5EF4-FFF2-40B4-BE49-F238E27FC236}">
                <a16:creationId xmlns:a16="http://schemas.microsoft.com/office/drawing/2014/main" id="{48DEFC8A-FF57-473C-B900-285B41B6F134}"/>
              </a:ext>
            </a:extLst>
          </p:cNvPr>
          <p:cNvSpPr/>
          <p:nvPr/>
        </p:nvSpPr>
        <p:spPr>
          <a:xfrm>
            <a:off x="1340892" y="3262453"/>
            <a:ext cx="1537172" cy="368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t"/>
          <a:lstStyle/>
          <a:p>
            <a:pPr algn="ctr"/>
            <a:r>
              <a:rPr lang="ja-JP" altLang="en-US" sz="1200" dirty="0">
                <a:solidFill>
                  <a:schemeClr val="tx1"/>
                </a:solidFill>
                <a:latin typeface="+mn-ea"/>
              </a:rPr>
              <a:t>ホテル</a:t>
            </a:r>
            <a:endParaRPr lang="en-US" altLang="ja-JP" sz="1200" dirty="0">
              <a:solidFill>
                <a:schemeClr val="tx1"/>
              </a:solidFill>
              <a:latin typeface="+mn-ea"/>
            </a:endParaRPr>
          </a:p>
          <a:p>
            <a:pPr algn="ctr"/>
            <a:r>
              <a:rPr lang="ja-JP" altLang="en-US" sz="1000" dirty="0">
                <a:solidFill>
                  <a:schemeClr val="tx1"/>
                </a:solidFill>
                <a:latin typeface="+mn-ea"/>
              </a:rPr>
              <a:t>（平和記念公園周辺）</a:t>
            </a:r>
            <a:endParaRPr lang="en-US" altLang="ja-JP" sz="1000" dirty="0">
              <a:solidFill>
                <a:schemeClr val="tx1"/>
              </a:solidFill>
              <a:latin typeface="+mn-ea"/>
            </a:endParaRPr>
          </a:p>
        </p:txBody>
      </p:sp>
      <p:pic>
        <p:nvPicPr>
          <p:cNvPr id="107" name="図 106">
            <a:extLst>
              <a:ext uri="{FF2B5EF4-FFF2-40B4-BE49-F238E27FC236}">
                <a16:creationId xmlns:a16="http://schemas.microsoft.com/office/drawing/2014/main" id="{806CBB86-87AE-47E7-8F72-5D8E9301CEF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86229" y="3316404"/>
            <a:ext cx="604837" cy="104775"/>
          </a:xfrm>
          <a:prstGeom prst="rect">
            <a:avLst/>
          </a:prstGeom>
          <a:noFill/>
          <a:extLst>
            <a:ext uri="{909E8E84-426E-40DD-AFC4-6F175D3DCCD1}">
              <a14:hiddenFill xmlns:a14="http://schemas.microsoft.com/office/drawing/2010/main">
                <a:solidFill>
                  <a:srgbClr val="FFFFFF"/>
                </a:solidFill>
              </a14:hiddenFill>
            </a:ext>
          </a:extLst>
        </p:spPr>
      </p:pic>
      <p:sp>
        <p:nvSpPr>
          <p:cNvPr id="108" name="正方形/長方形 107">
            <a:extLst>
              <a:ext uri="{FF2B5EF4-FFF2-40B4-BE49-F238E27FC236}">
                <a16:creationId xmlns:a16="http://schemas.microsoft.com/office/drawing/2014/main" id="{D0D74A17-181B-4DE1-BF18-6653AE4691BF}"/>
              </a:ext>
            </a:extLst>
          </p:cNvPr>
          <p:cNvSpPr/>
          <p:nvPr/>
        </p:nvSpPr>
        <p:spPr>
          <a:xfrm>
            <a:off x="3173404" y="3007386"/>
            <a:ext cx="1248303" cy="31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１０：００～１０：１５</a:t>
            </a:r>
            <a:endParaRPr lang="en-US" altLang="ja-JP" sz="1000" dirty="0">
              <a:solidFill>
                <a:schemeClr val="tx1"/>
              </a:solidFill>
              <a:latin typeface="+mn-ea"/>
            </a:endParaRPr>
          </a:p>
        </p:txBody>
      </p:sp>
      <p:sp>
        <p:nvSpPr>
          <p:cNvPr id="111" name="正方形/長方形 110">
            <a:extLst>
              <a:ext uri="{FF2B5EF4-FFF2-40B4-BE49-F238E27FC236}">
                <a16:creationId xmlns:a16="http://schemas.microsoft.com/office/drawing/2014/main" id="{A1B94147-B6E3-4A67-9A35-40AD2E2294C3}"/>
              </a:ext>
            </a:extLst>
          </p:cNvPr>
          <p:cNvSpPr/>
          <p:nvPr/>
        </p:nvSpPr>
        <p:spPr>
          <a:xfrm>
            <a:off x="4739598" y="5909144"/>
            <a:ext cx="1228590" cy="276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１０：３０～１３：３０</a:t>
            </a:r>
          </a:p>
        </p:txBody>
      </p:sp>
      <p:pic>
        <p:nvPicPr>
          <p:cNvPr id="117" name="図 116">
            <a:extLst>
              <a:ext uri="{FF2B5EF4-FFF2-40B4-BE49-F238E27FC236}">
                <a16:creationId xmlns:a16="http://schemas.microsoft.com/office/drawing/2014/main" id="{6B634FCB-EE5F-4B7E-BE02-B105A625C31E}"/>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t="2" r="48502" b="-7315"/>
          <a:stretch/>
        </p:blipFill>
        <p:spPr bwMode="auto">
          <a:xfrm>
            <a:off x="4031566" y="6227788"/>
            <a:ext cx="333701" cy="120461"/>
          </a:xfrm>
          <a:prstGeom prst="rect">
            <a:avLst/>
          </a:prstGeom>
          <a:noFill/>
          <a:extLst>
            <a:ext uri="{909E8E84-426E-40DD-AFC4-6F175D3DCCD1}">
              <a14:hiddenFill xmlns:a14="http://schemas.microsoft.com/office/drawing/2010/main">
                <a:solidFill>
                  <a:srgbClr val="FFFFFF"/>
                </a:solidFill>
              </a14:hiddenFill>
            </a:ext>
          </a:extLst>
        </p:spPr>
      </p:pic>
      <p:sp>
        <p:nvSpPr>
          <p:cNvPr id="118" name="正方形/長方形 117">
            <a:extLst>
              <a:ext uri="{FF2B5EF4-FFF2-40B4-BE49-F238E27FC236}">
                <a16:creationId xmlns:a16="http://schemas.microsoft.com/office/drawing/2014/main" id="{129684E5-8798-4256-AFC7-F7E0670B222A}"/>
              </a:ext>
            </a:extLst>
          </p:cNvPr>
          <p:cNvSpPr/>
          <p:nvPr/>
        </p:nvSpPr>
        <p:spPr>
          <a:xfrm>
            <a:off x="6872995" y="6180932"/>
            <a:ext cx="720000" cy="312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chemeClr val="tx1"/>
                </a:solidFill>
              </a:rPr>
              <a:t>広島駅</a:t>
            </a:r>
          </a:p>
        </p:txBody>
      </p:sp>
      <p:pic>
        <p:nvPicPr>
          <p:cNvPr id="119" name="図 118">
            <a:extLst>
              <a:ext uri="{FF2B5EF4-FFF2-40B4-BE49-F238E27FC236}">
                <a16:creationId xmlns:a16="http://schemas.microsoft.com/office/drawing/2014/main" id="{9410DEAB-B2C6-46CD-BD47-97FA31A4859D}"/>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782575" y="6286397"/>
            <a:ext cx="529042" cy="45719"/>
          </a:xfrm>
          <a:prstGeom prst="rect">
            <a:avLst/>
          </a:prstGeom>
          <a:noFill/>
          <a:extLst>
            <a:ext uri="{909E8E84-426E-40DD-AFC4-6F175D3DCCD1}">
              <a14:hiddenFill xmlns:a14="http://schemas.microsoft.com/office/drawing/2010/main">
                <a:solidFill>
                  <a:srgbClr val="FFFFFF"/>
                </a:solidFill>
              </a14:hiddenFill>
            </a:ext>
          </a:extLst>
        </p:spPr>
      </p:pic>
      <p:sp>
        <p:nvSpPr>
          <p:cNvPr id="120" name="正方形/長方形 119">
            <a:extLst>
              <a:ext uri="{FF2B5EF4-FFF2-40B4-BE49-F238E27FC236}">
                <a16:creationId xmlns:a16="http://schemas.microsoft.com/office/drawing/2014/main" id="{C4819D27-D025-40A5-AA07-D33595805740}"/>
              </a:ext>
            </a:extLst>
          </p:cNvPr>
          <p:cNvSpPr/>
          <p:nvPr/>
        </p:nvSpPr>
        <p:spPr>
          <a:xfrm>
            <a:off x="8287041" y="6142400"/>
            <a:ext cx="1332582" cy="312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chemeClr val="tx1"/>
                </a:solidFill>
              </a:rPr>
              <a:t>東京駅</a:t>
            </a:r>
            <a:r>
              <a:rPr lang="ja-JP" altLang="en-US" sz="1400" dirty="0">
                <a:solidFill>
                  <a:schemeClr val="tx1"/>
                </a:solidFill>
              </a:rPr>
              <a:t>－</a:t>
            </a:r>
            <a:r>
              <a:rPr lang="ja-JP" altLang="en-US" sz="1200" dirty="0">
                <a:solidFill>
                  <a:schemeClr val="tx1"/>
                </a:solidFill>
              </a:rPr>
              <a:t>学校</a:t>
            </a:r>
            <a:endParaRPr lang="ja-JP" altLang="en-US" sz="1400" dirty="0">
              <a:solidFill>
                <a:schemeClr val="tx1"/>
              </a:solidFill>
            </a:endParaRPr>
          </a:p>
        </p:txBody>
      </p:sp>
      <p:sp>
        <p:nvSpPr>
          <p:cNvPr id="121" name="正方形/長方形 120">
            <a:extLst>
              <a:ext uri="{FF2B5EF4-FFF2-40B4-BE49-F238E27FC236}">
                <a16:creationId xmlns:a16="http://schemas.microsoft.com/office/drawing/2014/main" id="{DCFA6DB5-7A84-407E-BE58-CB924E0C4D5F}"/>
              </a:ext>
            </a:extLst>
          </p:cNvPr>
          <p:cNvSpPr/>
          <p:nvPr/>
        </p:nvSpPr>
        <p:spPr>
          <a:xfrm>
            <a:off x="8299509" y="5939788"/>
            <a:ext cx="82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１８：５７</a:t>
            </a:r>
          </a:p>
        </p:txBody>
      </p:sp>
      <p:sp>
        <p:nvSpPr>
          <p:cNvPr id="3" name="正方形/長方形 2">
            <a:extLst>
              <a:ext uri="{FF2B5EF4-FFF2-40B4-BE49-F238E27FC236}">
                <a16:creationId xmlns:a16="http://schemas.microsoft.com/office/drawing/2014/main" id="{72BCA55A-BF5F-0FAD-763B-E50F80943E53}"/>
              </a:ext>
            </a:extLst>
          </p:cNvPr>
          <p:cNvSpPr/>
          <p:nvPr/>
        </p:nvSpPr>
        <p:spPr>
          <a:xfrm>
            <a:off x="5747576" y="4659873"/>
            <a:ext cx="198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rgbClr val="FF0000"/>
                </a:solidFill>
                <a:latin typeface="+mn-ea"/>
              </a:rPr>
              <a:t>選択別体験プログラム</a:t>
            </a:r>
            <a:endParaRPr lang="en-US" altLang="ja-JP" sz="1200" dirty="0">
              <a:solidFill>
                <a:srgbClr val="FF0000"/>
              </a:solidFill>
              <a:latin typeface="+mn-ea"/>
            </a:endParaRPr>
          </a:p>
          <a:p>
            <a:pPr algn="ctr"/>
            <a:r>
              <a:rPr lang="ja-JP" altLang="en-US" sz="1200" dirty="0">
                <a:solidFill>
                  <a:srgbClr val="FF0000"/>
                </a:solidFill>
                <a:latin typeface="+mn-ea"/>
              </a:rPr>
              <a:t>（シャワークライミング）</a:t>
            </a:r>
            <a:endParaRPr lang="ja-JP" altLang="en-US" sz="1400" dirty="0">
              <a:solidFill>
                <a:srgbClr val="FF0000"/>
              </a:solidFill>
              <a:latin typeface="+mn-ea"/>
            </a:endParaRPr>
          </a:p>
        </p:txBody>
      </p:sp>
      <p:sp>
        <p:nvSpPr>
          <p:cNvPr id="6" name="正方形/長方形 5">
            <a:extLst>
              <a:ext uri="{FF2B5EF4-FFF2-40B4-BE49-F238E27FC236}">
                <a16:creationId xmlns:a16="http://schemas.microsoft.com/office/drawing/2014/main" id="{D12A3B0D-9BA3-878A-913A-5A3D7C2E9810}"/>
              </a:ext>
            </a:extLst>
          </p:cNvPr>
          <p:cNvSpPr/>
          <p:nvPr/>
        </p:nvSpPr>
        <p:spPr>
          <a:xfrm>
            <a:off x="1510682" y="4659873"/>
            <a:ext cx="126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rgbClr val="FF0000"/>
                </a:solidFill>
                <a:latin typeface="+mn-ea"/>
              </a:rPr>
              <a:t>起床・朝食づくり</a:t>
            </a:r>
            <a:endParaRPr lang="ja-JP" altLang="en-US" sz="1400" dirty="0">
              <a:solidFill>
                <a:srgbClr val="FF0000"/>
              </a:solidFill>
              <a:latin typeface="+mn-ea"/>
            </a:endParaRPr>
          </a:p>
        </p:txBody>
      </p:sp>
      <p:sp>
        <p:nvSpPr>
          <p:cNvPr id="7" name="正方形/長方形 6">
            <a:extLst>
              <a:ext uri="{FF2B5EF4-FFF2-40B4-BE49-F238E27FC236}">
                <a16:creationId xmlns:a16="http://schemas.microsoft.com/office/drawing/2014/main" id="{5BFF7ED0-2BC2-90C3-2213-4B7A633826CE}"/>
              </a:ext>
            </a:extLst>
          </p:cNvPr>
          <p:cNvSpPr/>
          <p:nvPr/>
        </p:nvSpPr>
        <p:spPr>
          <a:xfrm>
            <a:off x="1546108" y="4475726"/>
            <a:ext cx="1161143" cy="291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６：００～８：００</a:t>
            </a:r>
          </a:p>
        </p:txBody>
      </p:sp>
      <p:pic>
        <p:nvPicPr>
          <p:cNvPr id="14" name="図 13">
            <a:extLst>
              <a:ext uri="{FF2B5EF4-FFF2-40B4-BE49-F238E27FC236}">
                <a16:creationId xmlns:a16="http://schemas.microsoft.com/office/drawing/2014/main" id="{44E1C92C-7892-1AB5-9B72-4D45002C64A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66069" y="4958483"/>
            <a:ext cx="948407" cy="653379"/>
          </a:xfrm>
          <a:prstGeom prst="rect">
            <a:avLst/>
          </a:prstGeom>
        </p:spPr>
      </p:pic>
      <p:sp>
        <p:nvSpPr>
          <p:cNvPr id="17" name="正方形/長方形 16">
            <a:extLst>
              <a:ext uri="{FF2B5EF4-FFF2-40B4-BE49-F238E27FC236}">
                <a16:creationId xmlns:a16="http://schemas.microsoft.com/office/drawing/2014/main" id="{25EA6A41-1589-E0AF-2167-FF5301CBFF4A}"/>
              </a:ext>
            </a:extLst>
          </p:cNvPr>
          <p:cNvSpPr/>
          <p:nvPr/>
        </p:nvSpPr>
        <p:spPr>
          <a:xfrm>
            <a:off x="2744417" y="4659873"/>
            <a:ext cx="468000" cy="318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chemeClr val="tx1"/>
                </a:solidFill>
                <a:latin typeface="+mn-ea"/>
              </a:rPr>
              <a:t>・・・</a:t>
            </a:r>
            <a:endParaRPr lang="ja-JP" altLang="en-US" sz="1400" dirty="0">
              <a:solidFill>
                <a:schemeClr val="tx1"/>
              </a:solidFill>
              <a:latin typeface="+mn-ea"/>
            </a:endParaRPr>
          </a:p>
        </p:txBody>
      </p:sp>
      <p:pic>
        <p:nvPicPr>
          <p:cNvPr id="20" name="図 19">
            <a:extLst>
              <a:ext uri="{FF2B5EF4-FFF2-40B4-BE49-F238E27FC236}">
                <a16:creationId xmlns:a16="http://schemas.microsoft.com/office/drawing/2014/main" id="{A332DE92-74A9-71DE-5CE5-FBFB084A8C1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81900" y="5053890"/>
            <a:ext cx="1045110" cy="587662"/>
          </a:xfrm>
          <a:prstGeom prst="rect">
            <a:avLst/>
          </a:prstGeom>
        </p:spPr>
      </p:pic>
      <p:sp>
        <p:nvSpPr>
          <p:cNvPr id="21" name="正方形/長方形 20">
            <a:extLst>
              <a:ext uri="{FF2B5EF4-FFF2-40B4-BE49-F238E27FC236}">
                <a16:creationId xmlns:a16="http://schemas.microsoft.com/office/drawing/2014/main" id="{870EF975-084B-77BF-4FCD-DEF4516E57D7}"/>
              </a:ext>
            </a:extLst>
          </p:cNvPr>
          <p:cNvSpPr/>
          <p:nvPr/>
        </p:nvSpPr>
        <p:spPr>
          <a:xfrm>
            <a:off x="3507225" y="4466133"/>
            <a:ext cx="1317781" cy="291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９：００～１２：００</a:t>
            </a:r>
          </a:p>
        </p:txBody>
      </p:sp>
      <p:pic>
        <p:nvPicPr>
          <p:cNvPr id="23" name="図 22">
            <a:extLst>
              <a:ext uri="{FF2B5EF4-FFF2-40B4-BE49-F238E27FC236}">
                <a16:creationId xmlns:a16="http://schemas.microsoft.com/office/drawing/2014/main" id="{47082ACD-F9AB-54C6-D351-358010F0820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55526" y="4947873"/>
            <a:ext cx="902249" cy="660774"/>
          </a:xfrm>
          <a:prstGeom prst="rect">
            <a:avLst/>
          </a:prstGeom>
        </p:spPr>
      </p:pic>
      <p:pic>
        <p:nvPicPr>
          <p:cNvPr id="24" name="図 23">
            <a:extLst>
              <a:ext uri="{FF2B5EF4-FFF2-40B4-BE49-F238E27FC236}">
                <a16:creationId xmlns:a16="http://schemas.microsoft.com/office/drawing/2014/main" id="{F5A1DE69-29BF-E2C6-1BA4-D2A4A9884C1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600253" y="5051910"/>
            <a:ext cx="828000" cy="565944"/>
          </a:xfrm>
          <a:prstGeom prst="rect">
            <a:avLst/>
          </a:prstGeom>
        </p:spPr>
      </p:pic>
      <p:sp>
        <p:nvSpPr>
          <p:cNvPr id="26" name="正方形/長方形 25">
            <a:extLst>
              <a:ext uri="{FF2B5EF4-FFF2-40B4-BE49-F238E27FC236}">
                <a16:creationId xmlns:a16="http://schemas.microsoft.com/office/drawing/2014/main" id="{19DD3273-CAA3-9758-6E4B-05AEF62B7006}"/>
              </a:ext>
            </a:extLst>
          </p:cNvPr>
          <p:cNvSpPr/>
          <p:nvPr/>
        </p:nvSpPr>
        <p:spPr>
          <a:xfrm>
            <a:off x="8473925" y="4423375"/>
            <a:ext cx="1161143"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１７：３０～</a:t>
            </a:r>
          </a:p>
        </p:txBody>
      </p:sp>
      <p:sp>
        <p:nvSpPr>
          <p:cNvPr id="31" name="正方形/長方形 30">
            <a:extLst>
              <a:ext uri="{FF2B5EF4-FFF2-40B4-BE49-F238E27FC236}">
                <a16:creationId xmlns:a16="http://schemas.microsoft.com/office/drawing/2014/main" id="{B3F0552D-BCDC-3DAE-21ED-4BA7977CD197}"/>
              </a:ext>
            </a:extLst>
          </p:cNvPr>
          <p:cNvSpPr/>
          <p:nvPr/>
        </p:nvSpPr>
        <p:spPr>
          <a:xfrm>
            <a:off x="3173404" y="4676744"/>
            <a:ext cx="219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rgbClr val="FF0000"/>
                </a:solidFill>
                <a:latin typeface="+mn-ea"/>
              </a:rPr>
              <a:t>昼食づくり、家業体験</a:t>
            </a:r>
          </a:p>
        </p:txBody>
      </p:sp>
      <p:sp>
        <p:nvSpPr>
          <p:cNvPr id="32" name="正方形/長方形 31">
            <a:extLst>
              <a:ext uri="{FF2B5EF4-FFF2-40B4-BE49-F238E27FC236}">
                <a16:creationId xmlns:a16="http://schemas.microsoft.com/office/drawing/2014/main" id="{8BD9628E-3DF7-789F-4C13-1E2622B3FC3D}"/>
              </a:ext>
            </a:extLst>
          </p:cNvPr>
          <p:cNvSpPr/>
          <p:nvPr/>
        </p:nvSpPr>
        <p:spPr>
          <a:xfrm>
            <a:off x="6013548" y="4397996"/>
            <a:ext cx="1437204" cy="291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１３：００～１６：３０</a:t>
            </a:r>
          </a:p>
        </p:txBody>
      </p:sp>
      <p:sp>
        <p:nvSpPr>
          <p:cNvPr id="34" name="正方形/長方形 33">
            <a:extLst>
              <a:ext uri="{FF2B5EF4-FFF2-40B4-BE49-F238E27FC236}">
                <a16:creationId xmlns:a16="http://schemas.microsoft.com/office/drawing/2014/main" id="{F130F8D2-F27D-9071-C925-6BA99724A814}"/>
              </a:ext>
            </a:extLst>
          </p:cNvPr>
          <p:cNvSpPr/>
          <p:nvPr/>
        </p:nvSpPr>
        <p:spPr>
          <a:xfrm>
            <a:off x="5255717" y="4641247"/>
            <a:ext cx="468000" cy="318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chemeClr val="tx1"/>
                </a:solidFill>
                <a:latin typeface="+mn-ea"/>
              </a:rPr>
              <a:t>・・・</a:t>
            </a:r>
            <a:endParaRPr lang="ja-JP" altLang="en-US" sz="1400" dirty="0">
              <a:solidFill>
                <a:schemeClr val="tx1"/>
              </a:solidFill>
              <a:latin typeface="+mn-ea"/>
            </a:endParaRPr>
          </a:p>
        </p:txBody>
      </p:sp>
      <p:sp>
        <p:nvSpPr>
          <p:cNvPr id="35" name="正方形/長方形 34">
            <a:extLst>
              <a:ext uri="{FF2B5EF4-FFF2-40B4-BE49-F238E27FC236}">
                <a16:creationId xmlns:a16="http://schemas.microsoft.com/office/drawing/2014/main" id="{88E464EA-6C91-018F-30B9-56A83D047F89}"/>
              </a:ext>
            </a:extLst>
          </p:cNvPr>
          <p:cNvSpPr/>
          <p:nvPr/>
        </p:nvSpPr>
        <p:spPr>
          <a:xfrm>
            <a:off x="7911362" y="4643247"/>
            <a:ext cx="468000" cy="318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chemeClr val="tx1"/>
                </a:solidFill>
                <a:latin typeface="+mn-ea"/>
              </a:rPr>
              <a:t>・・・</a:t>
            </a:r>
            <a:endParaRPr lang="ja-JP" altLang="en-US" sz="1400" dirty="0">
              <a:solidFill>
                <a:schemeClr val="tx1"/>
              </a:solidFill>
              <a:latin typeface="+mn-ea"/>
            </a:endParaRPr>
          </a:p>
        </p:txBody>
      </p:sp>
      <p:sp>
        <p:nvSpPr>
          <p:cNvPr id="42" name="正方形/長方形 41">
            <a:extLst>
              <a:ext uri="{FF2B5EF4-FFF2-40B4-BE49-F238E27FC236}">
                <a16:creationId xmlns:a16="http://schemas.microsoft.com/office/drawing/2014/main" id="{467AAE8B-1E4D-6FE6-5B88-CBBBAC221706}"/>
              </a:ext>
            </a:extLst>
          </p:cNvPr>
          <p:cNvSpPr/>
          <p:nvPr/>
        </p:nvSpPr>
        <p:spPr>
          <a:xfrm>
            <a:off x="8194159" y="4679479"/>
            <a:ext cx="1697379" cy="348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rgbClr val="FF0000"/>
                </a:solidFill>
              </a:rPr>
              <a:t>≪民泊体験≫</a:t>
            </a:r>
            <a:endParaRPr lang="en-US" altLang="ja-JP" sz="1200" dirty="0">
              <a:solidFill>
                <a:srgbClr val="FF0000"/>
              </a:solidFill>
            </a:endParaRPr>
          </a:p>
          <a:p>
            <a:pPr algn="ctr"/>
            <a:r>
              <a:rPr lang="en-US" altLang="ja-JP" sz="1000" dirty="0">
                <a:solidFill>
                  <a:schemeClr val="tx1"/>
                </a:solidFill>
              </a:rPr>
              <a:t>【</a:t>
            </a:r>
            <a:r>
              <a:rPr lang="ja-JP" altLang="en-US" sz="1000" dirty="0">
                <a:solidFill>
                  <a:schemeClr val="tx1"/>
                </a:solidFill>
              </a:rPr>
              <a:t>夕食づくり、交流等</a:t>
            </a:r>
            <a:r>
              <a:rPr lang="en-US" altLang="ja-JP" sz="1000" dirty="0">
                <a:solidFill>
                  <a:schemeClr val="tx1"/>
                </a:solidFill>
              </a:rPr>
              <a:t>】</a:t>
            </a:r>
            <a:endParaRPr lang="ja-JP" altLang="en-US" sz="1000" dirty="0">
              <a:solidFill>
                <a:schemeClr val="tx1"/>
              </a:solidFill>
            </a:endParaRPr>
          </a:p>
        </p:txBody>
      </p:sp>
      <p:sp>
        <p:nvSpPr>
          <p:cNvPr id="43" name="正方形/長方形 42">
            <a:extLst>
              <a:ext uri="{FF2B5EF4-FFF2-40B4-BE49-F238E27FC236}">
                <a16:creationId xmlns:a16="http://schemas.microsoft.com/office/drawing/2014/main" id="{EF2FC0B4-B5B5-B83A-2997-390FC6AE8A9D}"/>
              </a:ext>
            </a:extLst>
          </p:cNvPr>
          <p:cNvSpPr/>
          <p:nvPr/>
        </p:nvSpPr>
        <p:spPr>
          <a:xfrm>
            <a:off x="4274912" y="6137470"/>
            <a:ext cx="615579"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en-US" altLang="ja-JP" sz="1200" dirty="0">
                <a:solidFill>
                  <a:schemeClr val="tx1"/>
                </a:solidFill>
                <a:latin typeface="+mn-ea"/>
              </a:rPr>
              <a:t>/</a:t>
            </a:r>
            <a:r>
              <a:rPr lang="ja-JP" altLang="en-US" sz="1200" dirty="0">
                <a:solidFill>
                  <a:schemeClr val="tx1"/>
                </a:solidFill>
                <a:latin typeface="+mn-ea"/>
              </a:rPr>
              <a:t>～～</a:t>
            </a:r>
          </a:p>
        </p:txBody>
      </p:sp>
      <p:sp>
        <p:nvSpPr>
          <p:cNvPr id="47" name="正方形/長方形 46">
            <a:extLst>
              <a:ext uri="{FF2B5EF4-FFF2-40B4-BE49-F238E27FC236}">
                <a16:creationId xmlns:a16="http://schemas.microsoft.com/office/drawing/2014/main" id="{135395F1-5BA9-2EBC-3FD2-9D0699AB5785}"/>
              </a:ext>
            </a:extLst>
          </p:cNvPr>
          <p:cNvSpPr/>
          <p:nvPr/>
        </p:nvSpPr>
        <p:spPr>
          <a:xfrm>
            <a:off x="4772359" y="6114578"/>
            <a:ext cx="1112861" cy="348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chemeClr val="tx1"/>
                </a:solidFill>
                <a:latin typeface="+mn-ea"/>
              </a:rPr>
              <a:t>宮島散策</a:t>
            </a:r>
          </a:p>
        </p:txBody>
      </p:sp>
      <p:pic>
        <p:nvPicPr>
          <p:cNvPr id="50" name="図 49">
            <a:extLst>
              <a:ext uri="{FF2B5EF4-FFF2-40B4-BE49-F238E27FC236}">
                <a16:creationId xmlns:a16="http://schemas.microsoft.com/office/drawing/2014/main" id="{7680042A-D17B-D043-D063-A126F996D33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42535" b="31428"/>
          <a:stretch/>
        </p:blipFill>
        <p:spPr bwMode="auto">
          <a:xfrm>
            <a:off x="6207141" y="6277336"/>
            <a:ext cx="443356" cy="45719"/>
          </a:xfrm>
          <a:prstGeom prst="rect">
            <a:avLst/>
          </a:prstGeom>
          <a:noFill/>
          <a:extLst>
            <a:ext uri="{909E8E84-426E-40DD-AFC4-6F175D3DCCD1}">
              <a14:hiddenFill xmlns:a14="http://schemas.microsoft.com/office/drawing/2010/main">
                <a:solidFill>
                  <a:srgbClr val="FFFFFF"/>
                </a:solidFill>
              </a14:hiddenFill>
            </a:ext>
          </a:extLst>
        </p:spPr>
      </p:pic>
      <p:pic>
        <p:nvPicPr>
          <p:cNvPr id="56" name="図 55">
            <a:extLst>
              <a:ext uri="{FF2B5EF4-FFF2-40B4-BE49-F238E27FC236}">
                <a16:creationId xmlns:a16="http://schemas.microsoft.com/office/drawing/2014/main" id="{9FB4C5DB-8AA1-93CA-0D70-785D5605C65B}"/>
              </a:ext>
            </a:extLst>
          </p:cNvPr>
          <p:cNvPicPr>
            <a:picLocks noChangeAspect="1"/>
          </p:cNvPicPr>
          <p:nvPr/>
        </p:nvPicPr>
        <p:blipFill>
          <a:blip r:embed="rId18"/>
          <a:stretch>
            <a:fillRect/>
          </a:stretch>
        </p:blipFill>
        <p:spPr>
          <a:xfrm>
            <a:off x="4801160" y="6413529"/>
            <a:ext cx="1091079" cy="708868"/>
          </a:xfrm>
          <a:prstGeom prst="rect">
            <a:avLst/>
          </a:prstGeom>
        </p:spPr>
      </p:pic>
      <p:sp>
        <p:nvSpPr>
          <p:cNvPr id="62" name="正方形/長方形 61">
            <a:extLst>
              <a:ext uri="{FF2B5EF4-FFF2-40B4-BE49-F238E27FC236}">
                <a16:creationId xmlns:a16="http://schemas.microsoft.com/office/drawing/2014/main" id="{87499202-0A47-22CB-2121-B97524E74927}"/>
              </a:ext>
            </a:extLst>
          </p:cNvPr>
          <p:cNvSpPr/>
          <p:nvPr/>
        </p:nvSpPr>
        <p:spPr>
          <a:xfrm>
            <a:off x="5686219" y="6146225"/>
            <a:ext cx="615579"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200" dirty="0">
                <a:solidFill>
                  <a:schemeClr val="tx1"/>
                </a:solidFill>
                <a:latin typeface="+mn-ea"/>
              </a:rPr>
              <a:t>～～</a:t>
            </a:r>
            <a:r>
              <a:rPr lang="en-US" altLang="ja-JP" sz="1200" dirty="0">
                <a:solidFill>
                  <a:schemeClr val="tx1"/>
                </a:solidFill>
                <a:latin typeface="+mn-ea"/>
              </a:rPr>
              <a:t>/</a:t>
            </a:r>
            <a:endParaRPr lang="ja-JP" altLang="en-US" sz="1200" dirty="0">
              <a:solidFill>
                <a:schemeClr val="tx1"/>
              </a:solidFill>
              <a:latin typeface="+mn-ea"/>
            </a:endParaRPr>
          </a:p>
        </p:txBody>
      </p:sp>
      <p:sp>
        <p:nvSpPr>
          <p:cNvPr id="67" name="正方形/長方形 66">
            <a:extLst>
              <a:ext uri="{FF2B5EF4-FFF2-40B4-BE49-F238E27FC236}">
                <a16:creationId xmlns:a16="http://schemas.microsoft.com/office/drawing/2014/main" id="{77787D58-EA5A-4B62-E3B2-1D8C70CA9E6E}"/>
              </a:ext>
            </a:extLst>
          </p:cNvPr>
          <p:cNvSpPr/>
          <p:nvPr/>
        </p:nvSpPr>
        <p:spPr>
          <a:xfrm>
            <a:off x="4642733" y="3015105"/>
            <a:ext cx="1248303" cy="31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4609" tIns="47304" rIns="94609" bIns="47304" spcCol="0" rtlCol="0" anchor="ctr"/>
          <a:lstStyle/>
          <a:p>
            <a:pPr algn="ctr"/>
            <a:r>
              <a:rPr lang="ja-JP" altLang="en-US" sz="1000" dirty="0">
                <a:solidFill>
                  <a:schemeClr val="tx1"/>
                </a:solidFill>
                <a:latin typeface="+mn-ea"/>
              </a:rPr>
              <a:t>１０：４５～１３：００</a:t>
            </a:r>
            <a:endParaRPr lang="en-US" altLang="ja-JP" sz="1000" dirty="0">
              <a:solidFill>
                <a:schemeClr val="tx1"/>
              </a:solidFill>
              <a:latin typeface="+mn-ea"/>
            </a:endParaRPr>
          </a:p>
        </p:txBody>
      </p:sp>
    </p:spTree>
    <p:extLst>
      <p:ext uri="{BB962C8B-B14F-4D97-AF65-F5344CB8AC3E}">
        <p14:creationId xmlns:p14="http://schemas.microsoft.com/office/powerpoint/2010/main" val="59604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33643" y="151278"/>
            <a:ext cx="9939080" cy="453669"/>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3200" dirty="0">
                <a:solidFill>
                  <a:schemeClr val="tx1"/>
                </a:solidFill>
              </a:rPr>
              <a:t>協 議 会 概 要</a:t>
            </a:r>
          </a:p>
        </p:txBody>
      </p:sp>
      <p:sp>
        <p:nvSpPr>
          <p:cNvPr id="3" name="正方形/長方形 2"/>
          <p:cNvSpPr/>
          <p:nvPr/>
        </p:nvSpPr>
        <p:spPr>
          <a:xfrm>
            <a:off x="502408" y="705761"/>
            <a:ext cx="9939080" cy="136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lang="ja-JP" altLang="en-US" dirty="0">
                <a:solidFill>
                  <a:schemeClr val="tx1"/>
                </a:solidFill>
              </a:rPr>
              <a:t>　</a:t>
            </a:r>
            <a:r>
              <a:rPr lang="ja-JP" altLang="en-US" sz="1600" dirty="0">
                <a:solidFill>
                  <a:schemeClr val="tx1"/>
                </a:solidFill>
              </a:rPr>
              <a:t>広島市佐伯区湯来町（平成</a:t>
            </a:r>
            <a:r>
              <a:rPr lang="en-US" altLang="ja-JP" sz="1600" dirty="0">
                <a:solidFill>
                  <a:schemeClr val="tx1"/>
                </a:solidFill>
              </a:rPr>
              <a:t>17</a:t>
            </a:r>
            <a:r>
              <a:rPr lang="ja-JP" altLang="en-US" sz="1600" dirty="0">
                <a:solidFill>
                  <a:schemeClr val="tx1"/>
                </a:solidFill>
              </a:rPr>
              <a:t>年</a:t>
            </a:r>
            <a:r>
              <a:rPr lang="en-US" altLang="ja-JP" sz="1600" dirty="0">
                <a:solidFill>
                  <a:schemeClr val="tx1"/>
                </a:solidFill>
              </a:rPr>
              <a:t>4</a:t>
            </a:r>
            <a:r>
              <a:rPr lang="ja-JP" altLang="en-US" sz="1600" dirty="0">
                <a:solidFill>
                  <a:schemeClr val="tx1"/>
                </a:solidFill>
              </a:rPr>
              <a:t>月に広島市佐伯区に編入合併）は、広島市の北西部に位置し、安芸太田町に隣接しています。</a:t>
            </a:r>
            <a:endParaRPr lang="en-US" altLang="ja-JP" sz="1600" dirty="0">
              <a:solidFill>
                <a:schemeClr val="tx1"/>
              </a:solidFill>
            </a:endParaRPr>
          </a:p>
          <a:p>
            <a:r>
              <a:rPr lang="ja-JP" altLang="en-US" sz="1600" dirty="0">
                <a:solidFill>
                  <a:schemeClr val="tx1"/>
                </a:solidFill>
              </a:rPr>
              <a:t>　湯来町には、広島の奥座敷として親しまれてきた「湯来温泉」と湯治信仰の場として古くから栄え、旧広島藩主浅野氏の湯治場でもあった（昭和</a:t>
            </a:r>
            <a:r>
              <a:rPr lang="en-US" altLang="ja-JP" sz="1600" dirty="0">
                <a:solidFill>
                  <a:schemeClr val="tx1"/>
                </a:solidFill>
              </a:rPr>
              <a:t>49</a:t>
            </a:r>
            <a:r>
              <a:rPr lang="ja-JP" altLang="en-US" sz="1600" dirty="0">
                <a:solidFill>
                  <a:schemeClr val="tx1"/>
                </a:solidFill>
              </a:rPr>
              <a:t>年に国重要有形民俗文化財に指定）「湯の山温泉」の２つの温泉があり、緑の山と清らかな水、澄んだ空気に象徴される恵まれた自然資源を有する面積</a:t>
            </a:r>
            <a:r>
              <a:rPr lang="en-US" altLang="ja-JP" sz="1600" dirty="0">
                <a:solidFill>
                  <a:schemeClr val="tx1"/>
                </a:solidFill>
              </a:rPr>
              <a:t>162</a:t>
            </a:r>
            <a:r>
              <a:rPr lang="ja-JP" altLang="en-US" sz="1600" dirty="0" err="1">
                <a:solidFill>
                  <a:schemeClr val="tx1"/>
                </a:solidFill>
              </a:rPr>
              <a:t>．</a:t>
            </a:r>
            <a:r>
              <a:rPr lang="en-US" altLang="ja-JP" sz="1600" dirty="0">
                <a:solidFill>
                  <a:schemeClr val="tx1"/>
                </a:solidFill>
              </a:rPr>
              <a:t>87</a:t>
            </a:r>
            <a:r>
              <a:rPr lang="ja-JP" altLang="en-US" sz="1600" dirty="0" err="1">
                <a:solidFill>
                  <a:schemeClr val="tx1"/>
                </a:solidFill>
              </a:rPr>
              <a:t>ｋ</a:t>
            </a:r>
            <a:r>
              <a:rPr lang="en-US" altLang="ja-JP" sz="1600" dirty="0">
                <a:solidFill>
                  <a:schemeClr val="tx1"/>
                </a:solidFill>
              </a:rPr>
              <a:t>㎡</a:t>
            </a:r>
            <a:r>
              <a:rPr lang="ja-JP" altLang="en-US" sz="1600" dirty="0">
                <a:solidFill>
                  <a:schemeClr val="tx1"/>
                </a:solidFill>
              </a:rPr>
              <a:t>、人口約</a:t>
            </a:r>
            <a:r>
              <a:rPr lang="en-US" altLang="ja-JP" sz="1600" dirty="0">
                <a:solidFill>
                  <a:schemeClr val="tx1"/>
                </a:solidFill>
              </a:rPr>
              <a:t>5,000</a:t>
            </a:r>
            <a:r>
              <a:rPr lang="ja-JP" altLang="en-US" sz="1600" dirty="0">
                <a:solidFill>
                  <a:schemeClr val="tx1"/>
                </a:solidFill>
              </a:rPr>
              <a:t>人の農村です。</a:t>
            </a:r>
          </a:p>
        </p:txBody>
      </p:sp>
      <p:sp>
        <p:nvSpPr>
          <p:cNvPr id="4" name="正方形/長方形 3"/>
          <p:cNvSpPr/>
          <p:nvPr/>
        </p:nvSpPr>
        <p:spPr>
          <a:xfrm>
            <a:off x="502405" y="2124447"/>
            <a:ext cx="1620000" cy="288000"/>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1800" dirty="0">
                <a:solidFill>
                  <a:schemeClr val="tx1"/>
                </a:solidFill>
              </a:rPr>
              <a:t>構　成</a:t>
            </a:r>
          </a:p>
        </p:txBody>
      </p:sp>
      <p:sp>
        <p:nvSpPr>
          <p:cNvPr id="5" name="正方形/長方形 4"/>
          <p:cNvSpPr/>
          <p:nvPr/>
        </p:nvSpPr>
        <p:spPr>
          <a:xfrm>
            <a:off x="502405" y="2548238"/>
            <a:ext cx="9801551" cy="61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lang="ja-JP" altLang="en-US" sz="1600" dirty="0">
                <a:solidFill>
                  <a:schemeClr val="tx1"/>
                </a:solidFill>
              </a:rPr>
              <a:t>地元住民・観光協会・観光商工同業組合・商工会・湯来交流体験センター・広島市役所（佐伯区役所）</a:t>
            </a:r>
            <a:endParaRPr lang="en-US" altLang="ja-JP" sz="1600" dirty="0">
              <a:solidFill>
                <a:schemeClr val="tx1"/>
              </a:solidFill>
            </a:endParaRPr>
          </a:p>
          <a:p>
            <a:pPr>
              <a:spcBef>
                <a:spcPts val="600"/>
              </a:spcBef>
            </a:pPr>
            <a:r>
              <a:rPr lang="ja-JP" altLang="en-US" sz="1600" dirty="0">
                <a:solidFill>
                  <a:schemeClr val="tx1"/>
                </a:solidFill>
              </a:rPr>
              <a:t>会長・・・広島市副市長</a:t>
            </a:r>
            <a:endParaRPr lang="en-US" altLang="ja-JP" sz="1600" dirty="0">
              <a:solidFill>
                <a:schemeClr val="tx1"/>
              </a:solidFill>
            </a:endParaRPr>
          </a:p>
        </p:txBody>
      </p:sp>
      <p:sp>
        <p:nvSpPr>
          <p:cNvPr id="8" name="正方形/長方形 7"/>
          <p:cNvSpPr/>
          <p:nvPr/>
        </p:nvSpPr>
        <p:spPr>
          <a:xfrm>
            <a:off x="564436" y="3240694"/>
            <a:ext cx="1620000" cy="288000"/>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1800" dirty="0">
                <a:solidFill>
                  <a:schemeClr val="tx1"/>
                </a:solidFill>
              </a:rPr>
              <a:t>受 入 体 制</a:t>
            </a:r>
          </a:p>
        </p:txBody>
      </p:sp>
      <p:sp>
        <p:nvSpPr>
          <p:cNvPr id="9" name="正方形/長方形 8"/>
          <p:cNvSpPr/>
          <p:nvPr/>
        </p:nvSpPr>
        <p:spPr>
          <a:xfrm>
            <a:off x="502405" y="3567287"/>
            <a:ext cx="7508546" cy="1008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lang="ja-JP" altLang="en-US" sz="1600" dirty="0">
                <a:solidFill>
                  <a:schemeClr val="tx1"/>
                </a:solidFill>
              </a:rPr>
              <a:t>・受入可能人数　最大４０名</a:t>
            </a:r>
            <a:endParaRPr lang="en-US" altLang="ja-JP" sz="1600" dirty="0">
              <a:solidFill>
                <a:schemeClr val="tx1"/>
              </a:solidFill>
            </a:endParaRPr>
          </a:p>
          <a:p>
            <a:r>
              <a:rPr lang="ja-JP" altLang="en-US" sz="1600" dirty="0">
                <a:solidFill>
                  <a:schemeClr val="tx1"/>
                </a:solidFill>
              </a:rPr>
              <a:t>・受入家庭数　４３軒（令和７年１１月末現在）</a:t>
            </a:r>
            <a:endParaRPr lang="en-US" altLang="ja-JP" sz="1600" dirty="0">
              <a:solidFill>
                <a:schemeClr val="tx1"/>
              </a:solidFill>
            </a:endParaRPr>
          </a:p>
          <a:p>
            <a:r>
              <a:rPr lang="ja-JP" altLang="en-US" sz="1600" dirty="0">
                <a:solidFill>
                  <a:schemeClr val="tx1"/>
                </a:solidFill>
              </a:rPr>
              <a:t>・救急救命・食品衛生の研修実施（年１回以上）</a:t>
            </a:r>
            <a:endParaRPr lang="en-US" altLang="ja-JP" sz="1600" dirty="0">
              <a:solidFill>
                <a:schemeClr val="tx1"/>
              </a:solidFill>
            </a:endParaRPr>
          </a:p>
        </p:txBody>
      </p:sp>
      <p:sp>
        <p:nvSpPr>
          <p:cNvPr id="10" name="正方形/長方形 9"/>
          <p:cNvSpPr/>
          <p:nvPr/>
        </p:nvSpPr>
        <p:spPr>
          <a:xfrm>
            <a:off x="492263" y="4894604"/>
            <a:ext cx="4484255" cy="290116"/>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1800" dirty="0">
                <a:solidFill>
                  <a:schemeClr val="tx1"/>
                </a:solidFill>
              </a:rPr>
              <a:t>受 入 状 況</a:t>
            </a:r>
            <a:r>
              <a:rPr lang="en-US" altLang="ja-JP" sz="1600" dirty="0">
                <a:solidFill>
                  <a:schemeClr val="tx1"/>
                </a:solidFill>
              </a:rPr>
              <a:t>(</a:t>
            </a:r>
            <a:r>
              <a:rPr lang="ja-JP" altLang="en-US" sz="1600" dirty="0">
                <a:solidFill>
                  <a:schemeClr val="tx1"/>
                </a:solidFill>
              </a:rPr>
              <a:t>平成</a:t>
            </a:r>
            <a:r>
              <a:rPr lang="en-US" altLang="ja-JP" sz="1600" dirty="0">
                <a:solidFill>
                  <a:schemeClr val="tx1"/>
                </a:solidFill>
              </a:rPr>
              <a:t>29</a:t>
            </a:r>
            <a:r>
              <a:rPr lang="ja-JP" altLang="en-US" sz="1600" dirty="0">
                <a:solidFill>
                  <a:schemeClr val="tx1"/>
                </a:solidFill>
              </a:rPr>
              <a:t>年</a:t>
            </a:r>
            <a:r>
              <a:rPr lang="en-US" altLang="ja-JP" sz="1600" dirty="0">
                <a:solidFill>
                  <a:schemeClr val="tx1"/>
                </a:solidFill>
              </a:rPr>
              <a:t>10</a:t>
            </a:r>
            <a:r>
              <a:rPr lang="ja-JP" altLang="en-US" sz="1600" dirty="0">
                <a:solidFill>
                  <a:schemeClr val="tx1"/>
                </a:solidFill>
              </a:rPr>
              <a:t>月</a:t>
            </a:r>
            <a:r>
              <a:rPr lang="en-US" altLang="ja-JP" sz="1600" dirty="0">
                <a:solidFill>
                  <a:schemeClr val="tx1"/>
                </a:solidFill>
              </a:rPr>
              <a:t>10</a:t>
            </a:r>
            <a:r>
              <a:rPr lang="ja-JP" altLang="en-US" sz="1600" dirty="0">
                <a:solidFill>
                  <a:schemeClr val="tx1"/>
                </a:solidFill>
              </a:rPr>
              <a:t>日協議会設立）</a:t>
            </a:r>
            <a:endParaRPr kumimoji="1" lang="ja-JP" altLang="en-US" sz="1600" dirty="0">
              <a:solidFill>
                <a:schemeClr val="tx1"/>
              </a:solidFill>
            </a:endParaRPr>
          </a:p>
        </p:txBody>
      </p:sp>
      <p:graphicFrame>
        <p:nvGraphicFramePr>
          <p:cNvPr id="6" name="表 5"/>
          <p:cNvGraphicFramePr>
            <a:graphicFrameLocks noGrp="1"/>
          </p:cNvGraphicFramePr>
          <p:nvPr>
            <p:extLst>
              <p:ext uri="{D42A27DB-BD31-4B8C-83A1-F6EECF244321}">
                <p14:modId xmlns:p14="http://schemas.microsoft.com/office/powerpoint/2010/main" val="1565011081"/>
              </p:ext>
            </p:extLst>
          </p:nvPr>
        </p:nvGraphicFramePr>
        <p:xfrm>
          <a:off x="213943" y="5385340"/>
          <a:ext cx="10158780" cy="1782211"/>
        </p:xfrm>
        <a:graphic>
          <a:graphicData uri="http://schemas.openxmlformats.org/drawingml/2006/table">
            <a:tbl>
              <a:tblPr firstRow="1" bandRow="1">
                <a:tableStyleId>{69C7853C-536D-4A76-A0AE-DD22124D55A5}</a:tableStyleId>
              </a:tblPr>
              <a:tblGrid>
                <a:gridCol w="2684485">
                  <a:extLst>
                    <a:ext uri="{9D8B030D-6E8A-4147-A177-3AD203B41FA5}">
                      <a16:colId xmlns:a16="http://schemas.microsoft.com/office/drawing/2014/main" val="20000"/>
                    </a:ext>
                  </a:extLst>
                </a:gridCol>
                <a:gridCol w="3517598">
                  <a:extLst>
                    <a:ext uri="{9D8B030D-6E8A-4147-A177-3AD203B41FA5}">
                      <a16:colId xmlns:a16="http://schemas.microsoft.com/office/drawing/2014/main" val="20001"/>
                    </a:ext>
                  </a:extLst>
                </a:gridCol>
                <a:gridCol w="2026167">
                  <a:extLst>
                    <a:ext uri="{9D8B030D-6E8A-4147-A177-3AD203B41FA5}">
                      <a16:colId xmlns:a16="http://schemas.microsoft.com/office/drawing/2014/main" val="20002"/>
                    </a:ext>
                  </a:extLst>
                </a:gridCol>
                <a:gridCol w="1930530">
                  <a:extLst>
                    <a:ext uri="{9D8B030D-6E8A-4147-A177-3AD203B41FA5}">
                      <a16:colId xmlns:a16="http://schemas.microsoft.com/office/drawing/2014/main" val="20003"/>
                    </a:ext>
                  </a:extLst>
                </a:gridCol>
              </a:tblGrid>
              <a:tr h="344097">
                <a:tc>
                  <a:txBody>
                    <a:bodyPr/>
                    <a:lstStyle/>
                    <a:p>
                      <a:pPr algn="ctr"/>
                      <a:r>
                        <a:rPr kumimoji="1" lang="ja-JP" altLang="en-US" sz="1600" dirty="0"/>
                        <a:t>受入年度</a:t>
                      </a:r>
                    </a:p>
                  </a:txBody>
                  <a:tcPr marL="142578" marR="142578" marT="37807" marB="37807" anchor="ctr"/>
                </a:tc>
                <a:tc>
                  <a:txBody>
                    <a:bodyPr/>
                    <a:lstStyle/>
                    <a:p>
                      <a:pPr algn="ctr"/>
                      <a:r>
                        <a:rPr kumimoji="1" lang="ja-JP" altLang="en-US" sz="1600" dirty="0"/>
                        <a:t>国内受入</a:t>
                      </a:r>
                    </a:p>
                  </a:txBody>
                  <a:tcPr marL="142578" marR="142578" marT="37807" marB="37807" anchor="ctr"/>
                </a:tc>
                <a:tc>
                  <a:txBody>
                    <a:bodyPr/>
                    <a:lstStyle/>
                    <a:p>
                      <a:pPr algn="ctr"/>
                      <a:r>
                        <a:rPr kumimoji="1" lang="ja-JP" altLang="en-US" sz="1600" dirty="0"/>
                        <a:t>海外受入</a:t>
                      </a:r>
                    </a:p>
                  </a:txBody>
                  <a:tcPr marL="142578" marR="142578" marT="37807" marB="37807" anchor="ctr"/>
                </a:tc>
                <a:tc>
                  <a:txBody>
                    <a:bodyPr/>
                    <a:lstStyle/>
                    <a:p>
                      <a:pPr algn="ctr"/>
                      <a:r>
                        <a:rPr kumimoji="1" lang="ja-JP" altLang="en-US" sz="1600" dirty="0"/>
                        <a:t>受入人数</a:t>
                      </a:r>
                    </a:p>
                  </a:txBody>
                  <a:tcPr marL="142578" marR="142578" marT="37807" marB="37807" anchor="ctr"/>
                </a:tc>
                <a:extLst>
                  <a:ext uri="{0D108BD9-81ED-4DB2-BD59-A6C34878D82A}">
                    <a16:rowId xmlns:a16="http://schemas.microsoft.com/office/drawing/2014/main" val="10000"/>
                  </a:ext>
                </a:extLst>
              </a:tr>
              <a:tr h="831367">
                <a:tc>
                  <a:txBody>
                    <a:bodyPr/>
                    <a:lstStyle/>
                    <a:p>
                      <a:pPr algn="ctr"/>
                      <a:r>
                        <a:rPr kumimoji="1" lang="ja-JP" altLang="en-US" sz="1600" dirty="0">
                          <a:latin typeface="ＭＳ Ｐゴシック 本文"/>
                        </a:rPr>
                        <a:t>平成２９年度～令和６年度</a:t>
                      </a:r>
                    </a:p>
                  </a:txBody>
                  <a:tcPr marL="142578" marR="142578" marT="37807" marB="37807" anchor="ctr"/>
                </a:tc>
                <a:tc>
                  <a:txBody>
                    <a:bodyPr/>
                    <a:lstStyle/>
                    <a:p>
                      <a:pPr algn="ctr"/>
                      <a:r>
                        <a:rPr kumimoji="1" lang="ja-JP" altLang="en-US" sz="1600" dirty="0">
                          <a:latin typeface="ＭＳ Ｐゴシック 本文"/>
                        </a:rPr>
                        <a:t>２６校</a:t>
                      </a:r>
                      <a:endParaRPr kumimoji="1" lang="en-US" altLang="ja-JP" sz="1600" dirty="0">
                        <a:latin typeface="ＭＳ Ｐゴシック 本文"/>
                      </a:endParaRPr>
                    </a:p>
                    <a:p>
                      <a:pPr algn="ctr"/>
                      <a:r>
                        <a:rPr kumimoji="1" lang="ja-JP" altLang="en-US" sz="1600" dirty="0">
                          <a:latin typeface="ＭＳ Ｐゴシック 本文"/>
                        </a:rPr>
                        <a:t>（関東１１、関西</a:t>
                      </a:r>
                      <a:r>
                        <a:rPr kumimoji="1" lang="zh-TW" altLang="en-US" sz="1600" dirty="0">
                          <a:latin typeface="ＭＳ Ｐゴシック 本文"/>
                        </a:rPr>
                        <a:t> </a:t>
                      </a:r>
                      <a:r>
                        <a:rPr kumimoji="1" lang="ja-JP" altLang="en-US" sz="1600" dirty="0">
                          <a:latin typeface="ＭＳ Ｐゴシック 本文"/>
                        </a:rPr>
                        <a:t>１１、中部１、九州３）</a:t>
                      </a:r>
                    </a:p>
                  </a:txBody>
                  <a:tcPr marL="142578" marR="142578" marT="37807" marB="37807" anchor="ctr"/>
                </a:tc>
                <a:tc>
                  <a:txBody>
                    <a:bodyPr/>
                    <a:lstStyle/>
                    <a:p>
                      <a:pPr algn="ctr"/>
                      <a:r>
                        <a:rPr kumimoji="1" lang="ja-JP" altLang="en-US" sz="1600" dirty="0">
                          <a:latin typeface="ＭＳ Ｐゴシック 本文"/>
                        </a:rPr>
                        <a:t>５団体</a:t>
                      </a:r>
                      <a:endParaRPr kumimoji="1" lang="en-US" altLang="ja-JP" sz="1600" dirty="0">
                        <a:latin typeface="ＭＳ Ｐゴシック 本文"/>
                      </a:endParaRPr>
                    </a:p>
                    <a:p>
                      <a:pPr algn="ctr"/>
                      <a:r>
                        <a:rPr kumimoji="1" lang="ja-JP" altLang="en-US" sz="1600" dirty="0">
                          <a:latin typeface="ＭＳ Ｐゴシック 本文"/>
                        </a:rPr>
                        <a:t>（韓国２、台湾１、オーストラリア２）</a:t>
                      </a:r>
                    </a:p>
                  </a:txBody>
                  <a:tcPr marL="142578" marR="142578" marT="37807" marB="37807" anchor="ctr"/>
                </a:tc>
                <a:tc>
                  <a:txBody>
                    <a:bodyPr/>
                    <a:lstStyle/>
                    <a:p>
                      <a:pPr algn="ctr"/>
                      <a:r>
                        <a:rPr kumimoji="1" lang="ja-JP" altLang="en-US" sz="1600" dirty="0">
                          <a:latin typeface="ＭＳ Ｐゴシック 本文"/>
                        </a:rPr>
                        <a:t>１，１６３名</a:t>
                      </a:r>
                    </a:p>
                  </a:txBody>
                  <a:tcPr marL="142578" marR="142578" marT="37807" marB="37807" anchor="ctr"/>
                </a:tc>
                <a:extLst>
                  <a:ext uri="{0D108BD9-81ED-4DB2-BD59-A6C34878D82A}">
                    <a16:rowId xmlns:a16="http://schemas.microsoft.com/office/drawing/2014/main" val="10001"/>
                  </a:ext>
                </a:extLst>
              </a:tr>
              <a:tr h="606747">
                <a:tc>
                  <a:txBody>
                    <a:bodyPr/>
                    <a:lstStyle/>
                    <a:p>
                      <a:pPr algn="ctr"/>
                      <a:r>
                        <a:rPr kumimoji="1" lang="ja-JP" altLang="en-US" sz="1600" dirty="0">
                          <a:latin typeface="ＭＳ Ｐゴシック 本文"/>
                        </a:rPr>
                        <a:t>令和７年度実績・予約</a:t>
                      </a:r>
                    </a:p>
                  </a:txBody>
                  <a:tcPr marL="142578" marR="142578" marT="37807" marB="37807" anchor="ctr"/>
                </a:tc>
                <a:tc>
                  <a:txBody>
                    <a:bodyPr/>
                    <a:lstStyle/>
                    <a:p>
                      <a:pPr algn="ctr"/>
                      <a:r>
                        <a:rPr kumimoji="1" lang="ja-JP" altLang="en-US" sz="1600" dirty="0">
                          <a:latin typeface="ＭＳ Ｐゴシック 本文"/>
                        </a:rPr>
                        <a:t>７校</a:t>
                      </a:r>
                      <a:endParaRPr kumimoji="1" lang="en-US" altLang="ja-JP" sz="1600" dirty="0">
                        <a:latin typeface="ＭＳ Ｐゴシック 本文"/>
                      </a:endParaRPr>
                    </a:p>
                    <a:p>
                      <a:pPr algn="ctr"/>
                      <a:r>
                        <a:rPr kumimoji="1" lang="ja-JP" altLang="en-US" sz="1600" dirty="0">
                          <a:latin typeface="+mn-ea"/>
                          <a:ea typeface="+mn-ea"/>
                        </a:rPr>
                        <a:t>（関東１、関西６）</a:t>
                      </a:r>
                    </a:p>
                  </a:txBody>
                  <a:tcPr marL="142578" marR="142578" marT="37807" marB="37807" anchor="ctr"/>
                </a:tc>
                <a:tc>
                  <a:txBody>
                    <a:bodyPr/>
                    <a:lstStyle/>
                    <a:p>
                      <a:pPr algn="ctr"/>
                      <a:r>
                        <a:rPr kumimoji="1" lang="en-US" altLang="ja-JP" sz="1600" dirty="0">
                          <a:latin typeface="ＭＳ Ｐゴシック 本文"/>
                        </a:rPr>
                        <a:t>1</a:t>
                      </a:r>
                      <a:r>
                        <a:rPr kumimoji="1" lang="ja-JP" altLang="en-US" sz="1600" dirty="0">
                          <a:latin typeface="ＭＳ Ｐゴシック 本文"/>
                        </a:rPr>
                        <a:t>団体</a:t>
                      </a:r>
                    </a:p>
                  </a:txBody>
                  <a:tcPr marL="142578" marR="142578" marT="37807" marB="37807" anchor="ctr"/>
                </a:tc>
                <a:tc>
                  <a:txBody>
                    <a:bodyPr/>
                    <a:lstStyle/>
                    <a:p>
                      <a:pPr algn="ctr"/>
                      <a:r>
                        <a:rPr kumimoji="1" lang="ja-JP" altLang="en-US" sz="1600">
                          <a:latin typeface="ＭＳ Ｐゴシック 本文"/>
                        </a:rPr>
                        <a:t>２５８名</a:t>
                      </a:r>
                      <a:endParaRPr kumimoji="1" lang="ja-JP" altLang="en-US" sz="1600" dirty="0">
                        <a:latin typeface="ＭＳ Ｐゴシック 本文"/>
                      </a:endParaRPr>
                    </a:p>
                  </a:txBody>
                  <a:tcPr marL="142578" marR="142578" marT="37807" marB="37807" anchor="ctr"/>
                </a:tc>
                <a:extLst>
                  <a:ext uri="{0D108BD9-81ED-4DB2-BD59-A6C34878D82A}">
                    <a16:rowId xmlns:a16="http://schemas.microsoft.com/office/drawing/2014/main" val="10002"/>
                  </a:ext>
                </a:extLst>
              </a:tr>
            </a:tbl>
          </a:graphicData>
        </a:graphic>
      </p:graphicFrame>
      <p:pic>
        <p:nvPicPr>
          <p:cNvPr id="11" name="図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4348" y="3135287"/>
            <a:ext cx="1744616" cy="1440000"/>
          </a:xfrm>
          <a:prstGeom prst="rect">
            <a:avLst/>
          </a:prstGeom>
        </p:spPr>
      </p:pic>
      <p:sp>
        <p:nvSpPr>
          <p:cNvPr id="12" name="正方形/長方形 11"/>
          <p:cNvSpPr/>
          <p:nvPr/>
        </p:nvSpPr>
        <p:spPr>
          <a:xfrm>
            <a:off x="7022127" y="4582279"/>
            <a:ext cx="2635337" cy="219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1500" dirty="0">
                <a:solidFill>
                  <a:schemeClr val="tx1"/>
                </a:solidFill>
              </a:rPr>
              <a:t>救急救命・食品衛生講習</a:t>
            </a:r>
          </a:p>
        </p:txBody>
      </p:sp>
      <p:sp>
        <p:nvSpPr>
          <p:cNvPr id="7" name="正方形/長方形 6">
            <a:extLst>
              <a:ext uri="{FF2B5EF4-FFF2-40B4-BE49-F238E27FC236}">
                <a16:creationId xmlns:a16="http://schemas.microsoft.com/office/drawing/2014/main" id="{CEEA31D8-7DB9-F20C-75D4-1D48BAD9942A}"/>
              </a:ext>
            </a:extLst>
          </p:cNvPr>
          <p:cNvSpPr/>
          <p:nvPr/>
        </p:nvSpPr>
        <p:spPr>
          <a:xfrm>
            <a:off x="8395760" y="4868021"/>
            <a:ext cx="2736304"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lang="en-US" altLang="ja-JP" sz="1400" dirty="0">
                <a:solidFill>
                  <a:schemeClr val="tx1"/>
                </a:solidFill>
              </a:rPr>
              <a:t>※</a:t>
            </a:r>
            <a:r>
              <a:rPr lang="ja-JP" altLang="en-US" sz="1400" dirty="0">
                <a:solidFill>
                  <a:schemeClr val="tx1"/>
                </a:solidFill>
              </a:rPr>
              <a:t>令和７年１１月末時点</a:t>
            </a:r>
            <a:endParaRPr lang="en-US" altLang="ja-JP" sz="1400" dirty="0">
              <a:solidFill>
                <a:schemeClr val="tx1"/>
              </a:solidFill>
            </a:endParaRPr>
          </a:p>
        </p:txBody>
      </p:sp>
      <p:pic>
        <p:nvPicPr>
          <p:cNvPr id="14" name="図 13">
            <a:extLst>
              <a:ext uri="{FF2B5EF4-FFF2-40B4-BE49-F238E27FC236}">
                <a16:creationId xmlns:a16="http://schemas.microsoft.com/office/drawing/2014/main" id="{5B4AD5CF-44DB-5CC0-E5D8-C5A4CF4492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2533" y="3137390"/>
            <a:ext cx="2107263" cy="1437897"/>
          </a:xfrm>
          <a:prstGeom prst="rect">
            <a:avLst/>
          </a:prstGeom>
        </p:spPr>
      </p:pic>
    </p:spTree>
    <p:extLst>
      <p:ext uri="{BB962C8B-B14F-4D97-AF65-F5344CB8AC3E}">
        <p14:creationId xmlns:p14="http://schemas.microsoft.com/office/powerpoint/2010/main" val="238765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46325" y="65149"/>
            <a:ext cx="9939080" cy="432000"/>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3200" dirty="0">
                <a:solidFill>
                  <a:schemeClr val="tx1"/>
                </a:solidFill>
              </a:rPr>
              <a:t>湯 来 町 へ の ア ク セ ス</a:t>
            </a:r>
          </a:p>
        </p:txBody>
      </p:sp>
      <p:sp>
        <p:nvSpPr>
          <p:cNvPr id="3" name="正方形/長方形 2"/>
          <p:cNvSpPr/>
          <p:nvPr/>
        </p:nvSpPr>
        <p:spPr>
          <a:xfrm>
            <a:off x="439248" y="756169"/>
            <a:ext cx="993908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kumimoji="1" lang="ja-JP" altLang="en-US" sz="1600" dirty="0">
                <a:solidFill>
                  <a:schemeClr val="tx1"/>
                </a:solidFill>
              </a:rPr>
              <a:t>平和記念公園（原爆ドーム）・宮島口（厳島神社）の２つの世界遺産のどちらからも</a:t>
            </a:r>
            <a:r>
              <a:rPr lang="ja-JP" altLang="en-US" sz="1600" dirty="0">
                <a:solidFill>
                  <a:schemeClr val="tx1"/>
                </a:solidFill>
              </a:rPr>
              <a:t>一般道で約６０分という好立地！</a:t>
            </a:r>
            <a:endParaRPr kumimoji="1" lang="ja-JP" altLang="en-US" sz="1600" dirty="0">
              <a:solidFill>
                <a:schemeClr val="tx1"/>
              </a:solidFill>
            </a:endParaRPr>
          </a:p>
        </p:txBody>
      </p:sp>
      <p:pic>
        <p:nvPicPr>
          <p:cNvPr id="4" name="図 3"/>
          <p:cNvPicPr>
            <a:picLocks/>
          </p:cNvPicPr>
          <p:nvPr/>
        </p:nvPicPr>
        <p:blipFill>
          <a:blip r:embed="rId2" cstate="email">
            <a:extLst>
              <a:ext uri="{28A0092B-C50C-407E-A947-70E740481C1C}">
                <a14:useLocalDpi xmlns:a14="http://schemas.microsoft.com/office/drawing/2010/main"/>
              </a:ext>
            </a:extLst>
          </a:blip>
          <a:stretch>
            <a:fillRect/>
          </a:stretch>
        </p:blipFill>
        <p:spPr>
          <a:xfrm>
            <a:off x="1683116" y="1154420"/>
            <a:ext cx="7200000" cy="3528000"/>
          </a:xfrm>
          <a:prstGeom prst="rect">
            <a:avLst/>
          </a:prstGeom>
        </p:spPr>
      </p:pic>
      <p:sp>
        <p:nvSpPr>
          <p:cNvPr id="5" name="正方形/長方形 4"/>
          <p:cNvSpPr/>
          <p:nvPr/>
        </p:nvSpPr>
        <p:spPr>
          <a:xfrm>
            <a:off x="5193116" y="1154420"/>
            <a:ext cx="180000" cy="35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endParaRPr kumimoji="1" lang="ja-JP" altLang="en-US"/>
          </a:p>
        </p:txBody>
      </p:sp>
      <p:sp>
        <p:nvSpPr>
          <p:cNvPr id="6" name="角丸四角形 5"/>
          <p:cNvSpPr/>
          <p:nvPr/>
        </p:nvSpPr>
        <p:spPr>
          <a:xfrm>
            <a:off x="446322" y="4782738"/>
            <a:ext cx="1515600" cy="46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1500" dirty="0">
                <a:solidFill>
                  <a:schemeClr val="tx1"/>
                </a:solidFill>
              </a:rPr>
              <a:t>東京駅</a:t>
            </a:r>
            <a:endParaRPr lang="en-US" altLang="ja-JP" sz="1500" dirty="0">
              <a:solidFill>
                <a:schemeClr val="tx1"/>
              </a:solidFill>
            </a:endParaRPr>
          </a:p>
          <a:p>
            <a:pPr algn="ctr"/>
            <a:r>
              <a:rPr lang="en-US" altLang="ja-JP" sz="1500" dirty="0">
                <a:solidFill>
                  <a:schemeClr val="tx1"/>
                </a:solidFill>
              </a:rPr>
              <a:t>240</a:t>
            </a:r>
            <a:r>
              <a:rPr lang="ja-JP" altLang="en-US" sz="1500" dirty="0">
                <a:solidFill>
                  <a:schemeClr val="tx1"/>
                </a:solidFill>
              </a:rPr>
              <a:t>分</a:t>
            </a:r>
          </a:p>
        </p:txBody>
      </p:sp>
      <p:sp>
        <p:nvSpPr>
          <p:cNvPr id="7" name="角丸四角形 6"/>
          <p:cNvSpPr/>
          <p:nvPr/>
        </p:nvSpPr>
        <p:spPr>
          <a:xfrm>
            <a:off x="446322" y="5377448"/>
            <a:ext cx="1515600" cy="46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1500" dirty="0">
                <a:solidFill>
                  <a:schemeClr val="tx1"/>
                </a:solidFill>
              </a:rPr>
              <a:t>名古屋駅</a:t>
            </a:r>
          </a:p>
          <a:p>
            <a:pPr algn="ctr"/>
            <a:r>
              <a:rPr lang="en-US" altLang="ja-JP" sz="1500" dirty="0">
                <a:solidFill>
                  <a:schemeClr val="tx1"/>
                </a:solidFill>
              </a:rPr>
              <a:t>150</a:t>
            </a:r>
            <a:r>
              <a:rPr lang="ja-JP" altLang="en-US" sz="1500" dirty="0">
                <a:solidFill>
                  <a:schemeClr val="tx1"/>
                </a:solidFill>
              </a:rPr>
              <a:t>分</a:t>
            </a:r>
          </a:p>
        </p:txBody>
      </p:sp>
      <p:sp>
        <p:nvSpPr>
          <p:cNvPr id="8" name="角丸四角形 7"/>
          <p:cNvSpPr/>
          <p:nvPr/>
        </p:nvSpPr>
        <p:spPr>
          <a:xfrm>
            <a:off x="446322" y="5991542"/>
            <a:ext cx="1515600" cy="46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1500" dirty="0">
                <a:solidFill>
                  <a:schemeClr val="tx1"/>
                </a:solidFill>
              </a:rPr>
              <a:t>新大阪駅</a:t>
            </a:r>
            <a:endParaRPr lang="en-US" altLang="ja-JP" sz="1500" dirty="0">
              <a:solidFill>
                <a:schemeClr val="tx1"/>
              </a:solidFill>
            </a:endParaRPr>
          </a:p>
          <a:p>
            <a:pPr algn="ctr"/>
            <a:r>
              <a:rPr lang="en-US" altLang="ja-JP" sz="1500" dirty="0">
                <a:solidFill>
                  <a:schemeClr val="tx1"/>
                </a:solidFill>
              </a:rPr>
              <a:t>80</a:t>
            </a:r>
            <a:r>
              <a:rPr lang="ja-JP" altLang="en-US" sz="1500" dirty="0">
                <a:solidFill>
                  <a:schemeClr val="tx1"/>
                </a:solidFill>
              </a:rPr>
              <a:t>分</a:t>
            </a:r>
          </a:p>
        </p:txBody>
      </p:sp>
      <p:sp>
        <p:nvSpPr>
          <p:cNvPr id="9" name="角丸四角形 8"/>
          <p:cNvSpPr/>
          <p:nvPr/>
        </p:nvSpPr>
        <p:spPr>
          <a:xfrm>
            <a:off x="453408" y="6663621"/>
            <a:ext cx="1515600" cy="46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1500" dirty="0">
                <a:solidFill>
                  <a:schemeClr val="tx1"/>
                </a:solidFill>
              </a:rPr>
              <a:t>博多駅</a:t>
            </a:r>
            <a:endParaRPr lang="en-US" altLang="ja-JP" sz="1500" dirty="0">
              <a:solidFill>
                <a:schemeClr val="tx1"/>
              </a:solidFill>
            </a:endParaRPr>
          </a:p>
          <a:p>
            <a:pPr algn="ctr"/>
            <a:r>
              <a:rPr lang="en-US" altLang="ja-JP" sz="1500" dirty="0">
                <a:solidFill>
                  <a:schemeClr val="tx1"/>
                </a:solidFill>
              </a:rPr>
              <a:t>90</a:t>
            </a:r>
            <a:r>
              <a:rPr lang="ja-JP" altLang="en-US" sz="1500" dirty="0">
                <a:solidFill>
                  <a:schemeClr val="tx1"/>
                </a:solidFill>
              </a:rPr>
              <a:t>分</a:t>
            </a:r>
          </a:p>
        </p:txBody>
      </p:sp>
      <p:cxnSp>
        <p:nvCxnSpPr>
          <p:cNvPr id="12" name="直線コネクタ 11"/>
          <p:cNvCxnSpPr>
            <a:stCxn id="6" idx="3"/>
          </p:cNvCxnSpPr>
          <p:nvPr/>
        </p:nvCxnSpPr>
        <p:spPr>
          <a:xfrm flipV="1">
            <a:off x="1961922" y="5006003"/>
            <a:ext cx="472606" cy="107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981459" y="5599045"/>
            <a:ext cx="46552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434529" y="6043205"/>
            <a:ext cx="66659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9" idx="3"/>
          </p:cNvCxnSpPr>
          <p:nvPr/>
        </p:nvCxnSpPr>
        <p:spPr>
          <a:xfrm flipV="1">
            <a:off x="1969008" y="6886885"/>
            <a:ext cx="472607" cy="107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434527" y="5008794"/>
            <a:ext cx="0" cy="188789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125005" y="5635976"/>
            <a:ext cx="426117" cy="873407"/>
          </a:xfrm>
          <a:prstGeom prst="rect">
            <a:avLst/>
          </a:prstGeom>
          <a:noFill/>
        </p:spPr>
        <p:txBody>
          <a:bodyPr vert="eaVert" wrap="square" lIns="96698" tIns="48349" rIns="96698" bIns="48349" rtlCol="0">
            <a:spAutoFit/>
          </a:bodyPr>
          <a:lstStyle/>
          <a:p>
            <a:r>
              <a:rPr lang="ja-JP" altLang="en-US" sz="1500" dirty="0"/>
              <a:t>広島駅</a:t>
            </a:r>
          </a:p>
        </p:txBody>
      </p:sp>
      <p:sp>
        <p:nvSpPr>
          <p:cNvPr id="35" name="角丸四角形 34"/>
          <p:cNvSpPr/>
          <p:nvPr/>
        </p:nvSpPr>
        <p:spPr>
          <a:xfrm>
            <a:off x="3101122" y="5450124"/>
            <a:ext cx="432000" cy="104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endParaRPr kumimoji="1" lang="ja-JP" altLang="en-US"/>
          </a:p>
        </p:txBody>
      </p:sp>
      <p:sp>
        <p:nvSpPr>
          <p:cNvPr id="36" name="角丸四角形 35"/>
          <p:cNvSpPr/>
          <p:nvPr/>
        </p:nvSpPr>
        <p:spPr>
          <a:xfrm>
            <a:off x="5620217" y="4803408"/>
            <a:ext cx="432000" cy="1044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endParaRPr kumimoji="1" lang="ja-JP" altLang="en-US"/>
          </a:p>
        </p:txBody>
      </p:sp>
      <p:sp>
        <p:nvSpPr>
          <p:cNvPr id="37" name="テキスト ボックス 36"/>
          <p:cNvSpPr txBox="1"/>
          <p:nvPr/>
        </p:nvSpPr>
        <p:spPr>
          <a:xfrm>
            <a:off x="5557789" y="4896128"/>
            <a:ext cx="504000" cy="936000"/>
          </a:xfrm>
          <a:prstGeom prst="rect">
            <a:avLst/>
          </a:prstGeom>
          <a:noFill/>
        </p:spPr>
        <p:txBody>
          <a:bodyPr vert="eaVert" wrap="square" lIns="96698" tIns="48349" rIns="96698" bIns="48349" rtlCol="0">
            <a:spAutoFit/>
          </a:bodyPr>
          <a:lstStyle/>
          <a:p>
            <a:r>
              <a:rPr lang="ja-JP" altLang="en-US" sz="1500" dirty="0"/>
              <a:t>平和公園</a:t>
            </a:r>
          </a:p>
        </p:txBody>
      </p:sp>
      <p:sp>
        <p:nvSpPr>
          <p:cNvPr id="39" name="角丸四角形 38"/>
          <p:cNvSpPr/>
          <p:nvPr/>
        </p:nvSpPr>
        <p:spPr>
          <a:xfrm>
            <a:off x="5620217" y="6200599"/>
            <a:ext cx="432000" cy="1044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endParaRPr kumimoji="1" lang="ja-JP" altLang="en-US"/>
          </a:p>
        </p:txBody>
      </p:sp>
      <p:sp>
        <p:nvSpPr>
          <p:cNvPr id="40" name="テキスト ボックス 39"/>
          <p:cNvSpPr txBox="1"/>
          <p:nvPr/>
        </p:nvSpPr>
        <p:spPr>
          <a:xfrm>
            <a:off x="5554470" y="6371390"/>
            <a:ext cx="504000" cy="936000"/>
          </a:xfrm>
          <a:prstGeom prst="rect">
            <a:avLst/>
          </a:prstGeom>
          <a:noFill/>
        </p:spPr>
        <p:txBody>
          <a:bodyPr vert="eaVert" wrap="square" lIns="96698" tIns="48349" rIns="96698" bIns="48349" rtlCol="0">
            <a:spAutoFit/>
          </a:bodyPr>
          <a:lstStyle/>
          <a:p>
            <a:r>
              <a:rPr lang="ja-JP" altLang="en-US" sz="1500" dirty="0"/>
              <a:t>宮島口</a:t>
            </a:r>
          </a:p>
        </p:txBody>
      </p:sp>
      <p:sp>
        <p:nvSpPr>
          <p:cNvPr id="11" name="角丸四角形 10"/>
          <p:cNvSpPr/>
          <p:nvPr/>
        </p:nvSpPr>
        <p:spPr>
          <a:xfrm>
            <a:off x="9750506" y="4807690"/>
            <a:ext cx="720000" cy="247103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endParaRPr kumimoji="1" lang="ja-JP" altLang="en-US" dirty="0"/>
          </a:p>
        </p:txBody>
      </p:sp>
      <p:sp>
        <p:nvSpPr>
          <p:cNvPr id="13" name="テキスト ボックス 12"/>
          <p:cNvSpPr txBox="1"/>
          <p:nvPr/>
        </p:nvSpPr>
        <p:spPr>
          <a:xfrm>
            <a:off x="9805400" y="5450124"/>
            <a:ext cx="580005" cy="1245113"/>
          </a:xfrm>
          <a:prstGeom prst="rect">
            <a:avLst/>
          </a:prstGeom>
          <a:noFill/>
        </p:spPr>
        <p:txBody>
          <a:bodyPr vert="eaVert" wrap="square" lIns="96698" tIns="48349" rIns="96698" bIns="48349" rtlCol="0">
            <a:spAutoFit/>
          </a:bodyPr>
          <a:lstStyle/>
          <a:p>
            <a:r>
              <a:rPr lang="ja-JP" altLang="en-US" sz="2500" dirty="0"/>
              <a:t>湯来町</a:t>
            </a:r>
          </a:p>
        </p:txBody>
      </p:sp>
      <p:cxnSp>
        <p:nvCxnSpPr>
          <p:cNvPr id="19" name="直線コネクタ 18"/>
          <p:cNvCxnSpPr>
            <a:cxnSpLocks/>
          </p:cNvCxnSpPr>
          <p:nvPr/>
        </p:nvCxnSpPr>
        <p:spPr>
          <a:xfrm flipV="1">
            <a:off x="3373581" y="5210981"/>
            <a:ext cx="0" cy="232973"/>
          </a:xfrm>
          <a:prstGeom prst="line">
            <a:avLst/>
          </a:prstGeom>
          <a:ln w="1905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4" name="直線コネクタ 23"/>
          <p:cNvCxnSpPr>
            <a:cxnSpLocks/>
          </p:cNvCxnSpPr>
          <p:nvPr/>
        </p:nvCxnSpPr>
        <p:spPr>
          <a:xfrm>
            <a:off x="3373581" y="5230498"/>
            <a:ext cx="22335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cxnSpLocks/>
          </p:cNvCxnSpPr>
          <p:nvPr/>
        </p:nvCxnSpPr>
        <p:spPr>
          <a:xfrm>
            <a:off x="3338738" y="6509383"/>
            <a:ext cx="0" cy="213216"/>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3338063" y="6722599"/>
            <a:ext cx="22476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cxnSpLocks/>
            <a:stCxn id="35" idx="3"/>
          </p:cNvCxnSpPr>
          <p:nvPr/>
        </p:nvCxnSpPr>
        <p:spPr>
          <a:xfrm flipV="1">
            <a:off x="3533122" y="5952742"/>
            <a:ext cx="6207812" cy="193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cxnSpLocks/>
          </p:cNvCxnSpPr>
          <p:nvPr/>
        </p:nvCxnSpPr>
        <p:spPr>
          <a:xfrm>
            <a:off x="6074666" y="5248898"/>
            <a:ext cx="36662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cxnSpLocks/>
            <a:stCxn id="39" idx="3"/>
          </p:cNvCxnSpPr>
          <p:nvPr/>
        </p:nvCxnSpPr>
        <p:spPr>
          <a:xfrm>
            <a:off x="6052217" y="6722599"/>
            <a:ext cx="36887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角丸四角形 74"/>
          <p:cNvSpPr/>
          <p:nvPr/>
        </p:nvSpPr>
        <p:spPr>
          <a:xfrm>
            <a:off x="6685675" y="4807691"/>
            <a:ext cx="2245334" cy="28828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kumimoji="1" lang="en-US" altLang="ja-JP" dirty="0">
                <a:solidFill>
                  <a:schemeClr val="bg1"/>
                </a:solidFill>
              </a:rPr>
              <a:t>60</a:t>
            </a:r>
            <a:r>
              <a:rPr kumimoji="1" lang="ja-JP" altLang="en-US" dirty="0">
                <a:solidFill>
                  <a:schemeClr val="bg1"/>
                </a:solidFill>
              </a:rPr>
              <a:t>分</a:t>
            </a:r>
            <a:r>
              <a:rPr kumimoji="1" lang="en-US" altLang="ja-JP" dirty="0">
                <a:solidFill>
                  <a:schemeClr val="bg1"/>
                </a:solidFill>
              </a:rPr>
              <a:t>(33km</a:t>
            </a:r>
            <a:r>
              <a:rPr lang="en-US" altLang="ja-JP" dirty="0">
                <a:solidFill>
                  <a:schemeClr val="bg1"/>
                </a:solidFill>
              </a:rPr>
              <a:t>)</a:t>
            </a:r>
            <a:endParaRPr kumimoji="1" lang="ja-JP" altLang="en-US" dirty="0">
              <a:solidFill>
                <a:schemeClr val="bg1"/>
              </a:solidFill>
            </a:endParaRPr>
          </a:p>
        </p:txBody>
      </p:sp>
      <p:sp>
        <p:nvSpPr>
          <p:cNvPr id="76" name="角丸四角形 75"/>
          <p:cNvSpPr/>
          <p:nvPr/>
        </p:nvSpPr>
        <p:spPr>
          <a:xfrm>
            <a:off x="6697847" y="6886885"/>
            <a:ext cx="2245334" cy="28828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kumimoji="1" lang="en-US" altLang="ja-JP" dirty="0">
                <a:solidFill>
                  <a:schemeClr val="bg1"/>
                </a:solidFill>
              </a:rPr>
              <a:t>60</a:t>
            </a:r>
            <a:r>
              <a:rPr kumimoji="1" lang="ja-JP" altLang="en-US" dirty="0">
                <a:solidFill>
                  <a:schemeClr val="bg1"/>
                </a:solidFill>
              </a:rPr>
              <a:t>分</a:t>
            </a:r>
            <a:r>
              <a:rPr kumimoji="1" lang="en-US" altLang="ja-JP" dirty="0">
                <a:solidFill>
                  <a:schemeClr val="bg1"/>
                </a:solidFill>
              </a:rPr>
              <a:t>(32km</a:t>
            </a:r>
            <a:r>
              <a:rPr lang="en-US" altLang="ja-JP" dirty="0">
                <a:solidFill>
                  <a:schemeClr val="bg1"/>
                </a:solidFill>
              </a:rPr>
              <a:t>)</a:t>
            </a:r>
            <a:endParaRPr kumimoji="1" lang="ja-JP" altLang="en-US" dirty="0">
              <a:solidFill>
                <a:schemeClr val="bg1"/>
              </a:solidFill>
            </a:endParaRPr>
          </a:p>
        </p:txBody>
      </p:sp>
      <p:sp>
        <p:nvSpPr>
          <p:cNvPr id="77" name="角丸四角形 76"/>
          <p:cNvSpPr/>
          <p:nvPr/>
        </p:nvSpPr>
        <p:spPr>
          <a:xfrm>
            <a:off x="6670256" y="5578863"/>
            <a:ext cx="2245334" cy="28828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en-US" altLang="ja-JP" dirty="0">
                <a:solidFill>
                  <a:schemeClr val="bg1"/>
                </a:solidFill>
              </a:rPr>
              <a:t>80</a:t>
            </a:r>
            <a:r>
              <a:rPr kumimoji="1" lang="ja-JP" altLang="en-US" dirty="0">
                <a:solidFill>
                  <a:schemeClr val="bg1"/>
                </a:solidFill>
              </a:rPr>
              <a:t>分</a:t>
            </a:r>
            <a:r>
              <a:rPr kumimoji="1" lang="en-US" altLang="ja-JP" dirty="0">
                <a:solidFill>
                  <a:schemeClr val="bg1"/>
                </a:solidFill>
              </a:rPr>
              <a:t>(36km</a:t>
            </a:r>
            <a:r>
              <a:rPr lang="en-US" altLang="ja-JP" dirty="0">
                <a:solidFill>
                  <a:schemeClr val="bg1"/>
                </a:solidFill>
              </a:rPr>
              <a:t>)</a:t>
            </a:r>
            <a:endParaRPr kumimoji="1" lang="ja-JP" altLang="en-US" dirty="0">
              <a:solidFill>
                <a:schemeClr val="bg1"/>
              </a:solidFill>
            </a:endParaRPr>
          </a:p>
        </p:txBody>
      </p:sp>
      <p:sp>
        <p:nvSpPr>
          <p:cNvPr id="78" name="角丸四角形 77"/>
          <p:cNvSpPr/>
          <p:nvPr/>
        </p:nvSpPr>
        <p:spPr>
          <a:xfrm>
            <a:off x="3711382" y="4782739"/>
            <a:ext cx="1571734" cy="28828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en-US" altLang="ja-JP" sz="1300" dirty="0">
                <a:solidFill>
                  <a:schemeClr val="bg1"/>
                </a:solidFill>
              </a:rPr>
              <a:t>20</a:t>
            </a:r>
            <a:r>
              <a:rPr lang="ja-JP" altLang="en-US" sz="1300" dirty="0">
                <a:solidFill>
                  <a:schemeClr val="bg1"/>
                </a:solidFill>
              </a:rPr>
              <a:t>分</a:t>
            </a:r>
            <a:r>
              <a:rPr lang="en-US" altLang="ja-JP" sz="1300" dirty="0">
                <a:solidFill>
                  <a:schemeClr val="bg1"/>
                </a:solidFill>
              </a:rPr>
              <a:t>(3.5km)</a:t>
            </a:r>
            <a:endParaRPr lang="ja-JP" altLang="en-US" sz="1300" dirty="0">
              <a:solidFill>
                <a:schemeClr val="bg1"/>
              </a:solidFill>
            </a:endParaRPr>
          </a:p>
        </p:txBody>
      </p:sp>
      <p:sp>
        <p:nvSpPr>
          <p:cNvPr id="79" name="角丸四角形 78"/>
          <p:cNvSpPr/>
          <p:nvPr/>
        </p:nvSpPr>
        <p:spPr>
          <a:xfrm>
            <a:off x="3743925" y="6886885"/>
            <a:ext cx="1571734" cy="28828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en-US" altLang="ja-JP" sz="1300" dirty="0">
                <a:solidFill>
                  <a:schemeClr val="bg1"/>
                </a:solidFill>
              </a:rPr>
              <a:t>40</a:t>
            </a:r>
            <a:r>
              <a:rPr lang="ja-JP" altLang="en-US" sz="1300" dirty="0">
                <a:solidFill>
                  <a:schemeClr val="bg1"/>
                </a:solidFill>
              </a:rPr>
              <a:t>分</a:t>
            </a:r>
            <a:r>
              <a:rPr lang="en-US" altLang="ja-JP" sz="1300" dirty="0">
                <a:solidFill>
                  <a:schemeClr val="bg1"/>
                </a:solidFill>
              </a:rPr>
              <a:t>(23km)</a:t>
            </a:r>
            <a:endParaRPr lang="ja-JP" altLang="en-US" sz="1300" dirty="0">
              <a:solidFill>
                <a:schemeClr val="bg1"/>
              </a:solidFill>
            </a:endParaRPr>
          </a:p>
        </p:txBody>
      </p:sp>
      <p:cxnSp>
        <p:nvCxnSpPr>
          <p:cNvPr id="80" name="直線コネクタ 79"/>
          <p:cNvCxnSpPr/>
          <p:nvPr/>
        </p:nvCxnSpPr>
        <p:spPr>
          <a:xfrm>
            <a:off x="2134158" y="7387314"/>
            <a:ext cx="11462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1" name="正方形/長方形 80"/>
          <p:cNvSpPr/>
          <p:nvPr/>
        </p:nvSpPr>
        <p:spPr>
          <a:xfrm>
            <a:off x="3052592" y="7289633"/>
            <a:ext cx="1477200" cy="203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lang="en-US" altLang="ja-JP" sz="1200" dirty="0">
                <a:solidFill>
                  <a:schemeClr val="tx1"/>
                </a:solidFill>
              </a:rPr>
              <a:t>…</a:t>
            </a:r>
            <a:r>
              <a:rPr lang="ja-JP" altLang="en-US" sz="1100" dirty="0">
                <a:solidFill>
                  <a:schemeClr val="tx1"/>
                </a:solidFill>
              </a:rPr>
              <a:t>新幹線</a:t>
            </a:r>
            <a:endParaRPr lang="ja-JP" altLang="en-US" sz="1200" dirty="0">
              <a:solidFill>
                <a:schemeClr val="tx1"/>
              </a:solidFill>
            </a:endParaRPr>
          </a:p>
        </p:txBody>
      </p:sp>
      <p:cxnSp>
        <p:nvCxnSpPr>
          <p:cNvPr id="82" name="直線コネクタ 81"/>
          <p:cNvCxnSpPr/>
          <p:nvPr/>
        </p:nvCxnSpPr>
        <p:spPr>
          <a:xfrm>
            <a:off x="5415861" y="7422936"/>
            <a:ext cx="11462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6357213" y="7289633"/>
            <a:ext cx="2732125" cy="203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lang="en-US" altLang="ja-JP" sz="1300" dirty="0">
                <a:solidFill>
                  <a:schemeClr val="tx1"/>
                </a:solidFill>
              </a:rPr>
              <a:t>…</a:t>
            </a:r>
            <a:r>
              <a:rPr lang="ja-JP" altLang="en-US" sz="1300" dirty="0">
                <a:solidFill>
                  <a:schemeClr val="tx1"/>
                </a:solidFill>
              </a:rPr>
              <a:t>バス（一般道）</a:t>
            </a:r>
          </a:p>
        </p:txBody>
      </p:sp>
      <p:cxnSp>
        <p:nvCxnSpPr>
          <p:cNvPr id="43" name="直線コネクタ 42"/>
          <p:cNvCxnSpPr/>
          <p:nvPr/>
        </p:nvCxnSpPr>
        <p:spPr>
          <a:xfrm>
            <a:off x="1954848" y="6214807"/>
            <a:ext cx="479678"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14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4212" y="972319"/>
            <a:ext cx="8640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矢印コネクタ 3"/>
          <p:cNvCxnSpPr>
            <a:cxnSpLocks/>
            <a:stCxn id="8" idx="2"/>
          </p:cNvCxnSpPr>
          <p:nvPr/>
        </p:nvCxnSpPr>
        <p:spPr>
          <a:xfrm>
            <a:off x="4916415" y="2710764"/>
            <a:ext cx="430285" cy="13835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4050556" y="2136474"/>
            <a:ext cx="1731718" cy="57429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佐伯区役所湯来出張所</a:t>
            </a:r>
            <a:endParaRPr lang="en-US" altLang="ja-JP" sz="1100" dirty="0">
              <a:solidFill>
                <a:schemeClr val="tx1"/>
              </a:solidFill>
            </a:endParaRPr>
          </a:p>
          <a:p>
            <a:pPr algn="ctr"/>
            <a:r>
              <a:rPr lang="ja-JP" altLang="en-US" sz="1100" dirty="0">
                <a:solidFill>
                  <a:schemeClr val="tx1"/>
                </a:solidFill>
              </a:rPr>
              <a:t>（受入時事務局本部）</a:t>
            </a:r>
            <a:endParaRPr lang="en-US" altLang="ja-JP" sz="1100" dirty="0">
              <a:solidFill>
                <a:schemeClr val="tx1"/>
              </a:solidFill>
            </a:endParaRPr>
          </a:p>
        </p:txBody>
      </p:sp>
      <p:cxnSp>
        <p:nvCxnSpPr>
          <p:cNvPr id="13" name="直線矢印コネクタ 12"/>
          <p:cNvCxnSpPr>
            <a:cxnSpLocks/>
          </p:cNvCxnSpPr>
          <p:nvPr/>
        </p:nvCxnSpPr>
        <p:spPr>
          <a:xfrm flipV="1">
            <a:off x="3174852" y="4716735"/>
            <a:ext cx="1119653" cy="14839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2323164" y="6225096"/>
            <a:ext cx="1703377"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湯来ロッジ</a:t>
            </a:r>
            <a:endParaRPr lang="en-US" altLang="ja-JP" sz="1100" dirty="0">
              <a:solidFill>
                <a:schemeClr val="tx1"/>
              </a:solidFill>
            </a:endParaRPr>
          </a:p>
          <a:p>
            <a:pPr algn="ctr"/>
            <a:r>
              <a:rPr lang="ja-JP" altLang="en-US" sz="1100" dirty="0">
                <a:solidFill>
                  <a:schemeClr val="tx1"/>
                </a:solidFill>
              </a:rPr>
              <a:t>（湯来町本部宿舎候補）</a:t>
            </a:r>
            <a:endParaRPr lang="en-US" altLang="ja-JP" sz="1100" dirty="0">
              <a:solidFill>
                <a:schemeClr val="tx1"/>
              </a:solidFill>
            </a:endParaRPr>
          </a:p>
        </p:txBody>
      </p:sp>
      <p:sp>
        <p:nvSpPr>
          <p:cNvPr id="17" name="正方形/長方形 16"/>
          <p:cNvSpPr/>
          <p:nvPr/>
        </p:nvSpPr>
        <p:spPr>
          <a:xfrm>
            <a:off x="31414" y="684287"/>
            <a:ext cx="12960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95000"/>
                    <a:lumOff val="5000"/>
                  </a:schemeClr>
                </a:solidFill>
              </a:rPr>
              <a:t>位置図</a:t>
            </a:r>
            <a:endParaRPr kumimoji="1" lang="ja-JP" altLang="en-US" b="1" dirty="0">
              <a:solidFill>
                <a:schemeClr val="tx1">
                  <a:lumMod val="95000"/>
                  <a:lumOff val="5000"/>
                </a:schemeClr>
              </a:solidFill>
            </a:endParaRPr>
          </a:p>
        </p:txBody>
      </p:sp>
      <p:sp>
        <p:nvSpPr>
          <p:cNvPr id="26" name="円/楕円 25"/>
          <p:cNvSpPr/>
          <p:nvPr/>
        </p:nvSpPr>
        <p:spPr>
          <a:xfrm rot="19594722">
            <a:off x="4685896" y="2349705"/>
            <a:ext cx="3600000" cy="1800000"/>
          </a:xfrm>
          <a:prstGeom prst="ellipse">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alpha val="80000"/>
                  </a:schemeClr>
                </a:solidFill>
              </a:rPr>
              <a:t>水内地区</a:t>
            </a:r>
          </a:p>
        </p:txBody>
      </p:sp>
      <p:sp>
        <p:nvSpPr>
          <p:cNvPr id="30" name="円/楕円 29"/>
          <p:cNvSpPr/>
          <p:nvPr/>
        </p:nvSpPr>
        <p:spPr>
          <a:xfrm rot="19594722">
            <a:off x="2201826" y="4214071"/>
            <a:ext cx="3060000" cy="1620000"/>
          </a:xfrm>
          <a:prstGeom prst="ellipse">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alpha val="80000"/>
                  </a:schemeClr>
                </a:solidFill>
              </a:rPr>
              <a:t>上水内</a:t>
            </a:r>
            <a:r>
              <a:rPr kumimoji="1" lang="ja-JP" altLang="en-US" dirty="0">
                <a:solidFill>
                  <a:schemeClr val="tx1">
                    <a:alpha val="80000"/>
                  </a:schemeClr>
                </a:solidFill>
              </a:rPr>
              <a:t>地区</a:t>
            </a:r>
          </a:p>
        </p:txBody>
      </p:sp>
      <p:sp>
        <p:nvSpPr>
          <p:cNvPr id="32" name="円/楕円 31"/>
          <p:cNvSpPr/>
          <p:nvPr/>
        </p:nvSpPr>
        <p:spPr>
          <a:xfrm rot="2472007">
            <a:off x="4710149" y="4787507"/>
            <a:ext cx="2700000" cy="1584000"/>
          </a:xfrm>
          <a:prstGeom prst="ellipse">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en-US" altLang="ja-JP" dirty="0">
              <a:solidFill>
                <a:schemeClr val="tx1">
                  <a:alpha val="80000"/>
                </a:schemeClr>
              </a:solidFill>
            </a:endParaRPr>
          </a:p>
          <a:p>
            <a:pPr algn="ctr"/>
            <a:r>
              <a:rPr lang="ja-JP" altLang="en-US" dirty="0">
                <a:solidFill>
                  <a:schemeClr val="tx1">
                    <a:alpha val="80000"/>
                  </a:schemeClr>
                </a:solidFill>
              </a:rPr>
              <a:t>砂谷</a:t>
            </a:r>
            <a:r>
              <a:rPr kumimoji="1" lang="ja-JP" altLang="en-US" dirty="0">
                <a:solidFill>
                  <a:schemeClr val="tx1">
                    <a:alpha val="80000"/>
                  </a:schemeClr>
                </a:solidFill>
              </a:rPr>
              <a:t>地区</a:t>
            </a:r>
            <a:endParaRPr kumimoji="1" lang="en-US" altLang="ja-JP" dirty="0">
              <a:solidFill>
                <a:schemeClr val="tx1">
                  <a:alpha val="80000"/>
                </a:schemeClr>
              </a:solidFill>
            </a:endParaRPr>
          </a:p>
          <a:p>
            <a:pPr algn="ctr"/>
            <a:endParaRPr kumimoji="1" lang="ja-JP" altLang="en-US" dirty="0">
              <a:solidFill>
                <a:schemeClr val="tx1">
                  <a:alpha val="80000"/>
                </a:schemeClr>
              </a:solidFill>
            </a:endParaRPr>
          </a:p>
        </p:txBody>
      </p:sp>
      <p:sp>
        <p:nvSpPr>
          <p:cNvPr id="3" name="正方形/長方形 2">
            <a:extLst>
              <a:ext uri="{FF2B5EF4-FFF2-40B4-BE49-F238E27FC236}">
                <a16:creationId xmlns:a16="http://schemas.microsoft.com/office/drawing/2014/main" id="{D70F7429-F93F-106B-5FAF-22EC5C3DE66A}"/>
              </a:ext>
            </a:extLst>
          </p:cNvPr>
          <p:cNvSpPr/>
          <p:nvPr/>
        </p:nvSpPr>
        <p:spPr>
          <a:xfrm>
            <a:off x="3474492" y="972319"/>
            <a:ext cx="792088" cy="228423"/>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468A4974-8B0A-95F0-D085-B325098E7DE0}"/>
              </a:ext>
            </a:extLst>
          </p:cNvPr>
          <p:cNvSpPr/>
          <p:nvPr/>
        </p:nvSpPr>
        <p:spPr>
          <a:xfrm>
            <a:off x="4914652" y="1260352"/>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42034CC-F7CF-01EF-CCBA-BF41218C25E4}"/>
              </a:ext>
            </a:extLst>
          </p:cNvPr>
          <p:cNvSpPr/>
          <p:nvPr/>
        </p:nvSpPr>
        <p:spPr>
          <a:xfrm>
            <a:off x="1837655" y="1226421"/>
            <a:ext cx="1703377" cy="54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参考：グリーンスパつつが</a:t>
            </a:r>
            <a:endParaRPr lang="en-US" altLang="ja-JP" sz="1100" dirty="0">
              <a:solidFill>
                <a:schemeClr val="tx1"/>
              </a:solidFill>
            </a:endParaRPr>
          </a:p>
          <a:p>
            <a:pPr algn="ctr"/>
            <a:r>
              <a:rPr lang="ja-JP" altLang="en-US" sz="1100" dirty="0">
                <a:solidFill>
                  <a:schemeClr val="tx1"/>
                </a:solidFill>
              </a:rPr>
              <a:t>（安芸太田町本部宿）</a:t>
            </a:r>
            <a:endParaRPr kumimoji="1" lang="ja-JP" altLang="en-US" sz="1100" dirty="0">
              <a:solidFill>
                <a:schemeClr val="tx1"/>
              </a:solidFill>
            </a:endParaRPr>
          </a:p>
        </p:txBody>
      </p:sp>
      <p:cxnSp>
        <p:nvCxnSpPr>
          <p:cNvPr id="7" name="直線矢印コネクタ 6">
            <a:extLst>
              <a:ext uri="{FF2B5EF4-FFF2-40B4-BE49-F238E27FC236}">
                <a16:creationId xmlns:a16="http://schemas.microsoft.com/office/drawing/2014/main" id="{0E0B93B2-BCB9-605C-489B-8F4CE7C6C06A}"/>
              </a:ext>
            </a:extLst>
          </p:cNvPr>
          <p:cNvCxnSpPr>
            <a:cxnSpLocks/>
          </p:cNvCxnSpPr>
          <p:nvPr/>
        </p:nvCxnSpPr>
        <p:spPr>
          <a:xfrm flipV="1">
            <a:off x="3541032" y="1360583"/>
            <a:ext cx="1373620" cy="1192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11BCDDCD-0FAB-1C2F-C24E-E79DF382F498}"/>
              </a:ext>
            </a:extLst>
          </p:cNvPr>
          <p:cNvCxnSpPr>
            <a:cxnSpLocks/>
          </p:cNvCxnSpPr>
          <p:nvPr/>
        </p:nvCxnSpPr>
        <p:spPr>
          <a:xfrm>
            <a:off x="2610396" y="4023189"/>
            <a:ext cx="1804040" cy="5282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F0D734C3-190E-6811-DFBD-3756E25C4322}"/>
              </a:ext>
            </a:extLst>
          </p:cNvPr>
          <p:cNvSpPr/>
          <p:nvPr/>
        </p:nvSpPr>
        <p:spPr>
          <a:xfrm>
            <a:off x="927460" y="3663189"/>
            <a:ext cx="1703377"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湯来西公民館</a:t>
            </a:r>
            <a:endParaRPr lang="en-US" altLang="ja-JP" sz="1100" dirty="0">
              <a:solidFill>
                <a:schemeClr val="tx1"/>
              </a:solidFill>
            </a:endParaRPr>
          </a:p>
          <a:p>
            <a:pPr algn="ctr"/>
            <a:r>
              <a:rPr lang="ja-JP" altLang="en-US" sz="1100" dirty="0">
                <a:solidFill>
                  <a:schemeClr val="tx1"/>
                </a:solidFill>
              </a:rPr>
              <a:t>（対面式・お別れ式会場）</a:t>
            </a:r>
            <a:endParaRPr lang="en-US" altLang="ja-JP" sz="1100" dirty="0">
              <a:solidFill>
                <a:schemeClr val="tx1"/>
              </a:solidFill>
            </a:endParaRPr>
          </a:p>
        </p:txBody>
      </p:sp>
      <p:sp>
        <p:nvSpPr>
          <p:cNvPr id="9" name="テキスト ボックス 8">
            <a:extLst>
              <a:ext uri="{FF2B5EF4-FFF2-40B4-BE49-F238E27FC236}">
                <a16:creationId xmlns:a16="http://schemas.microsoft.com/office/drawing/2014/main" id="{C7E217CA-5A65-CD7C-C60A-71F0E6B7BA6B}"/>
              </a:ext>
            </a:extLst>
          </p:cNvPr>
          <p:cNvSpPr txBox="1"/>
          <p:nvPr/>
        </p:nvSpPr>
        <p:spPr>
          <a:xfrm>
            <a:off x="5131556" y="1018420"/>
            <a:ext cx="3724189" cy="600164"/>
          </a:xfrm>
          <a:prstGeom prst="rect">
            <a:avLst/>
          </a:prstGeom>
          <a:noFill/>
          <a:ln w="12700">
            <a:solidFill>
              <a:srgbClr val="FF0000"/>
            </a:solidFill>
            <a:prstDash val="sysDot"/>
          </a:ln>
        </p:spPr>
        <p:txBody>
          <a:bodyPr wrap="square" rtlCol="0">
            <a:spAutoFit/>
          </a:bodyPr>
          <a:lstStyle/>
          <a:p>
            <a:r>
              <a:rPr kumimoji="1" lang="en-US" altLang="ja-JP" sz="1100" dirty="0"/>
              <a:t>※</a:t>
            </a:r>
            <a:r>
              <a:rPr kumimoji="1" lang="ja-JP" altLang="en-US" sz="1100" dirty="0"/>
              <a:t>安芸太田町との合同受入れの場合、</a:t>
            </a:r>
            <a:r>
              <a:rPr lang="ja-JP" altLang="en-US" sz="1100" dirty="0"/>
              <a:t>引率団はグリーン</a:t>
            </a:r>
            <a:endParaRPr lang="en-US" altLang="ja-JP" sz="1100" dirty="0"/>
          </a:p>
          <a:p>
            <a:r>
              <a:rPr lang="ja-JP" altLang="en-US" sz="1100" dirty="0"/>
              <a:t>　 スパつつがにまとめて宿泊することも可能です。</a:t>
            </a:r>
            <a:endParaRPr lang="en-US" altLang="ja-JP" sz="1100" dirty="0"/>
          </a:p>
          <a:p>
            <a:r>
              <a:rPr lang="ja-JP" altLang="en-US" sz="1100" dirty="0"/>
              <a:t>　（湯来町本部宿舎まで車で約</a:t>
            </a:r>
            <a:r>
              <a:rPr lang="en-US" altLang="ja-JP" sz="1100" dirty="0"/>
              <a:t>30</a:t>
            </a:r>
            <a:r>
              <a:rPr lang="ja-JP" altLang="en-US" sz="1100" dirty="0"/>
              <a:t>分）</a:t>
            </a:r>
            <a:endParaRPr kumimoji="1" lang="en-US" altLang="ja-JP" sz="1100" dirty="0"/>
          </a:p>
        </p:txBody>
      </p:sp>
      <p:sp>
        <p:nvSpPr>
          <p:cNvPr id="10" name="テキスト ボックス 9">
            <a:extLst>
              <a:ext uri="{FF2B5EF4-FFF2-40B4-BE49-F238E27FC236}">
                <a16:creationId xmlns:a16="http://schemas.microsoft.com/office/drawing/2014/main" id="{52077C66-7375-5F93-624F-6D7B46A5A3E1}"/>
              </a:ext>
            </a:extLst>
          </p:cNvPr>
          <p:cNvSpPr txBox="1"/>
          <p:nvPr/>
        </p:nvSpPr>
        <p:spPr>
          <a:xfrm>
            <a:off x="5634732" y="3276575"/>
            <a:ext cx="184731" cy="400110"/>
          </a:xfrm>
          <a:prstGeom prst="rect">
            <a:avLst/>
          </a:prstGeom>
          <a:noFill/>
        </p:spPr>
        <p:txBody>
          <a:bodyPr wrap="none" rtlCol="0">
            <a:spAutoFit/>
          </a:bodyPr>
          <a:lstStyle/>
          <a:p>
            <a:endParaRPr kumimoji="1" lang="ja-JP" altLang="en-US" dirty="0"/>
          </a:p>
        </p:txBody>
      </p:sp>
      <p:sp>
        <p:nvSpPr>
          <p:cNvPr id="18" name="正方形/長方形 17">
            <a:extLst>
              <a:ext uri="{FF2B5EF4-FFF2-40B4-BE49-F238E27FC236}">
                <a16:creationId xmlns:a16="http://schemas.microsoft.com/office/drawing/2014/main" id="{0F715BEA-9901-8A40-6B08-B45D0084F598}"/>
              </a:ext>
            </a:extLst>
          </p:cNvPr>
          <p:cNvSpPr/>
          <p:nvPr/>
        </p:nvSpPr>
        <p:spPr>
          <a:xfrm>
            <a:off x="446325" y="117269"/>
            <a:ext cx="9939080" cy="494310"/>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3200" dirty="0">
                <a:solidFill>
                  <a:schemeClr val="tx1"/>
                </a:solidFill>
              </a:rPr>
              <a:t>湯 来 町 受 入 れ 地 域 マ ッ プ</a:t>
            </a:r>
          </a:p>
        </p:txBody>
      </p:sp>
      <p:cxnSp>
        <p:nvCxnSpPr>
          <p:cNvPr id="19" name="直線矢印コネクタ 18">
            <a:extLst>
              <a:ext uri="{FF2B5EF4-FFF2-40B4-BE49-F238E27FC236}">
                <a16:creationId xmlns:a16="http://schemas.microsoft.com/office/drawing/2014/main" id="{E9AD0CDF-492A-FC30-0130-AD01E6365F6D}"/>
              </a:ext>
            </a:extLst>
          </p:cNvPr>
          <p:cNvCxnSpPr>
            <a:cxnSpLocks/>
            <a:stCxn id="20" idx="0"/>
          </p:cNvCxnSpPr>
          <p:nvPr/>
        </p:nvCxnSpPr>
        <p:spPr>
          <a:xfrm flipH="1" flipV="1">
            <a:off x="4414436" y="4736185"/>
            <a:ext cx="680216" cy="15060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77A2C46E-24F1-BDD6-6004-B2EFBFBC172F}"/>
              </a:ext>
            </a:extLst>
          </p:cNvPr>
          <p:cNvSpPr/>
          <p:nvPr/>
        </p:nvSpPr>
        <p:spPr>
          <a:xfrm>
            <a:off x="4242963" y="6242215"/>
            <a:ext cx="1703377" cy="72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湯来交流体験センター</a:t>
            </a:r>
            <a:endParaRPr lang="en-US" altLang="ja-JP" sz="1100" dirty="0">
              <a:solidFill>
                <a:schemeClr val="tx1"/>
              </a:solidFill>
            </a:endParaRPr>
          </a:p>
          <a:p>
            <a:pPr algn="ctr"/>
            <a:r>
              <a:rPr lang="ja-JP" altLang="en-US" sz="1100" dirty="0">
                <a:solidFill>
                  <a:schemeClr val="tx1"/>
                </a:solidFill>
              </a:rPr>
              <a:t>（選択別体験会場）</a:t>
            </a:r>
            <a:endParaRPr lang="en-US" altLang="ja-JP" sz="1100" dirty="0">
              <a:solidFill>
                <a:schemeClr val="tx1"/>
              </a:solidFill>
            </a:endParaRPr>
          </a:p>
        </p:txBody>
      </p:sp>
    </p:spTree>
    <p:extLst>
      <p:ext uri="{BB962C8B-B14F-4D97-AF65-F5344CB8AC3E}">
        <p14:creationId xmlns:p14="http://schemas.microsoft.com/office/powerpoint/2010/main" val="1796187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1241" y="715047"/>
            <a:ext cx="2347362" cy="457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湯来西公民館</a:t>
            </a:r>
          </a:p>
        </p:txBody>
      </p:sp>
      <p:sp>
        <p:nvSpPr>
          <p:cNvPr id="4" name="正方形/長方形 3"/>
          <p:cNvSpPr/>
          <p:nvPr/>
        </p:nvSpPr>
        <p:spPr>
          <a:xfrm>
            <a:off x="162124" y="1070730"/>
            <a:ext cx="3758262" cy="790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a:solidFill>
                  <a:schemeClr val="tx1"/>
                </a:solidFill>
                <a:latin typeface="ＭＳ ゴシック" panose="020B0609070205080204" pitchFamily="49" charset="-128"/>
                <a:ea typeface="ＭＳ ゴシック" panose="020B0609070205080204" pitchFamily="49" charset="-128"/>
              </a:rPr>
              <a:t>住　所：</a:t>
            </a:r>
            <a:r>
              <a:rPr lang="ja-JP" altLang="en-US" sz="1400" dirty="0">
                <a:solidFill>
                  <a:schemeClr val="tx1"/>
                </a:solidFill>
                <a:latin typeface="+mn-ea"/>
              </a:rPr>
              <a:t>広島市佐伯区湯来町大字多田２７１２</a:t>
            </a:r>
            <a:endParaRPr lang="en-US" altLang="ja-JP" sz="1400" dirty="0">
              <a:solidFill>
                <a:schemeClr val="tx1"/>
              </a:solidFill>
              <a:latin typeface="+mn-ea"/>
            </a:endParaRPr>
          </a:p>
          <a:p>
            <a:r>
              <a:rPr lang="ja-JP" altLang="en-US" sz="1400" dirty="0">
                <a:solidFill>
                  <a:schemeClr val="tx1"/>
                </a:solidFill>
                <a:latin typeface="ＭＳ ゴシック" panose="020B0609070205080204" pitchFamily="49" charset="-128"/>
                <a:ea typeface="ＭＳ ゴシック" panose="020B0609070205080204" pitchFamily="49" charset="-128"/>
              </a:rPr>
              <a:t>電　話：</a:t>
            </a:r>
            <a:r>
              <a:rPr lang="ja-JP" altLang="en-US" sz="1400" dirty="0">
                <a:solidFill>
                  <a:schemeClr val="tx1"/>
                </a:solidFill>
                <a:latin typeface="+mn-ea"/>
              </a:rPr>
              <a:t>０８２９</a:t>
            </a:r>
            <a:r>
              <a:rPr lang="en-US" altLang="ja-JP" sz="1400" dirty="0">
                <a:solidFill>
                  <a:schemeClr val="tx1"/>
                </a:solidFill>
                <a:latin typeface="+mn-ea"/>
              </a:rPr>
              <a:t>-</a:t>
            </a:r>
            <a:r>
              <a:rPr lang="ja-JP" altLang="en-US" sz="1400" dirty="0">
                <a:solidFill>
                  <a:schemeClr val="tx1"/>
                </a:solidFill>
                <a:latin typeface="+mn-ea"/>
              </a:rPr>
              <a:t>８５</a:t>
            </a:r>
            <a:r>
              <a:rPr lang="en-US" altLang="ja-JP" sz="1400" dirty="0">
                <a:solidFill>
                  <a:schemeClr val="tx1"/>
                </a:solidFill>
                <a:latin typeface="+mn-ea"/>
              </a:rPr>
              <a:t>-</a:t>
            </a:r>
            <a:r>
              <a:rPr lang="ja-JP" altLang="en-US" sz="1400" dirty="0">
                <a:solidFill>
                  <a:schemeClr val="tx1"/>
                </a:solidFill>
                <a:latin typeface="+mn-ea"/>
              </a:rPr>
              <a:t>００８７</a:t>
            </a:r>
            <a:endParaRPr lang="en-US" altLang="ja-JP" sz="1400" dirty="0">
              <a:solidFill>
                <a:schemeClr val="tx1"/>
              </a:solidFill>
              <a:latin typeface="+mn-ea"/>
            </a:endParaRPr>
          </a:p>
          <a:p>
            <a:r>
              <a:rPr lang="ja-JP" altLang="en-US" sz="1400" dirty="0">
                <a:solidFill>
                  <a:schemeClr val="tx1"/>
                </a:solidFill>
                <a:latin typeface="ＭＳ ゴシック" panose="020B0609070205080204" pitchFamily="49" charset="-128"/>
                <a:ea typeface="ＭＳ ゴシック" panose="020B0609070205080204" pitchFamily="49" charset="-128"/>
              </a:rPr>
              <a:t>定休日：火曜日</a:t>
            </a:r>
          </a:p>
        </p:txBody>
      </p:sp>
      <p:sp>
        <p:nvSpPr>
          <p:cNvPr id="9" name="正方形/長方形 8"/>
          <p:cNvSpPr/>
          <p:nvPr/>
        </p:nvSpPr>
        <p:spPr>
          <a:xfrm>
            <a:off x="6039380" y="2679043"/>
            <a:ext cx="756032" cy="176407"/>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67691" tIns="33846" rIns="67691" bIns="33846" rtlCol="0" anchor="ctr"/>
          <a:lstStyle/>
          <a:p>
            <a:pPr algn="ctr"/>
            <a:r>
              <a:rPr lang="ja-JP" altLang="en-US" sz="980" dirty="0">
                <a:solidFill>
                  <a:schemeClr val="tx1"/>
                </a:solidFill>
              </a:rPr>
              <a:t>施　設</a:t>
            </a:r>
          </a:p>
        </p:txBody>
      </p:sp>
      <p:sp>
        <p:nvSpPr>
          <p:cNvPr id="10" name="正方形/長方形 9"/>
          <p:cNvSpPr/>
          <p:nvPr/>
        </p:nvSpPr>
        <p:spPr>
          <a:xfrm>
            <a:off x="5434574" y="2930092"/>
            <a:ext cx="2257891" cy="683274"/>
          </a:xfrm>
          <a:prstGeom prst="rect">
            <a:avLst/>
          </a:prstGeom>
          <a:noFill/>
          <a:ln>
            <a:no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67691" tIns="33846" rIns="67691" bIns="33846" rtlCol="0" anchor="t" anchorCtr="1"/>
          <a:lstStyle/>
          <a:p>
            <a:r>
              <a:rPr lang="ja-JP" altLang="en-US" sz="840" dirty="0">
                <a:solidFill>
                  <a:schemeClr val="tx1"/>
                </a:solidFill>
              </a:rPr>
              <a:t>会場：２階ホール</a:t>
            </a:r>
            <a:endParaRPr lang="en-US" altLang="ja-JP" sz="840" dirty="0">
              <a:solidFill>
                <a:schemeClr val="tx1"/>
              </a:solidFill>
            </a:endParaRPr>
          </a:p>
          <a:p>
            <a:r>
              <a:rPr lang="ja-JP" altLang="en-US" sz="840" dirty="0">
                <a:solidFill>
                  <a:schemeClr val="tx1"/>
                </a:solidFill>
              </a:rPr>
              <a:t>定　員 ：４００人</a:t>
            </a:r>
            <a:endParaRPr lang="en-US" altLang="ja-JP" sz="840" dirty="0">
              <a:solidFill>
                <a:schemeClr val="tx1"/>
              </a:solidFill>
            </a:endParaRPr>
          </a:p>
          <a:p>
            <a:r>
              <a:rPr lang="ja-JP" altLang="en-US" sz="840" dirty="0">
                <a:solidFill>
                  <a:schemeClr val="tx1"/>
                </a:solidFill>
              </a:rPr>
              <a:t>その他：本部宿舎（湯来ロッジ）から車で２分</a:t>
            </a:r>
            <a:endParaRPr lang="en-US" altLang="ja-JP" sz="840" dirty="0">
              <a:solidFill>
                <a:schemeClr val="tx1"/>
              </a:solidFill>
            </a:endParaRPr>
          </a:p>
        </p:txBody>
      </p:sp>
      <p:pic>
        <p:nvPicPr>
          <p:cNvPr id="22" name="図 21">
            <a:extLst>
              <a:ext uri="{FF2B5EF4-FFF2-40B4-BE49-F238E27FC236}">
                <a16:creationId xmlns:a16="http://schemas.microsoft.com/office/drawing/2014/main" id="{B117AC56-0367-44D1-976A-73B97275A77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20386" y="1700498"/>
            <a:ext cx="4302821" cy="3227116"/>
          </a:xfrm>
          <a:prstGeom prst="rect">
            <a:avLst/>
          </a:prstGeom>
        </p:spPr>
      </p:pic>
      <p:pic>
        <p:nvPicPr>
          <p:cNvPr id="13" name="図 12">
            <a:extLst>
              <a:ext uri="{FF2B5EF4-FFF2-40B4-BE49-F238E27FC236}">
                <a16:creationId xmlns:a16="http://schemas.microsoft.com/office/drawing/2014/main" id="{8660C572-A27C-4572-93BA-E1B2BBFD24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216" y="1836415"/>
            <a:ext cx="3420000" cy="2565000"/>
          </a:xfrm>
          <a:prstGeom prst="rect">
            <a:avLst/>
          </a:prstGeom>
        </p:spPr>
      </p:pic>
      <p:pic>
        <p:nvPicPr>
          <p:cNvPr id="15" name="図 14">
            <a:extLst>
              <a:ext uri="{FF2B5EF4-FFF2-40B4-BE49-F238E27FC236}">
                <a16:creationId xmlns:a16="http://schemas.microsoft.com/office/drawing/2014/main" id="{E80F74D1-0984-4947-AA2F-E4A3A06909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216" y="4510572"/>
            <a:ext cx="3420000" cy="2565000"/>
          </a:xfrm>
          <a:prstGeom prst="rect">
            <a:avLst/>
          </a:prstGeom>
        </p:spPr>
      </p:pic>
      <p:sp>
        <p:nvSpPr>
          <p:cNvPr id="14" name="正方形/長方形 13">
            <a:extLst>
              <a:ext uri="{FF2B5EF4-FFF2-40B4-BE49-F238E27FC236}">
                <a16:creationId xmlns:a16="http://schemas.microsoft.com/office/drawing/2014/main" id="{E54E0AB2-4898-4370-A6C2-60A1079C9CCD}"/>
              </a:ext>
            </a:extLst>
          </p:cNvPr>
          <p:cNvSpPr/>
          <p:nvPr/>
        </p:nvSpPr>
        <p:spPr>
          <a:xfrm>
            <a:off x="8371036" y="1741787"/>
            <a:ext cx="1080000" cy="335900"/>
          </a:xfrm>
          <a:prstGeom prst="rect">
            <a:avLst/>
          </a:prstGeom>
          <a:solidFill>
            <a:srgbClr val="92D05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1600" dirty="0">
                <a:solidFill>
                  <a:schemeClr val="tx1"/>
                </a:solidFill>
              </a:rPr>
              <a:t>会　場</a:t>
            </a:r>
          </a:p>
        </p:txBody>
      </p:sp>
      <p:sp>
        <p:nvSpPr>
          <p:cNvPr id="16" name="正方形/長方形 15">
            <a:extLst>
              <a:ext uri="{FF2B5EF4-FFF2-40B4-BE49-F238E27FC236}">
                <a16:creationId xmlns:a16="http://schemas.microsoft.com/office/drawing/2014/main" id="{FE9FEB44-B881-4558-8D31-17B5CCC3B2F9}"/>
              </a:ext>
            </a:extLst>
          </p:cNvPr>
          <p:cNvSpPr/>
          <p:nvPr/>
        </p:nvSpPr>
        <p:spPr>
          <a:xfrm>
            <a:off x="8169392" y="2282886"/>
            <a:ext cx="2563287" cy="1591875"/>
          </a:xfrm>
          <a:prstGeom prst="rect">
            <a:avLst/>
          </a:prstGeom>
          <a:noFill/>
          <a:ln>
            <a:no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t" anchorCtr="1"/>
          <a:lstStyle/>
          <a:p>
            <a:r>
              <a:rPr lang="ja-JP" altLang="en-US" sz="1400" dirty="0">
                <a:solidFill>
                  <a:schemeClr val="tx1"/>
                </a:solidFill>
                <a:latin typeface="ＭＳ ゴシック" panose="020B0609070205080204" pitchFamily="49" charset="-128"/>
                <a:ea typeface="ＭＳ ゴシック" panose="020B0609070205080204" pitchFamily="49" charset="-128"/>
              </a:rPr>
              <a:t>会　場</a:t>
            </a:r>
            <a:r>
              <a:rPr lang="ja-JP" altLang="en-US" sz="1400" dirty="0">
                <a:solidFill>
                  <a:schemeClr val="tx1"/>
                </a:solidFill>
              </a:rPr>
              <a:t>：２階ホール</a:t>
            </a:r>
            <a:endParaRPr lang="en-US" altLang="ja-JP" sz="1400" dirty="0">
              <a:solidFill>
                <a:schemeClr val="tx1"/>
              </a:solidFill>
            </a:endParaRPr>
          </a:p>
          <a:p>
            <a:r>
              <a:rPr lang="ja-JP" altLang="en-US" sz="1400" dirty="0">
                <a:solidFill>
                  <a:schemeClr val="tx1"/>
                </a:solidFill>
                <a:latin typeface="ＭＳ ゴシック" panose="020B0609070205080204" pitchFamily="49" charset="-128"/>
                <a:ea typeface="ＭＳ ゴシック" panose="020B0609070205080204" pitchFamily="49" charset="-128"/>
              </a:rPr>
              <a:t>定　員</a:t>
            </a:r>
            <a:r>
              <a:rPr lang="ja-JP" altLang="en-US" sz="1400" dirty="0">
                <a:solidFill>
                  <a:schemeClr val="tx1"/>
                </a:solidFill>
              </a:rPr>
              <a:t> ：４００人</a:t>
            </a:r>
            <a:endParaRPr lang="en-US" altLang="ja-JP" sz="1400" dirty="0">
              <a:solidFill>
                <a:schemeClr val="tx1"/>
              </a:solidFill>
            </a:endParaRPr>
          </a:p>
          <a:p>
            <a:r>
              <a:rPr lang="ja-JP" altLang="en-US" sz="1400" dirty="0">
                <a:solidFill>
                  <a:schemeClr val="tx1"/>
                </a:solidFill>
                <a:latin typeface="ＭＳ ゴシック" panose="020B0609070205080204" pitchFamily="49" charset="-128"/>
                <a:ea typeface="ＭＳ ゴシック" panose="020B0609070205080204" pitchFamily="49" charset="-128"/>
              </a:rPr>
              <a:t>その他</a:t>
            </a:r>
            <a:r>
              <a:rPr lang="ja-JP" altLang="en-US" sz="1400" dirty="0">
                <a:solidFill>
                  <a:schemeClr val="tx1"/>
                </a:solidFill>
              </a:rPr>
              <a:t>：安芸太田町本部宿舎（グリーンスパつつが）から</a:t>
            </a:r>
            <a:endParaRPr lang="en-US" altLang="ja-JP" sz="1400" dirty="0">
              <a:solidFill>
                <a:schemeClr val="tx1"/>
              </a:solidFill>
            </a:endParaRPr>
          </a:p>
          <a:p>
            <a:r>
              <a:rPr lang="ja-JP" altLang="en-US" sz="1400" dirty="0">
                <a:solidFill>
                  <a:schemeClr val="tx1"/>
                </a:solidFill>
              </a:rPr>
              <a:t>約２５分</a:t>
            </a:r>
            <a:endParaRPr lang="en-US" altLang="ja-JP" sz="1400" dirty="0">
              <a:solidFill>
                <a:schemeClr val="tx1"/>
              </a:solidFill>
            </a:endParaRPr>
          </a:p>
        </p:txBody>
      </p:sp>
      <p:sp>
        <p:nvSpPr>
          <p:cNvPr id="7" name="正方形/長方形 6">
            <a:extLst>
              <a:ext uri="{FF2B5EF4-FFF2-40B4-BE49-F238E27FC236}">
                <a16:creationId xmlns:a16="http://schemas.microsoft.com/office/drawing/2014/main" id="{E8A69685-D277-405D-BC83-C8D2C8B2F38A}"/>
              </a:ext>
            </a:extLst>
          </p:cNvPr>
          <p:cNvSpPr/>
          <p:nvPr/>
        </p:nvSpPr>
        <p:spPr>
          <a:xfrm>
            <a:off x="4002583" y="5132813"/>
            <a:ext cx="6406602" cy="1908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DD50C863-F139-4089-8FF6-6A1BBED842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99839" y="5525810"/>
            <a:ext cx="1800000" cy="1179493"/>
          </a:xfrm>
          <a:prstGeom prst="rect">
            <a:avLst/>
          </a:prstGeom>
        </p:spPr>
      </p:pic>
      <p:pic>
        <p:nvPicPr>
          <p:cNvPr id="17" name="図 16">
            <a:extLst>
              <a:ext uri="{FF2B5EF4-FFF2-40B4-BE49-F238E27FC236}">
                <a16:creationId xmlns:a16="http://schemas.microsoft.com/office/drawing/2014/main" id="{08EF4DAF-88DC-4181-82AA-466494ED922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97094" y="5540055"/>
            <a:ext cx="1800000" cy="1204930"/>
          </a:xfrm>
          <a:prstGeom prst="rect">
            <a:avLst/>
          </a:prstGeom>
        </p:spPr>
      </p:pic>
      <p:sp>
        <p:nvSpPr>
          <p:cNvPr id="8" name="正方形/長方形 7">
            <a:extLst>
              <a:ext uri="{FF2B5EF4-FFF2-40B4-BE49-F238E27FC236}">
                <a16:creationId xmlns:a16="http://schemas.microsoft.com/office/drawing/2014/main" id="{9A221545-6AA6-4D46-9D9E-9A4DF8E7DF19}"/>
              </a:ext>
            </a:extLst>
          </p:cNvPr>
          <p:cNvSpPr/>
          <p:nvPr/>
        </p:nvSpPr>
        <p:spPr>
          <a:xfrm>
            <a:off x="5178698" y="5196189"/>
            <a:ext cx="4054372"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湯来西公民館が使えない場合</a:t>
            </a:r>
          </a:p>
        </p:txBody>
      </p:sp>
      <p:sp>
        <p:nvSpPr>
          <p:cNvPr id="18" name="正方形/長方形 17">
            <a:extLst>
              <a:ext uri="{FF2B5EF4-FFF2-40B4-BE49-F238E27FC236}">
                <a16:creationId xmlns:a16="http://schemas.microsoft.com/office/drawing/2014/main" id="{F56FF78A-D219-45A3-9429-6CD46F9757B1}"/>
              </a:ext>
            </a:extLst>
          </p:cNvPr>
          <p:cNvSpPr/>
          <p:nvPr/>
        </p:nvSpPr>
        <p:spPr>
          <a:xfrm>
            <a:off x="4199839" y="6705303"/>
            <a:ext cx="1815302" cy="302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湯来</a:t>
            </a:r>
            <a:r>
              <a:rPr lang="ja-JP" altLang="en-US" sz="1100" dirty="0">
                <a:solidFill>
                  <a:schemeClr val="tx1"/>
                </a:solidFill>
              </a:rPr>
              <a:t>ロッジホール</a:t>
            </a:r>
            <a:endParaRPr kumimoji="1" lang="ja-JP" altLang="en-US" sz="1050" dirty="0">
              <a:solidFill>
                <a:schemeClr val="tx1"/>
              </a:solidFill>
            </a:endParaRPr>
          </a:p>
        </p:txBody>
      </p:sp>
      <p:sp>
        <p:nvSpPr>
          <p:cNvPr id="19" name="正方形/長方形 18">
            <a:extLst>
              <a:ext uri="{FF2B5EF4-FFF2-40B4-BE49-F238E27FC236}">
                <a16:creationId xmlns:a16="http://schemas.microsoft.com/office/drawing/2014/main" id="{24150A16-7C8D-42A8-A19D-F8348FC52A40}"/>
              </a:ext>
            </a:extLst>
          </p:cNvPr>
          <p:cNvSpPr/>
          <p:nvPr/>
        </p:nvSpPr>
        <p:spPr>
          <a:xfrm>
            <a:off x="6196888" y="6705302"/>
            <a:ext cx="1815302" cy="302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サンピアゆきホール</a:t>
            </a:r>
            <a:endParaRPr kumimoji="1" lang="ja-JP" altLang="en-US" sz="1100" dirty="0">
              <a:solidFill>
                <a:schemeClr val="tx1"/>
              </a:solidFill>
            </a:endParaRPr>
          </a:p>
        </p:txBody>
      </p:sp>
      <p:sp>
        <p:nvSpPr>
          <p:cNvPr id="2" name="正方形/長方形 1">
            <a:extLst>
              <a:ext uri="{FF2B5EF4-FFF2-40B4-BE49-F238E27FC236}">
                <a16:creationId xmlns:a16="http://schemas.microsoft.com/office/drawing/2014/main" id="{B81A54E3-549B-5435-825C-B1AC5DFD1693}"/>
              </a:ext>
            </a:extLst>
          </p:cNvPr>
          <p:cNvSpPr/>
          <p:nvPr/>
        </p:nvSpPr>
        <p:spPr>
          <a:xfrm>
            <a:off x="353331" y="149587"/>
            <a:ext cx="9939080" cy="453669"/>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3200" dirty="0">
                <a:solidFill>
                  <a:schemeClr val="tx1"/>
                </a:solidFill>
              </a:rPr>
              <a:t>対 面 式 ・ お 別 れ 式 会 場</a:t>
            </a:r>
          </a:p>
        </p:txBody>
      </p:sp>
      <p:sp>
        <p:nvSpPr>
          <p:cNvPr id="5" name="正方形/長方形 4">
            <a:extLst>
              <a:ext uri="{FF2B5EF4-FFF2-40B4-BE49-F238E27FC236}">
                <a16:creationId xmlns:a16="http://schemas.microsoft.com/office/drawing/2014/main" id="{FB295C34-9583-220C-8E05-55663C71B44E}"/>
              </a:ext>
            </a:extLst>
          </p:cNvPr>
          <p:cNvSpPr/>
          <p:nvPr/>
        </p:nvSpPr>
        <p:spPr>
          <a:xfrm>
            <a:off x="8350846" y="6698077"/>
            <a:ext cx="1815302" cy="302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湯来交流体験センター</a:t>
            </a:r>
          </a:p>
        </p:txBody>
      </p:sp>
      <p:pic>
        <p:nvPicPr>
          <p:cNvPr id="12" name="図 11">
            <a:extLst>
              <a:ext uri="{FF2B5EF4-FFF2-40B4-BE49-F238E27FC236}">
                <a16:creationId xmlns:a16="http://schemas.microsoft.com/office/drawing/2014/main" id="{94483600-E450-530D-332A-95246F39B9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9030" y="5525810"/>
            <a:ext cx="1773529" cy="1186529"/>
          </a:xfrm>
          <a:prstGeom prst="rect">
            <a:avLst/>
          </a:prstGeom>
        </p:spPr>
      </p:pic>
    </p:spTree>
    <p:extLst>
      <p:ext uri="{BB962C8B-B14F-4D97-AF65-F5344CB8AC3E}">
        <p14:creationId xmlns:p14="http://schemas.microsoft.com/office/powerpoint/2010/main" val="167376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BF18C27-5702-BB12-6E05-49E38B746B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701" y="1494728"/>
            <a:ext cx="5998361" cy="3262844"/>
          </a:xfrm>
          <a:prstGeom prst="rect">
            <a:avLst/>
          </a:prstGeom>
        </p:spPr>
      </p:pic>
      <p:pic>
        <p:nvPicPr>
          <p:cNvPr id="11" name="図 10">
            <a:extLst>
              <a:ext uri="{FF2B5EF4-FFF2-40B4-BE49-F238E27FC236}">
                <a16:creationId xmlns:a16="http://schemas.microsoft.com/office/drawing/2014/main" id="{ABB8DCE5-344E-C924-67AD-67FB362E50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8698" y="1494728"/>
            <a:ext cx="4494702" cy="3262844"/>
          </a:xfrm>
          <a:prstGeom prst="rect">
            <a:avLst/>
          </a:prstGeom>
        </p:spPr>
      </p:pic>
      <p:sp>
        <p:nvSpPr>
          <p:cNvPr id="12" name="タイトル 3">
            <a:extLst>
              <a:ext uri="{FF2B5EF4-FFF2-40B4-BE49-F238E27FC236}">
                <a16:creationId xmlns:a16="http://schemas.microsoft.com/office/drawing/2014/main" id="{05882BA4-0243-8BCB-77B0-F9393D2C6B75}"/>
              </a:ext>
            </a:extLst>
          </p:cNvPr>
          <p:cNvSpPr txBox="1">
            <a:spLocks/>
          </p:cNvSpPr>
          <p:nvPr/>
        </p:nvSpPr>
        <p:spPr>
          <a:xfrm>
            <a:off x="196701" y="706381"/>
            <a:ext cx="10693400" cy="901250"/>
          </a:xfrm>
          <a:prstGeom prst="rect">
            <a:avLst/>
          </a:prstGeom>
          <a:noFill/>
        </p:spPr>
        <p:txBody>
          <a:bodyPr vert="horz" lIns="98708" tIns="49354" rIns="98708" bIns="49354" rtlCol="0" anchor="ctr">
            <a:norm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defTabSz="802015"/>
            <a:r>
              <a:rPr lang="ja-JP" altLang="en-US" sz="3454" b="1" dirty="0">
                <a:solidFill>
                  <a:prstClr val="black"/>
                </a:solidFill>
                <a:latin typeface="ＭＳ Ｐゴシック" panose="020B0600070205080204" pitchFamily="50" charset="-128"/>
                <a:ea typeface="ＭＳ Ｐゴシック" panose="020B0600070205080204" pitchFamily="50" charset="-128"/>
              </a:rPr>
              <a:t>広島市湯来交流体験センター</a:t>
            </a:r>
          </a:p>
        </p:txBody>
      </p:sp>
      <p:sp>
        <p:nvSpPr>
          <p:cNvPr id="13" name="タイトル 3">
            <a:extLst>
              <a:ext uri="{FF2B5EF4-FFF2-40B4-BE49-F238E27FC236}">
                <a16:creationId xmlns:a16="http://schemas.microsoft.com/office/drawing/2014/main" id="{E5002986-51A6-FB9C-B7BC-391116FBC287}"/>
              </a:ext>
            </a:extLst>
          </p:cNvPr>
          <p:cNvSpPr txBox="1">
            <a:spLocks/>
          </p:cNvSpPr>
          <p:nvPr/>
        </p:nvSpPr>
        <p:spPr>
          <a:xfrm>
            <a:off x="0" y="4757572"/>
            <a:ext cx="10693400" cy="2702866"/>
          </a:xfrm>
          <a:prstGeom prst="rect">
            <a:avLst/>
          </a:prstGeom>
          <a:solidFill>
            <a:schemeClr val="accent4">
              <a:lumMod val="40000"/>
              <a:lumOff val="60000"/>
            </a:schemeClr>
          </a:solidFill>
        </p:spPr>
        <p:txBody>
          <a:bodyPr vert="horz" lIns="98708" tIns="49354" rIns="98708" bIns="49354" rtlCol="0" anchor="ctr">
            <a:normAutofit fontScale="85000" lnSpcReduction="10000"/>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defTabSz="802015"/>
            <a:r>
              <a:rPr lang="ja-JP" altLang="en-US" sz="3023" b="1" dirty="0">
                <a:solidFill>
                  <a:prstClr val="black"/>
                </a:solidFill>
                <a:latin typeface="ＭＳ Ｐゴシック" panose="020B0600070205080204" pitchFamily="50" charset="-128"/>
                <a:ea typeface="ＭＳ Ｐゴシック" panose="020B0600070205080204" pitchFamily="50" charset="-128"/>
              </a:rPr>
              <a:t>■運営：</a:t>
            </a:r>
            <a:r>
              <a:rPr lang="en-US" altLang="ja-JP" sz="3023" b="1" dirty="0">
                <a:solidFill>
                  <a:prstClr val="black"/>
                </a:solidFill>
                <a:latin typeface="ＭＳ Ｐゴシック" panose="020B0600070205080204" pitchFamily="50" charset="-128"/>
                <a:ea typeface="ＭＳ Ｐゴシック" panose="020B0600070205080204" pitchFamily="50" charset="-128"/>
              </a:rPr>
              <a:t>NPO</a:t>
            </a:r>
            <a:r>
              <a:rPr lang="ja-JP" altLang="en-US" sz="3023" b="1" dirty="0">
                <a:solidFill>
                  <a:prstClr val="black"/>
                </a:solidFill>
                <a:latin typeface="ＭＳ Ｐゴシック" panose="020B0600070205080204" pitchFamily="50" charset="-128"/>
                <a:ea typeface="ＭＳ Ｐゴシック" panose="020B0600070205080204" pitchFamily="50" charset="-128"/>
              </a:rPr>
              <a:t>法人湯来観光地域づくり公社</a:t>
            </a:r>
            <a:endParaRPr lang="en-US" altLang="ja-JP" sz="3023" b="1" dirty="0">
              <a:solidFill>
                <a:prstClr val="black"/>
              </a:solidFill>
              <a:latin typeface="ＭＳ Ｐゴシック" panose="020B0600070205080204" pitchFamily="50" charset="-128"/>
              <a:ea typeface="ＭＳ Ｐゴシック" panose="020B0600070205080204" pitchFamily="50" charset="-128"/>
            </a:endParaRPr>
          </a:p>
          <a:p>
            <a:pPr defTabSz="802015"/>
            <a:r>
              <a:rPr lang="ja-JP" altLang="en-US" sz="3023" b="1" dirty="0">
                <a:solidFill>
                  <a:prstClr val="black"/>
                </a:solidFill>
                <a:latin typeface="ＭＳ Ｐゴシック" panose="020B0600070205080204" pitchFamily="50" charset="-128"/>
                <a:ea typeface="ＭＳ Ｐゴシック" panose="020B0600070205080204" pitchFamily="50" charset="-128"/>
              </a:rPr>
              <a:t>■住所：広島市佐伯区湯来町多田</a:t>
            </a:r>
            <a:r>
              <a:rPr lang="en-US" altLang="ja-JP" sz="3023" b="1" dirty="0">
                <a:solidFill>
                  <a:prstClr val="black"/>
                </a:solidFill>
                <a:latin typeface="ＭＳ Ｐゴシック" panose="020B0600070205080204" pitchFamily="50" charset="-128"/>
                <a:ea typeface="ＭＳ Ｐゴシック" panose="020B0600070205080204" pitchFamily="50" charset="-128"/>
              </a:rPr>
              <a:t>2563-1</a:t>
            </a:r>
          </a:p>
          <a:p>
            <a:pPr defTabSz="802015"/>
            <a:r>
              <a:rPr lang="ja-JP" altLang="en-US" sz="3023" b="1" dirty="0">
                <a:solidFill>
                  <a:prstClr val="black"/>
                </a:solidFill>
                <a:latin typeface="ＭＳ Ｐゴシック" panose="020B0600070205080204" pitchFamily="50" charset="-128"/>
                <a:ea typeface="ＭＳ Ｐゴシック" panose="020B0600070205080204" pitchFamily="50" charset="-128"/>
              </a:rPr>
              <a:t>■電話番号：</a:t>
            </a:r>
            <a:r>
              <a:rPr lang="en-US" altLang="ja-JP" sz="3023" b="1" dirty="0">
                <a:solidFill>
                  <a:prstClr val="black"/>
                </a:solidFill>
                <a:latin typeface="ＭＳ Ｐゴシック" panose="020B0600070205080204" pitchFamily="50" charset="-128"/>
                <a:ea typeface="ＭＳ Ｐゴシック" panose="020B0600070205080204" pitchFamily="50" charset="-128"/>
              </a:rPr>
              <a:t>0829-40-6016</a:t>
            </a:r>
          </a:p>
          <a:p>
            <a:pPr defTabSz="802015"/>
            <a:r>
              <a:rPr lang="ja-JP" altLang="en-US" sz="3023" b="1" dirty="0">
                <a:solidFill>
                  <a:prstClr val="black"/>
                </a:solidFill>
                <a:latin typeface="ＭＳ Ｐゴシック" panose="020B0600070205080204" pitchFamily="50" charset="-128"/>
                <a:ea typeface="ＭＳ Ｐゴシック" panose="020B0600070205080204" pitchFamily="50" charset="-128"/>
              </a:rPr>
              <a:t>■施設の特徴：広島市中心部から車で１時間。広島の奥座敷である温泉街　</a:t>
            </a:r>
            <a:endParaRPr lang="en-US" altLang="ja-JP" sz="3023" b="1" dirty="0">
              <a:solidFill>
                <a:prstClr val="black"/>
              </a:solidFill>
              <a:latin typeface="ＭＳ Ｐゴシック" panose="020B0600070205080204" pitchFamily="50" charset="-128"/>
              <a:ea typeface="ＭＳ Ｐゴシック" panose="020B0600070205080204" pitchFamily="50" charset="-128"/>
            </a:endParaRPr>
          </a:p>
          <a:p>
            <a:pPr defTabSz="802015"/>
            <a:r>
              <a:rPr lang="ja-JP" altLang="en-US" sz="3023" b="1" dirty="0">
                <a:solidFill>
                  <a:prstClr val="black"/>
                </a:solidFill>
                <a:latin typeface="ＭＳ Ｐゴシック" panose="020B0600070205080204" pitchFamily="50" charset="-128"/>
                <a:ea typeface="ＭＳ Ｐゴシック" panose="020B0600070205080204" pitchFamily="50" charset="-128"/>
              </a:rPr>
              <a:t>　 と、豊かな自然が広がる湯来温泉に、自然体験プログラムや伝統的な農　</a:t>
            </a:r>
            <a:endParaRPr lang="en-US" altLang="ja-JP" sz="3023" b="1" dirty="0">
              <a:solidFill>
                <a:prstClr val="black"/>
              </a:solidFill>
              <a:latin typeface="ＭＳ Ｐゴシック" panose="020B0600070205080204" pitchFamily="50" charset="-128"/>
              <a:ea typeface="ＭＳ Ｐゴシック" panose="020B0600070205080204" pitchFamily="50" charset="-128"/>
            </a:endParaRPr>
          </a:p>
          <a:p>
            <a:pPr defTabSz="802015"/>
            <a:r>
              <a:rPr lang="ja-JP" altLang="en-US" sz="3023" b="1" dirty="0">
                <a:solidFill>
                  <a:prstClr val="black"/>
                </a:solidFill>
                <a:latin typeface="ＭＳ Ｐゴシック" panose="020B0600070205080204" pitchFamily="50" charset="-128"/>
                <a:ea typeface="ＭＳ Ｐゴシック" panose="020B0600070205080204" pitchFamily="50" charset="-128"/>
              </a:rPr>
              <a:t>　 林業、歴史、文化を体験する施設として、２００９年にオープン。</a:t>
            </a:r>
          </a:p>
          <a:p>
            <a:pPr defTabSz="802015"/>
            <a:r>
              <a:rPr lang="ja-JP" altLang="en-US" sz="3023" b="1" dirty="0">
                <a:solidFill>
                  <a:prstClr val="black"/>
                </a:solidFill>
                <a:latin typeface="ＭＳ Ｐゴシック" panose="020B0600070205080204" pitchFamily="50" charset="-128"/>
                <a:ea typeface="ＭＳ Ｐゴシック" panose="020B0600070205080204" pitchFamily="50" charset="-128"/>
              </a:rPr>
              <a:t>　 シャワークライミング等の川のプログラム、登山、収穫体験、キャンプや</a:t>
            </a:r>
            <a:endParaRPr lang="en-US" altLang="ja-JP" sz="3023" b="1" dirty="0">
              <a:solidFill>
                <a:prstClr val="black"/>
              </a:solidFill>
              <a:latin typeface="ＭＳ Ｐゴシック" panose="020B0600070205080204" pitchFamily="50" charset="-128"/>
              <a:ea typeface="ＭＳ Ｐゴシック" panose="020B0600070205080204" pitchFamily="50" charset="-128"/>
            </a:endParaRPr>
          </a:p>
          <a:p>
            <a:pPr defTabSz="802015"/>
            <a:r>
              <a:rPr lang="ja-JP" altLang="en-US" sz="3023" b="1" dirty="0">
                <a:solidFill>
                  <a:prstClr val="black"/>
                </a:solidFill>
                <a:latin typeface="ＭＳ Ｐゴシック" panose="020B0600070205080204" pitchFamily="50" charset="-128"/>
                <a:ea typeface="ＭＳ Ｐゴシック" panose="020B0600070205080204" pitchFamily="50" charset="-128"/>
              </a:rPr>
              <a:t>　 </a:t>
            </a:r>
            <a:r>
              <a:rPr lang="en-US" altLang="ja-JP" sz="3023" b="1" dirty="0">
                <a:solidFill>
                  <a:prstClr val="black"/>
                </a:solidFill>
                <a:latin typeface="ＭＳ Ｐゴシック" panose="020B0600070205080204" pitchFamily="50" charset="-128"/>
                <a:ea typeface="ＭＳ Ｐゴシック" panose="020B0600070205080204" pitchFamily="50" charset="-128"/>
              </a:rPr>
              <a:t>BBQ</a:t>
            </a:r>
            <a:r>
              <a:rPr lang="ja-JP" altLang="en-US" sz="3023" b="1" dirty="0">
                <a:solidFill>
                  <a:prstClr val="black"/>
                </a:solidFill>
                <a:latin typeface="ＭＳ Ｐゴシック" panose="020B0600070205080204" pitchFamily="50" charset="-128"/>
                <a:ea typeface="ＭＳ Ｐゴシック" panose="020B0600070205080204" pitchFamily="50" charset="-128"/>
              </a:rPr>
              <a:t>等が楽しめます。</a:t>
            </a:r>
          </a:p>
        </p:txBody>
      </p:sp>
      <p:pic>
        <p:nvPicPr>
          <p:cNvPr id="15" name="図 14">
            <a:extLst>
              <a:ext uri="{FF2B5EF4-FFF2-40B4-BE49-F238E27FC236}">
                <a16:creationId xmlns:a16="http://schemas.microsoft.com/office/drawing/2014/main" id="{F9A2B000-AD1A-4531-4AED-5B02A45A6C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27213" y="723576"/>
            <a:ext cx="1520087" cy="1472879"/>
          </a:xfrm>
          <a:prstGeom prst="rect">
            <a:avLst/>
          </a:prstGeom>
        </p:spPr>
      </p:pic>
      <p:sp>
        <p:nvSpPr>
          <p:cNvPr id="8" name="正方形/長方形 7">
            <a:extLst>
              <a:ext uri="{FF2B5EF4-FFF2-40B4-BE49-F238E27FC236}">
                <a16:creationId xmlns:a16="http://schemas.microsoft.com/office/drawing/2014/main" id="{349DC2CF-CDBB-FA61-037C-7F6626C63326}"/>
              </a:ext>
            </a:extLst>
          </p:cNvPr>
          <p:cNvSpPr/>
          <p:nvPr/>
        </p:nvSpPr>
        <p:spPr>
          <a:xfrm>
            <a:off x="377160" y="175231"/>
            <a:ext cx="9939080" cy="453669"/>
          </a:xfrm>
          <a:prstGeom prst="rect">
            <a:avLst/>
          </a:prstGeom>
          <a:solidFill>
            <a:srgbClr val="92D050"/>
          </a:solidFill>
          <a:ln w="25400" cap="flat" cmpd="sng" algn="ctr">
            <a:solidFill>
              <a:sysClr val="windowText" lastClr="000000"/>
            </a:solidFill>
            <a:prstDash val="solid"/>
          </a:ln>
          <a:effectLst>
            <a:glow rad="101600">
              <a:srgbClr val="00B050">
                <a:alpha val="60000"/>
              </a:srgbClr>
            </a:glow>
          </a:effectLst>
        </p:spPr>
        <p:txBody>
          <a:bodyPr lIns="96698" tIns="48349" rIns="96698" bIns="48349"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kern="0" dirty="0">
                <a:solidFill>
                  <a:prstClr val="black"/>
                </a:solidFill>
                <a:latin typeface="Calibri"/>
                <a:ea typeface="ＭＳ Ｐゴシック" panose="020B0600070205080204" pitchFamily="50" charset="-128"/>
              </a:rPr>
              <a:t>選 択 別 体 験 </a:t>
            </a:r>
            <a:r>
              <a:rPr kumimoji="0" lang="ja-JP" altLang="en-US" sz="32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会 場</a:t>
            </a:r>
          </a:p>
        </p:txBody>
      </p:sp>
    </p:spTree>
    <p:extLst>
      <p:ext uri="{BB962C8B-B14F-4D97-AF65-F5344CB8AC3E}">
        <p14:creationId xmlns:p14="http://schemas.microsoft.com/office/powerpoint/2010/main" val="89156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0F715BEA-9901-8A40-6B08-B45D0084F598}"/>
              </a:ext>
            </a:extLst>
          </p:cNvPr>
          <p:cNvSpPr/>
          <p:nvPr/>
        </p:nvSpPr>
        <p:spPr>
          <a:xfrm>
            <a:off x="120682" y="108223"/>
            <a:ext cx="2740135" cy="535845"/>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3200" dirty="0">
                <a:solidFill>
                  <a:schemeClr val="tx1"/>
                </a:solidFill>
              </a:rPr>
              <a:t>民　泊　体　験</a:t>
            </a:r>
          </a:p>
        </p:txBody>
      </p:sp>
      <p:sp>
        <p:nvSpPr>
          <p:cNvPr id="2" name="正方形/長方形 1">
            <a:extLst>
              <a:ext uri="{FF2B5EF4-FFF2-40B4-BE49-F238E27FC236}">
                <a16:creationId xmlns:a16="http://schemas.microsoft.com/office/drawing/2014/main" id="{84AA30A3-DF80-1159-AEEE-C2B15D1EF548}"/>
              </a:ext>
            </a:extLst>
          </p:cNvPr>
          <p:cNvSpPr/>
          <p:nvPr/>
        </p:nvSpPr>
        <p:spPr>
          <a:xfrm>
            <a:off x="52378" y="683490"/>
            <a:ext cx="10602570" cy="771960"/>
          </a:xfrm>
          <a:prstGeom prst="rect">
            <a:avLst/>
          </a:prstGeom>
          <a:solidFill>
            <a:srgbClr val="92D05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lang="ja-JP" altLang="en-US" sz="1600" dirty="0">
                <a:solidFill>
                  <a:schemeClr val="tx1"/>
                </a:solidFill>
              </a:rPr>
              <a:t>湯来町の受入家庭の一員となって、川や森といった豊かな自然の中で、昔ながらの暮らしや体験、食文化等を学びます。</a:t>
            </a:r>
            <a:endParaRPr lang="en-US" altLang="ja-JP" sz="1600" dirty="0">
              <a:solidFill>
                <a:schemeClr val="tx1"/>
              </a:solidFill>
            </a:endParaRPr>
          </a:p>
          <a:p>
            <a:r>
              <a:rPr lang="ja-JP" altLang="en-US" sz="1600" dirty="0">
                <a:solidFill>
                  <a:schemeClr val="tx1"/>
                </a:solidFill>
              </a:rPr>
              <a:t>また、様々な体験や地域住民との交流を通じて、コミュニケーション能力や協調性、自ら考える力などを養います。</a:t>
            </a:r>
            <a:endParaRPr lang="en-US" altLang="ja-JP" sz="1600" dirty="0">
              <a:solidFill>
                <a:schemeClr val="tx1"/>
              </a:solidFill>
            </a:endParaRPr>
          </a:p>
        </p:txBody>
      </p:sp>
      <p:sp>
        <p:nvSpPr>
          <p:cNvPr id="12" name="正方形/長方形 11">
            <a:extLst>
              <a:ext uri="{FF2B5EF4-FFF2-40B4-BE49-F238E27FC236}">
                <a16:creationId xmlns:a16="http://schemas.microsoft.com/office/drawing/2014/main" id="{AD22EF8F-9C69-2EE8-A4DB-7E21C644E7ED}"/>
              </a:ext>
            </a:extLst>
          </p:cNvPr>
          <p:cNvSpPr/>
          <p:nvPr/>
        </p:nvSpPr>
        <p:spPr>
          <a:xfrm>
            <a:off x="-27899" y="1442213"/>
            <a:ext cx="1440160" cy="360040"/>
          </a:xfrm>
          <a:prstGeom prst="rect">
            <a:avLst/>
          </a:prstGeom>
          <a:noFill/>
          <a:ln>
            <a:no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2000" b="1" dirty="0">
                <a:solidFill>
                  <a:srgbClr val="005C2A"/>
                </a:solidFill>
              </a:rPr>
              <a:t>１．対面式</a:t>
            </a:r>
          </a:p>
        </p:txBody>
      </p:sp>
      <p:sp>
        <p:nvSpPr>
          <p:cNvPr id="28" name="テキスト ボックス 27">
            <a:extLst>
              <a:ext uri="{FF2B5EF4-FFF2-40B4-BE49-F238E27FC236}">
                <a16:creationId xmlns:a16="http://schemas.microsoft.com/office/drawing/2014/main" id="{24BFAF13-EF34-72A7-47D8-4125CB02D44B}"/>
              </a:ext>
            </a:extLst>
          </p:cNvPr>
          <p:cNvSpPr txBox="1"/>
          <p:nvPr/>
        </p:nvSpPr>
        <p:spPr>
          <a:xfrm>
            <a:off x="1587305" y="3219591"/>
            <a:ext cx="2531032" cy="307777"/>
          </a:xfrm>
          <a:prstGeom prst="rect">
            <a:avLst/>
          </a:prstGeom>
          <a:noFill/>
        </p:spPr>
        <p:txBody>
          <a:bodyPr wrap="square" rtlCol="0">
            <a:spAutoFit/>
          </a:bodyPr>
          <a:lstStyle/>
          <a:p>
            <a:pPr algn="ctr"/>
            <a:r>
              <a:rPr lang="ja-JP" altLang="en-US" sz="1400" dirty="0"/>
              <a:t>ドキドキ</a:t>
            </a:r>
            <a:r>
              <a:rPr kumimoji="1" lang="ja-JP" altLang="en-US" sz="1400" dirty="0"/>
              <a:t>の生徒代表挨拶！</a:t>
            </a:r>
          </a:p>
        </p:txBody>
      </p:sp>
      <p:sp>
        <p:nvSpPr>
          <p:cNvPr id="29" name="正方形/長方形 28">
            <a:extLst>
              <a:ext uri="{FF2B5EF4-FFF2-40B4-BE49-F238E27FC236}">
                <a16:creationId xmlns:a16="http://schemas.microsoft.com/office/drawing/2014/main" id="{DF78CC57-B360-53AA-F158-4E22F8EBF5D8}"/>
              </a:ext>
            </a:extLst>
          </p:cNvPr>
          <p:cNvSpPr/>
          <p:nvPr/>
        </p:nvSpPr>
        <p:spPr>
          <a:xfrm>
            <a:off x="101915" y="3543903"/>
            <a:ext cx="2906720" cy="360040"/>
          </a:xfrm>
          <a:prstGeom prst="rect">
            <a:avLst/>
          </a:prstGeom>
          <a:noFill/>
          <a:ln>
            <a:no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2000" b="1" dirty="0">
                <a:solidFill>
                  <a:srgbClr val="005C2A"/>
                </a:solidFill>
              </a:rPr>
              <a:t>３．共同調理・家族団らん</a:t>
            </a:r>
          </a:p>
        </p:txBody>
      </p:sp>
      <p:sp>
        <p:nvSpPr>
          <p:cNvPr id="31" name="正方形/長方形 30">
            <a:extLst>
              <a:ext uri="{FF2B5EF4-FFF2-40B4-BE49-F238E27FC236}">
                <a16:creationId xmlns:a16="http://schemas.microsoft.com/office/drawing/2014/main" id="{177CDCFD-1CE7-6983-D990-6F90A0B09D17}"/>
              </a:ext>
            </a:extLst>
          </p:cNvPr>
          <p:cNvSpPr/>
          <p:nvPr/>
        </p:nvSpPr>
        <p:spPr>
          <a:xfrm>
            <a:off x="3957209" y="1461778"/>
            <a:ext cx="2232248" cy="360040"/>
          </a:xfrm>
          <a:prstGeom prst="rect">
            <a:avLst/>
          </a:prstGeom>
          <a:noFill/>
          <a:ln>
            <a:no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2000" b="1" dirty="0">
                <a:solidFill>
                  <a:srgbClr val="005C2A"/>
                </a:solidFill>
              </a:rPr>
              <a:t>２．家業生活体験</a:t>
            </a:r>
            <a:endParaRPr lang="en-US" altLang="ja-JP" sz="2000" b="1" dirty="0">
              <a:solidFill>
                <a:srgbClr val="005C2A"/>
              </a:solidFill>
            </a:endParaRPr>
          </a:p>
        </p:txBody>
      </p:sp>
      <p:pic>
        <p:nvPicPr>
          <p:cNvPr id="33" name="図 32">
            <a:extLst>
              <a:ext uri="{FF2B5EF4-FFF2-40B4-BE49-F238E27FC236}">
                <a16:creationId xmlns:a16="http://schemas.microsoft.com/office/drawing/2014/main" id="{C691F594-4193-2CE7-2CC3-B98C3EC569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9497" y="1762828"/>
            <a:ext cx="1549179" cy="1569473"/>
          </a:xfrm>
          <a:prstGeom prst="rect">
            <a:avLst/>
          </a:prstGeom>
          <a:effectLst>
            <a:softEdge rad="63500"/>
          </a:effectLst>
        </p:spPr>
      </p:pic>
      <p:sp>
        <p:nvSpPr>
          <p:cNvPr id="34" name="正方形/長方形 33">
            <a:extLst>
              <a:ext uri="{FF2B5EF4-FFF2-40B4-BE49-F238E27FC236}">
                <a16:creationId xmlns:a16="http://schemas.microsoft.com/office/drawing/2014/main" id="{917E2938-9168-CFC5-93FE-DEAF64C98F10}"/>
              </a:ext>
            </a:extLst>
          </p:cNvPr>
          <p:cNvSpPr/>
          <p:nvPr/>
        </p:nvSpPr>
        <p:spPr>
          <a:xfrm>
            <a:off x="4375590" y="3604996"/>
            <a:ext cx="1757446" cy="360040"/>
          </a:xfrm>
          <a:prstGeom prst="rect">
            <a:avLst/>
          </a:prstGeom>
          <a:noFill/>
          <a:ln>
            <a:no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2000" b="1" dirty="0">
                <a:solidFill>
                  <a:srgbClr val="005C2A"/>
                </a:solidFill>
              </a:rPr>
              <a:t>４．お別れ式</a:t>
            </a:r>
            <a:endParaRPr lang="en-US" altLang="ja-JP" sz="2000" b="1" dirty="0">
              <a:solidFill>
                <a:srgbClr val="005C2A"/>
              </a:solidFill>
            </a:endParaRPr>
          </a:p>
        </p:txBody>
      </p:sp>
      <p:sp>
        <p:nvSpPr>
          <p:cNvPr id="35" name="テキスト ボックス 34">
            <a:extLst>
              <a:ext uri="{FF2B5EF4-FFF2-40B4-BE49-F238E27FC236}">
                <a16:creationId xmlns:a16="http://schemas.microsoft.com/office/drawing/2014/main" id="{58CEB5DD-D5F3-4BA6-2603-A5B98AF701F9}"/>
              </a:ext>
            </a:extLst>
          </p:cNvPr>
          <p:cNvSpPr txBox="1"/>
          <p:nvPr/>
        </p:nvSpPr>
        <p:spPr>
          <a:xfrm>
            <a:off x="8518806" y="3289865"/>
            <a:ext cx="2531032" cy="307777"/>
          </a:xfrm>
          <a:prstGeom prst="rect">
            <a:avLst/>
          </a:prstGeom>
          <a:noFill/>
        </p:spPr>
        <p:txBody>
          <a:bodyPr wrap="square" rtlCol="0">
            <a:spAutoFit/>
          </a:bodyPr>
          <a:lstStyle/>
          <a:p>
            <a:pPr algn="ctr"/>
            <a:r>
              <a:rPr kumimoji="1" lang="ja-JP" altLang="en-US" sz="1400" dirty="0"/>
              <a:t>障子張り</a:t>
            </a:r>
          </a:p>
        </p:txBody>
      </p:sp>
      <p:sp>
        <p:nvSpPr>
          <p:cNvPr id="36" name="正方形/長方形 35">
            <a:extLst>
              <a:ext uri="{FF2B5EF4-FFF2-40B4-BE49-F238E27FC236}">
                <a16:creationId xmlns:a16="http://schemas.microsoft.com/office/drawing/2014/main" id="{460175E0-EAD3-535E-767C-AFFEBDBDB312}"/>
              </a:ext>
            </a:extLst>
          </p:cNvPr>
          <p:cNvSpPr/>
          <p:nvPr/>
        </p:nvSpPr>
        <p:spPr>
          <a:xfrm>
            <a:off x="32839" y="1632023"/>
            <a:ext cx="2139970" cy="535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lang="ja-JP" altLang="en-US" sz="1400" b="1" dirty="0">
                <a:solidFill>
                  <a:srgbClr val="005C2A"/>
                </a:solidFill>
              </a:rPr>
              <a:t>受入家庭と初対面！</a:t>
            </a:r>
            <a:endParaRPr lang="en-US" altLang="ja-JP" sz="1400" b="1" dirty="0">
              <a:solidFill>
                <a:srgbClr val="005C2A"/>
              </a:solidFill>
            </a:endParaRPr>
          </a:p>
        </p:txBody>
      </p:sp>
      <p:sp>
        <p:nvSpPr>
          <p:cNvPr id="38" name="テキスト ボックス 37">
            <a:extLst>
              <a:ext uri="{FF2B5EF4-FFF2-40B4-BE49-F238E27FC236}">
                <a16:creationId xmlns:a16="http://schemas.microsoft.com/office/drawing/2014/main" id="{7A667186-F46B-193D-C3E9-FDBCE37F91FB}"/>
              </a:ext>
            </a:extLst>
          </p:cNvPr>
          <p:cNvSpPr txBox="1"/>
          <p:nvPr/>
        </p:nvSpPr>
        <p:spPr>
          <a:xfrm>
            <a:off x="5260111" y="3303018"/>
            <a:ext cx="2531032" cy="307777"/>
          </a:xfrm>
          <a:prstGeom prst="rect">
            <a:avLst/>
          </a:prstGeom>
          <a:noFill/>
        </p:spPr>
        <p:txBody>
          <a:bodyPr wrap="square" rtlCol="0">
            <a:spAutoFit/>
          </a:bodyPr>
          <a:lstStyle/>
          <a:p>
            <a:pPr algn="ctr"/>
            <a:r>
              <a:rPr kumimoji="1" lang="ja-JP" altLang="en-US" sz="1400" dirty="0"/>
              <a:t>田植え</a:t>
            </a:r>
          </a:p>
        </p:txBody>
      </p:sp>
      <p:sp>
        <p:nvSpPr>
          <p:cNvPr id="41" name="テキスト ボックス 40">
            <a:extLst>
              <a:ext uri="{FF2B5EF4-FFF2-40B4-BE49-F238E27FC236}">
                <a16:creationId xmlns:a16="http://schemas.microsoft.com/office/drawing/2014/main" id="{7DD77AE8-B9E4-385E-0101-CE3B4A86AF12}"/>
              </a:ext>
            </a:extLst>
          </p:cNvPr>
          <p:cNvSpPr txBox="1"/>
          <p:nvPr/>
        </p:nvSpPr>
        <p:spPr>
          <a:xfrm>
            <a:off x="7036394" y="3296206"/>
            <a:ext cx="2531032" cy="307777"/>
          </a:xfrm>
          <a:prstGeom prst="rect">
            <a:avLst/>
          </a:prstGeom>
          <a:noFill/>
        </p:spPr>
        <p:txBody>
          <a:bodyPr wrap="square" rtlCol="0">
            <a:spAutoFit/>
          </a:bodyPr>
          <a:lstStyle/>
          <a:p>
            <a:pPr algn="ctr"/>
            <a:r>
              <a:rPr kumimoji="1" lang="ja-JP" altLang="en-US" sz="1400" dirty="0"/>
              <a:t>畑の開墾</a:t>
            </a:r>
          </a:p>
        </p:txBody>
      </p:sp>
      <p:pic>
        <p:nvPicPr>
          <p:cNvPr id="45" name="図 44">
            <a:extLst>
              <a:ext uri="{FF2B5EF4-FFF2-40B4-BE49-F238E27FC236}">
                <a16:creationId xmlns:a16="http://schemas.microsoft.com/office/drawing/2014/main" id="{627B1424-FC35-4840-191F-2E0C7B109C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15" y="4262202"/>
            <a:ext cx="1909089" cy="1629437"/>
          </a:xfrm>
          <a:prstGeom prst="rect">
            <a:avLst/>
          </a:prstGeom>
          <a:effectLst>
            <a:softEdge rad="63500"/>
          </a:effectLst>
        </p:spPr>
      </p:pic>
      <p:pic>
        <p:nvPicPr>
          <p:cNvPr id="49" name="図 48">
            <a:extLst>
              <a:ext uri="{FF2B5EF4-FFF2-40B4-BE49-F238E27FC236}">
                <a16:creationId xmlns:a16="http://schemas.microsoft.com/office/drawing/2014/main" id="{D2AE75CF-7E1C-0631-779D-53D204F44E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6039" y="1578682"/>
            <a:ext cx="2293458" cy="1679668"/>
          </a:xfrm>
          <a:prstGeom prst="rect">
            <a:avLst/>
          </a:prstGeom>
          <a:effectLst>
            <a:softEdge rad="63500"/>
          </a:effectLst>
        </p:spPr>
      </p:pic>
      <p:pic>
        <p:nvPicPr>
          <p:cNvPr id="53" name="図 52">
            <a:extLst>
              <a:ext uri="{FF2B5EF4-FFF2-40B4-BE49-F238E27FC236}">
                <a16:creationId xmlns:a16="http://schemas.microsoft.com/office/drawing/2014/main" id="{EFBA4AF4-2484-5398-3D6B-4BAC6C1A45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962058"/>
            <a:ext cx="1736959" cy="1287261"/>
          </a:xfrm>
          <a:prstGeom prst="rect">
            <a:avLst/>
          </a:prstGeom>
          <a:effectLst>
            <a:softEdge rad="63500"/>
          </a:effectLst>
        </p:spPr>
      </p:pic>
      <p:pic>
        <p:nvPicPr>
          <p:cNvPr id="55" name="図 54">
            <a:extLst>
              <a:ext uri="{FF2B5EF4-FFF2-40B4-BE49-F238E27FC236}">
                <a16:creationId xmlns:a16="http://schemas.microsoft.com/office/drawing/2014/main" id="{59225204-C628-4BB7-469E-8AFDF56007D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66745" y="1779397"/>
            <a:ext cx="1872000" cy="1564586"/>
          </a:xfrm>
          <a:prstGeom prst="rect">
            <a:avLst/>
          </a:prstGeom>
          <a:effectLst>
            <a:softEdge rad="63500"/>
          </a:effectLst>
        </p:spPr>
      </p:pic>
      <p:pic>
        <p:nvPicPr>
          <p:cNvPr id="59" name="図 58">
            <a:extLst>
              <a:ext uri="{FF2B5EF4-FFF2-40B4-BE49-F238E27FC236}">
                <a16:creationId xmlns:a16="http://schemas.microsoft.com/office/drawing/2014/main" id="{6B08F13C-1D8D-9E46-523B-EAB2D063BF9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81677" y="4269558"/>
            <a:ext cx="2051664" cy="1629437"/>
          </a:xfrm>
          <a:prstGeom prst="rect">
            <a:avLst/>
          </a:prstGeom>
          <a:effectLst>
            <a:softEdge rad="63500"/>
          </a:effectLst>
        </p:spPr>
      </p:pic>
      <p:pic>
        <p:nvPicPr>
          <p:cNvPr id="61" name="図 60">
            <a:extLst>
              <a:ext uri="{FF2B5EF4-FFF2-40B4-BE49-F238E27FC236}">
                <a16:creationId xmlns:a16="http://schemas.microsoft.com/office/drawing/2014/main" id="{A1110A87-D5AF-CF13-0AA8-D45F34A7C86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74475" y="3709690"/>
            <a:ext cx="1216006" cy="978648"/>
          </a:xfrm>
          <a:prstGeom prst="rect">
            <a:avLst/>
          </a:prstGeom>
          <a:effectLst>
            <a:softEdge rad="63500"/>
          </a:effectLst>
        </p:spPr>
      </p:pic>
      <p:pic>
        <p:nvPicPr>
          <p:cNvPr id="62" name="図 61">
            <a:extLst>
              <a:ext uri="{FF2B5EF4-FFF2-40B4-BE49-F238E27FC236}">
                <a16:creationId xmlns:a16="http://schemas.microsoft.com/office/drawing/2014/main" id="{74033695-C34A-5FC9-5720-0893A9C96FE2}"/>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7595" b="90190" l="1471" r="96078">
                        <a14:foregroundMark x1="32598" y1="87975" x2="21324" y2="87975"/>
                        <a14:foregroundMark x1="21324" y1="87975" x2="25245" y2="89557"/>
                        <a14:foregroundMark x1="10784" y1="90190" x2="4167" y2="89557"/>
                        <a14:foregroundMark x1="1471" y1="88291" x2="1471" y2="88291"/>
                        <a14:foregroundMark x1="93382" y1="38608" x2="87255" y2="22785"/>
                        <a14:foregroundMark x1="87255" y1="22785" x2="87255" y2="22785"/>
                        <a14:foregroundMark x1="83578" y1="7911" x2="83578" y2="7911"/>
                        <a14:foregroundMark x1="96078" y1="40823" x2="96078" y2="40823"/>
                      </a14:backgroundRemoval>
                    </a14:imgEffect>
                  </a14:imgLayer>
                </a14:imgProps>
              </a:ext>
              <a:ext uri="{28A0092B-C50C-407E-A947-70E740481C1C}">
                <a14:useLocalDpi xmlns:a14="http://schemas.microsoft.com/office/drawing/2010/main"/>
              </a:ext>
            </a:extLst>
          </a:blip>
          <a:stretch>
            <a:fillRect/>
          </a:stretch>
        </p:blipFill>
        <p:spPr>
          <a:xfrm rot="15795562" flipV="1">
            <a:off x="2589425" y="4048549"/>
            <a:ext cx="566984" cy="934444"/>
          </a:xfrm>
          <a:prstGeom prst="rect">
            <a:avLst/>
          </a:prstGeom>
        </p:spPr>
      </p:pic>
      <p:pic>
        <p:nvPicPr>
          <p:cNvPr id="1025" name="図 1024">
            <a:extLst>
              <a:ext uri="{FF2B5EF4-FFF2-40B4-BE49-F238E27FC236}">
                <a16:creationId xmlns:a16="http://schemas.microsoft.com/office/drawing/2014/main" id="{23D13A51-9A7A-C552-12FC-836E7947F33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971945" y="1802253"/>
            <a:ext cx="1704595" cy="1541656"/>
          </a:xfrm>
          <a:prstGeom prst="rect">
            <a:avLst/>
          </a:prstGeom>
          <a:effectLst>
            <a:softEdge rad="63500"/>
          </a:effectLst>
        </p:spPr>
      </p:pic>
      <p:pic>
        <p:nvPicPr>
          <p:cNvPr id="1028" name="図 1027">
            <a:extLst>
              <a:ext uri="{FF2B5EF4-FFF2-40B4-BE49-F238E27FC236}">
                <a16:creationId xmlns:a16="http://schemas.microsoft.com/office/drawing/2014/main" id="{9A730A4E-EFD9-8DCE-314B-2933597E1E38}"/>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253290" y="1779385"/>
            <a:ext cx="1781564" cy="1566067"/>
          </a:xfrm>
          <a:prstGeom prst="rect">
            <a:avLst/>
          </a:prstGeom>
          <a:effectLst>
            <a:softEdge rad="63500"/>
          </a:effectLst>
        </p:spPr>
      </p:pic>
      <p:pic>
        <p:nvPicPr>
          <p:cNvPr id="1035" name="図 1034">
            <a:extLst>
              <a:ext uri="{FF2B5EF4-FFF2-40B4-BE49-F238E27FC236}">
                <a16:creationId xmlns:a16="http://schemas.microsoft.com/office/drawing/2014/main" id="{F80E353A-B2A0-E886-91D1-A7BF8099028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4" y="5567611"/>
            <a:ext cx="1243350" cy="1115608"/>
          </a:xfrm>
          <a:prstGeom prst="rect">
            <a:avLst/>
          </a:prstGeom>
          <a:effectLst>
            <a:softEdge rad="63500"/>
          </a:effectLst>
        </p:spPr>
      </p:pic>
      <p:pic>
        <p:nvPicPr>
          <p:cNvPr id="1036" name="図 1035">
            <a:extLst>
              <a:ext uri="{FF2B5EF4-FFF2-40B4-BE49-F238E27FC236}">
                <a16:creationId xmlns:a16="http://schemas.microsoft.com/office/drawing/2014/main" id="{E62A3E5C-CF23-4990-5A22-E209C3F665D5}"/>
              </a:ext>
            </a:extLst>
          </p:cNvPr>
          <p:cNvPicPr>
            <a:picLocks noChangeAspect="1"/>
          </p:cNvPicPr>
          <p:nvPr/>
        </p:nvPicPr>
        <p:blipFill>
          <a:blip r:embed="rId14" cstate="email">
            <a:extLst>
              <a:ext uri="{BEBA8EAE-BF5A-486C-A8C5-ECC9F3942E4B}">
                <a14:imgProps xmlns:a14="http://schemas.microsoft.com/office/drawing/2010/main">
                  <a14:imgLayer r:embed="rId15">
                    <a14:imgEffect>
                      <a14:backgroundRemoval t="7595" b="90190" l="1471" r="96078">
                        <a14:foregroundMark x1="32598" y1="87975" x2="21324" y2="87975"/>
                        <a14:foregroundMark x1="21324" y1="87975" x2="25245" y2="89557"/>
                        <a14:foregroundMark x1="10784" y1="90190" x2="4167" y2="89557"/>
                        <a14:foregroundMark x1="1471" y1="88291" x2="1471" y2="88291"/>
                        <a14:foregroundMark x1="93382" y1="38608" x2="87255" y2="22785"/>
                        <a14:foregroundMark x1="87255" y1="22785" x2="87255" y2="22785"/>
                        <a14:foregroundMark x1="83578" y1="7911" x2="83578" y2="7911"/>
                        <a14:foregroundMark x1="96078" y1="40823" x2="96078" y2="40823"/>
                      </a14:backgroundRemoval>
                    </a14:imgEffect>
                  </a14:imgLayer>
                </a14:imgProps>
              </a:ext>
              <a:ext uri="{28A0092B-C50C-407E-A947-70E740481C1C}">
                <a14:useLocalDpi xmlns:a14="http://schemas.microsoft.com/office/drawing/2010/main"/>
              </a:ext>
            </a:extLst>
          </a:blip>
          <a:stretch>
            <a:fillRect/>
          </a:stretch>
        </p:blipFill>
        <p:spPr>
          <a:xfrm rot="6910737" flipV="1">
            <a:off x="930893" y="5625931"/>
            <a:ext cx="755720" cy="392266"/>
          </a:xfrm>
          <a:prstGeom prst="rect">
            <a:avLst/>
          </a:prstGeom>
        </p:spPr>
      </p:pic>
      <p:sp>
        <p:nvSpPr>
          <p:cNvPr id="1037" name="正方形/長方形 1036">
            <a:extLst>
              <a:ext uri="{FF2B5EF4-FFF2-40B4-BE49-F238E27FC236}">
                <a16:creationId xmlns:a16="http://schemas.microsoft.com/office/drawing/2014/main" id="{1984C6D1-F858-D1F2-BF36-B1988820B6B2}"/>
              </a:ext>
            </a:extLst>
          </p:cNvPr>
          <p:cNvSpPr/>
          <p:nvPr/>
        </p:nvSpPr>
        <p:spPr>
          <a:xfrm>
            <a:off x="91619" y="3796290"/>
            <a:ext cx="3163675" cy="535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lang="ja-JP" altLang="en-US" sz="1400" b="1" dirty="0">
                <a:solidFill>
                  <a:srgbClr val="005C2A"/>
                </a:solidFill>
              </a:rPr>
              <a:t>受入家庭と一緒にお寿司やお菓子作り等にチャレンジ！</a:t>
            </a:r>
            <a:endParaRPr lang="en-US" altLang="ja-JP" sz="1400" b="1" dirty="0">
              <a:solidFill>
                <a:srgbClr val="005C2A"/>
              </a:solidFill>
            </a:endParaRPr>
          </a:p>
        </p:txBody>
      </p:sp>
      <p:pic>
        <p:nvPicPr>
          <p:cNvPr id="1039" name="図 1038">
            <a:extLst>
              <a:ext uri="{FF2B5EF4-FFF2-40B4-BE49-F238E27FC236}">
                <a16:creationId xmlns:a16="http://schemas.microsoft.com/office/drawing/2014/main" id="{4695B88F-4BE7-F664-546E-A7120304BA54}"/>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378096" y="5822064"/>
            <a:ext cx="2534478" cy="1699735"/>
          </a:xfrm>
          <a:prstGeom prst="rect">
            <a:avLst/>
          </a:prstGeom>
          <a:effectLst>
            <a:softEdge rad="63500"/>
          </a:effectLst>
        </p:spPr>
      </p:pic>
      <p:pic>
        <p:nvPicPr>
          <p:cNvPr id="1040" name="図 1039">
            <a:extLst>
              <a:ext uri="{FF2B5EF4-FFF2-40B4-BE49-F238E27FC236}">
                <a16:creationId xmlns:a16="http://schemas.microsoft.com/office/drawing/2014/main" id="{77714E5C-84C8-96E2-C657-21C0A258A4E5}"/>
              </a:ext>
            </a:extLst>
          </p:cNvPr>
          <p:cNvPicPr>
            <a:picLocks noChangeAspect="1"/>
          </p:cNvPicPr>
          <p:nvPr/>
        </p:nvPicPr>
        <p:blipFill>
          <a:blip r:embed="rId17"/>
          <a:stretch>
            <a:fillRect/>
          </a:stretch>
        </p:blipFill>
        <p:spPr>
          <a:xfrm>
            <a:off x="4534828" y="3965036"/>
            <a:ext cx="2372056" cy="1733792"/>
          </a:xfrm>
          <a:prstGeom prst="rect">
            <a:avLst/>
          </a:prstGeom>
          <a:effectLst>
            <a:softEdge rad="63500"/>
          </a:effectLst>
        </p:spPr>
      </p:pic>
      <p:pic>
        <p:nvPicPr>
          <p:cNvPr id="1046" name="図 1045">
            <a:extLst>
              <a:ext uri="{FF2B5EF4-FFF2-40B4-BE49-F238E27FC236}">
                <a16:creationId xmlns:a16="http://schemas.microsoft.com/office/drawing/2014/main" id="{11F04184-869D-FD76-02C3-0BA4C00691CD}"/>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rot="20652033">
            <a:off x="4031427" y="5770440"/>
            <a:ext cx="2015289" cy="1479580"/>
          </a:xfrm>
          <a:prstGeom prst="rect">
            <a:avLst/>
          </a:prstGeom>
          <a:effectLst>
            <a:softEdge rad="63500"/>
          </a:effectLst>
        </p:spPr>
      </p:pic>
      <p:sp>
        <p:nvSpPr>
          <p:cNvPr id="1047" name="テキスト ボックス 1046">
            <a:extLst>
              <a:ext uri="{FF2B5EF4-FFF2-40B4-BE49-F238E27FC236}">
                <a16:creationId xmlns:a16="http://schemas.microsoft.com/office/drawing/2014/main" id="{A42BB6D9-42CA-62A7-C25F-2912F027C291}"/>
              </a:ext>
            </a:extLst>
          </p:cNvPr>
          <p:cNvSpPr txBox="1"/>
          <p:nvPr/>
        </p:nvSpPr>
        <p:spPr>
          <a:xfrm>
            <a:off x="5880293" y="5805213"/>
            <a:ext cx="4790318" cy="1631216"/>
          </a:xfrm>
          <a:prstGeom prst="rect">
            <a:avLst/>
          </a:prstGeom>
          <a:solidFill>
            <a:srgbClr val="92D050"/>
          </a:solidFill>
          <a:effectLst>
            <a:softEdge rad="50800"/>
          </a:effectLst>
        </p:spPr>
        <p:txBody>
          <a:bodyPr wrap="square" rtlCol="0">
            <a:spAutoFit/>
          </a:bodyPr>
          <a:lstStyle/>
          <a:p>
            <a:r>
              <a:rPr kumimoji="1" lang="ja-JP" altLang="en-US" sz="1600" dirty="0"/>
              <a:t>＜生徒さんの声＞</a:t>
            </a:r>
            <a:endParaRPr kumimoji="1" lang="en-US" altLang="ja-JP" sz="1600" dirty="0"/>
          </a:p>
          <a:p>
            <a:r>
              <a:rPr kumimoji="1" lang="ja-JP" altLang="en-US" sz="1400" dirty="0"/>
              <a:t>● 嫌いだった野菜が食べられるようになった</a:t>
            </a:r>
            <a:endParaRPr kumimoji="1" lang="en-US" altLang="ja-JP" sz="1400" dirty="0"/>
          </a:p>
          <a:p>
            <a:r>
              <a:rPr lang="ja-JP" altLang="en-US" sz="1400" dirty="0"/>
              <a:t>● 農作物を育てることの大変さや重要性を学んだ</a:t>
            </a:r>
            <a:endParaRPr kumimoji="1" lang="en-US" altLang="ja-JP" sz="1400" dirty="0"/>
          </a:p>
          <a:p>
            <a:r>
              <a:rPr kumimoji="1" lang="ja-JP" altLang="en-US" sz="1400" dirty="0"/>
              <a:t>● </a:t>
            </a:r>
            <a:r>
              <a:rPr lang="ja-JP" altLang="en-US" sz="1400" dirty="0"/>
              <a:t>受入家庭や地域の人はみんな優しくて話すのが楽しかった</a:t>
            </a:r>
            <a:endParaRPr kumimoji="1" lang="en-US" altLang="ja-JP" sz="1400" dirty="0"/>
          </a:p>
          <a:p>
            <a:r>
              <a:rPr lang="ja-JP" altLang="en-US" sz="1400" dirty="0"/>
              <a:t>● 学校の中では得られない貴重な体験の連続だった</a:t>
            </a:r>
            <a:endParaRPr lang="en-US" altLang="ja-JP" sz="1400" dirty="0"/>
          </a:p>
          <a:p>
            <a:r>
              <a:rPr lang="ja-JP" altLang="en-US" sz="1400" dirty="0"/>
              <a:t>● 班で協力して調理や農作業をして、団結力が身についた</a:t>
            </a:r>
            <a:endParaRPr kumimoji="1" lang="en-US" altLang="ja-JP" sz="1400" dirty="0"/>
          </a:p>
          <a:p>
            <a:r>
              <a:rPr kumimoji="1" lang="ja-JP" altLang="en-US" sz="1400" dirty="0"/>
              <a:t>● 夜に見たホタルがとても</a:t>
            </a:r>
            <a:r>
              <a:rPr lang="ja-JP" altLang="en-US" sz="1400" dirty="0"/>
              <a:t>綺麗で、一生忘れないと思う</a:t>
            </a:r>
            <a:endParaRPr kumimoji="1" lang="en-US" altLang="ja-JP" sz="1400" dirty="0"/>
          </a:p>
        </p:txBody>
      </p:sp>
      <p:sp>
        <p:nvSpPr>
          <p:cNvPr id="1050" name="正方形/長方形 1049">
            <a:extLst>
              <a:ext uri="{FF2B5EF4-FFF2-40B4-BE49-F238E27FC236}">
                <a16:creationId xmlns:a16="http://schemas.microsoft.com/office/drawing/2014/main" id="{509BBDFA-CAFF-DCAC-6B41-E1DAFA74D7D8}"/>
              </a:ext>
            </a:extLst>
          </p:cNvPr>
          <p:cNvSpPr/>
          <p:nvPr/>
        </p:nvSpPr>
        <p:spPr>
          <a:xfrm>
            <a:off x="6000158" y="1393318"/>
            <a:ext cx="4790318" cy="535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lang="ja-JP" altLang="en-US" sz="1400" b="1" dirty="0">
                <a:solidFill>
                  <a:srgbClr val="005C2A"/>
                </a:solidFill>
              </a:rPr>
              <a:t>受入家庭ごとに、季節や気候に合わせた各種体験をご用意</a:t>
            </a:r>
            <a:endParaRPr lang="en-US" altLang="ja-JP" sz="1400" b="1" dirty="0">
              <a:solidFill>
                <a:srgbClr val="005C2A"/>
              </a:solidFill>
            </a:endParaRPr>
          </a:p>
        </p:txBody>
      </p:sp>
      <p:pic>
        <p:nvPicPr>
          <p:cNvPr id="1052" name="図 1051">
            <a:extLst>
              <a:ext uri="{FF2B5EF4-FFF2-40B4-BE49-F238E27FC236}">
                <a16:creationId xmlns:a16="http://schemas.microsoft.com/office/drawing/2014/main" id="{A0CCA323-D745-B56E-BA10-DCCBFC811055}"/>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879360" y="3934457"/>
            <a:ext cx="3544417" cy="1797647"/>
          </a:xfrm>
          <a:prstGeom prst="rect">
            <a:avLst/>
          </a:prstGeom>
          <a:effectLst>
            <a:softEdge rad="63500"/>
          </a:effectLst>
        </p:spPr>
      </p:pic>
      <p:sp>
        <p:nvSpPr>
          <p:cNvPr id="1054" name="テキスト ボックス 1053">
            <a:extLst>
              <a:ext uri="{FF2B5EF4-FFF2-40B4-BE49-F238E27FC236}">
                <a16:creationId xmlns:a16="http://schemas.microsoft.com/office/drawing/2014/main" id="{E224A546-800D-1CE3-3A58-D3AD4DC9817F}"/>
              </a:ext>
            </a:extLst>
          </p:cNvPr>
          <p:cNvSpPr txBox="1"/>
          <p:nvPr/>
        </p:nvSpPr>
        <p:spPr>
          <a:xfrm>
            <a:off x="3402484" y="3249319"/>
            <a:ext cx="2531032" cy="307777"/>
          </a:xfrm>
          <a:prstGeom prst="rect">
            <a:avLst/>
          </a:prstGeom>
          <a:noFill/>
        </p:spPr>
        <p:txBody>
          <a:bodyPr wrap="square" rtlCol="0">
            <a:spAutoFit/>
          </a:bodyPr>
          <a:lstStyle/>
          <a:p>
            <a:pPr algn="ctr"/>
            <a:r>
              <a:rPr kumimoji="1" lang="ja-JP" altLang="en-US" sz="1400" dirty="0"/>
              <a:t>薪割り</a:t>
            </a:r>
          </a:p>
        </p:txBody>
      </p:sp>
      <p:sp>
        <p:nvSpPr>
          <p:cNvPr id="1055" name="正方形/長方形 1054">
            <a:extLst>
              <a:ext uri="{FF2B5EF4-FFF2-40B4-BE49-F238E27FC236}">
                <a16:creationId xmlns:a16="http://schemas.microsoft.com/office/drawing/2014/main" id="{5FD9E94C-1E33-1A6F-A17F-E9C1C6FACABE}"/>
              </a:ext>
            </a:extLst>
          </p:cNvPr>
          <p:cNvSpPr/>
          <p:nvPr/>
        </p:nvSpPr>
        <p:spPr>
          <a:xfrm>
            <a:off x="5903889" y="3534146"/>
            <a:ext cx="4790318" cy="535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r>
              <a:rPr lang="ja-JP" altLang="en-US" sz="1400" b="1" dirty="0">
                <a:solidFill>
                  <a:srgbClr val="005C2A"/>
                </a:solidFill>
              </a:rPr>
              <a:t>式の終了後には記念撮影。最後まで受入</a:t>
            </a:r>
            <a:endParaRPr lang="en-US" altLang="ja-JP" sz="1400" b="1" dirty="0">
              <a:solidFill>
                <a:srgbClr val="005C2A"/>
              </a:solidFill>
            </a:endParaRPr>
          </a:p>
        </p:txBody>
      </p:sp>
    </p:spTree>
    <p:extLst>
      <p:ext uri="{BB962C8B-B14F-4D97-AF65-F5344CB8AC3E}">
        <p14:creationId xmlns:p14="http://schemas.microsoft.com/office/powerpoint/2010/main" val="587197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3">
            <a:extLst>
              <a:ext uri="{FF2B5EF4-FFF2-40B4-BE49-F238E27FC236}">
                <a16:creationId xmlns:a16="http://schemas.microsoft.com/office/drawing/2014/main" id="{88311031-F172-EAEB-BFE9-63AB7EDA40CD}"/>
              </a:ext>
            </a:extLst>
          </p:cNvPr>
          <p:cNvSpPr txBox="1">
            <a:spLocks/>
          </p:cNvSpPr>
          <p:nvPr/>
        </p:nvSpPr>
        <p:spPr>
          <a:xfrm>
            <a:off x="208644" y="1137054"/>
            <a:ext cx="9978889" cy="457464"/>
          </a:xfrm>
          <a:prstGeom prst="rect">
            <a:avLst/>
          </a:prstGeom>
          <a:noFill/>
        </p:spPr>
        <p:txBody>
          <a:bodyPr vert="horz" lIns="91440" tIns="45720" rIns="91440" bIns="45720" rtlCol="0" anchor="ctr">
            <a:norm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42950" rtl="0" eaLnBrk="1" fontAlgn="auto" latinLnBrk="0" hangingPunct="1">
              <a:lnSpc>
                <a:spcPct val="9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　 地元こんにゃく作り名人の指導による、湯来の特産品、こんにゃく作り体験（試食あり）</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pic>
        <p:nvPicPr>
          <p:cNvPr id="15" name="図 14">
            <a:extLst>
              <a:ext uri="{FF2B5EF4-FFF2-40B4-BE49-F238E27FC236}">
                <a16:creationId xmlns:a16="http://schemas.microsoft.com/office/drawing/2014/main" id="{6CF24964-E553-1356-F5F7-A5874D874B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243" y="1531206"/>
            <a:ext cx="1890555" cy="1357330"/>
          </a:xfrm>
          <a:prstGeom prst="rect">
            <a:avLst/>
          </a:prstGeom>
        </p:spPr>
      </p:pic>
      <p:pic>
        <p:nvPicPr>
          <p:cNvPr id="16" name="図 15">
            <a:extLst>
              <a:ext uri="{FF2B5EF4-FFF2-40B4-BE49-F238E27FC236}">
                <a16:creationId xmlns:a16="http://schemas.microsoft.com/office/drawing/2014/main" id="{8B4BB7BA-8009-194D-79E1-E478F3BC05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4275" y="1504273"/>
            <a:ext cx="1839206" cy="1357330"/>
          </a:xfrm>
          <a:prstGeom prst="rect">
            <a:avLst/>
          </a:prstGeom>
        </p:spPr>
      </p:pic>
      <p:pic>
        <p:nvPicPr>
          <p:cNvPr id="20" name="図 19">
            <a:extLst>
              <a:ext uri="{FF2B5EF4-FFF2-40B4-BE49-F238E27FC236}">
                <a16:creationId xmlns:a16="http://schemas.microsoft.com/office/drawing/2014/main" id="{71266DB3-98AB-9D8E-2EA7-1E7E492334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03148" y="1529954"/>
            <a:ext cx="1609353" cy="1362555"/>
          </a:xfrm>
          <a:prstGeom prst="rect">
            <a:avLst/>
          </a:prstGeom>
        </p:spPr>
      </p:pic>
      <p:sp>
        <p:nvSpPr>
          <p:cNvPr id="27" name="正方形/長方形 26">
            <a:extLst>
              <a:ext uri="{FF2B5EF4-FFF2-40B4-BE49-F238E27FC236}">
                <a16:creationId xmlns:a16="http://schemas.microsoft.com/office/drawing/2014/main" id="{D3C18154-2AC5-E6E5-D5D0-461628A0FB74}"/>
              </a:ext>
            </a:extLst>
          </p:cNvPr>
          <p:cNvSpPr/>
          <p:nvPr/>
        </p:nvSpPr>
        <p:spPr>
          <a:xfrm>
            <a:off x="505866" y="828303"/>
            <a:ext cx="6929065" cy="343676"/>
          </a:xfrm>
          <a:prstGeom prst="rect">
            <a:avLst/>
          </a:prstGeom>
          <a:solidFill>
            <a:schemeClr val="bg2">
              <a:lumMod val="90000"/>
            </a:schemeClr>
          </a:solidFill>
          <a:ln w="25400" cap="flat" cmpd="sng" algn="ctr">
            <a:solidFill>
              <a:sysClr val="windowText" lastClr="000000"/>
            </a:solidFill>
            <a:prstDash val="solid"/>
          </a:ln>
          <a:effectLst/>
        </p:spPr>
        <p:txBody>
          <a:bodyPr lIns="96698" tIns="48349" rIns="96698" bIns="4834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こんにゃくづくり（体験人数：３０～６０人　所要時間：約２時間</a:t>
            </a:r>
            <a:endParaRPr kumimoji="0" lang="zh-CN"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タイトル 3">
            <a:extLst>
              <a:ext uri="{FF2B5EF4-FFF2-40B4-BE49-F238E27FC236}">
                <a16:creationId xmlns:a16="http://schemas.microsoft.com/office/drawing/2014/main" id="{0BE35E3A-6928-A320-A7DA-6AA4CBD01F5A}"/>
              </a:ext>
            </a:extLst>
          </p:cNvPr>
          <p:cNvSpPr txBox="1">
            <a:spLocks/>
          </p:cNvSpPr>
          <p:nvPr/>
        </p:nvSpPr>
        <p:spPr>
          <a:xfrm>
            <a:off x="435035" y="3348583"/>
            <a:ext cx="9978889" cy="457464"/>
          </a:xfrm>
          <a:prstGeom prst="rect">
            <a:avLst/>
          </a:prstGeom>
          <a:noFill/>
        </p:spPr>
        <p:txBody>
          <a:bodyPr vert="horz" lIns="91440" tIns="45720" rIns="91440" bIns="45720" rtlCol="0" anchor="ctr">
            <a:norm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42950" rtl="0" eaLnBrk="1" fontAlgn="auto" latinLnBrk="0" hangingPunct="1">
              <a:lnSpc>
                <a:spcPct val="9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日本で初めて焼き上げられたといわれる広島で、湯来町内の牧場でとれた牛乳を使用してバームクーヘンを作る</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35" name="正方形/長方形 34">
            <a:extLst>
              <a:ext uri="{FF2B5EF4-FFF2-40B4-BE49-F238E27FC236}">
                <a16:creationId xmlns:a16="http://schemas.microsoft.com/office/drawing/2014/main" id="{E181506C-5A52-E17D-CE39-500AC86FA74F}"/>
              </a:ext>
            </a:extLst>
          </p:cNvPr>
          <p:cNvSpPr/>
          <p:nvPr/>
        </p:nvSpPr>
        <p:spPr>
          <a:xfrm>
            <a:off x="522164" y="3078720"/>
            <a:ext cx="7025542" cy="342687"/>
          </a:xfrm>
          <a:prstGeom prst="rect">
            <a:avLst/>
          </a:prstGeom>
          <a:solidFill>
            <a:srgbClr val="FFC000"/>
          </a:solidFill>
          <a:ln w="25400" cap="flat" cmpd="sng" algn="ctr">
            <a:solidFill>
              <a:sysClr val="windowText" lastClr="000000"/>
            </a:solidFill>
            <a:prstDash val="solid"/>
          </a:ln>
          <a:effectLst/>
        </p:spPr>
        <p:txBody>
          <a:bodyPr lIns="96698" tIns="48349" rIns="96698" bIns="4834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バームクーヘンづくり（体験人数：約４０人　所要時間：約３時間</a:t>
            </a:r>
          </a:p>
        </p:txBody>
      </p:sp>
      <p:sp>
        <p:nvSpPr>
          <p:cNvPr id="36" name="タイトル 3">
            <a:extLst>
              <a:ext uri="{FF2B5EF4-FFF2-40B4-BE49-F238E27FC236}">
                <a16:creationId xmlns:a16="http://schemas.microsoft.com/office/drawing/2014/main" id="{23B3F869-182B-6ECA-C396-8F61F43AD49E}"/>
              </a:ext>
            </a:extLst>
          </p:cNvPr>
          <p:cNvSpPr txBox="1">
            <a:spLocks/>
          </p:cNvSpPr>
          <p:nvPr/>
        </p:nvSpPr>
        <p:spPr>
          <a:xfrm>
            <a:off x="384479" y="5647720"/>
            <a:ext cx="9978889" cy="457464"/>
          </a:xfrm>
          <a:prstGeom prst="rect">
            <a:avLst/>
          </a:prstGeom>
          <a:noFill/>
        </p:spPr>
        <p:txBody>
          <a:bodyPr vert="horz" lIns="91440" tIns="45720" rIns="91440" bIns="45720" rtlCol="0" anchor="ctr">
            <a:norm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marL="0" marR="0" lvl="0" indent="0" algn="l" defTabSz="742950" rtl="0" eaLnBrk="1" fontAlgn="auto" latinLnBrk="0" hangingPunct="1">
              <a:lnSpc>
                <a:spcPct val="9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rPr>
              <a:t>上流へと川の流れを遡りながら、仲間と共に滝を登り、自然の中で新たな自分に出会う旅</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41" name="正方形/長方形 40">
            <a:extLst>
              <a:ext uri="{FF2B5EF4-FFF2-40B4-BE49-F238E27FC236}">
                <a16:creationId xmlns:a16="http://schemas.microsoft.com/office/drawing/2014/main" id="{C497669E-F2A8-1193-96B8-4BAC62E14840}"/>
              </a:ext>
            </a:extLst>
          </p:cNvPr>
          <p:cNvSpPr/>
          <p:nvPr/>
        </p:nvSpPr>
        <p:spPr>
          <a:xfrm>
            <a:off x="503352" y="5378640"/>
            <a:ext cx="7056852" cy="327577"/>
          </a:xfrm>
          <a:prstGeom prst="rect">
            <a:avLst/>
          </a:prstGeom>
          <a:solidFill>
            <a:schemeClr val="accent1">
              <a:lumMod val="40000"/>
              <a:lumOff val="60000"/>
            </a:schemeClr>
          </a:solidFill>
          <a:ln w="25400" cap="flat" cmpd="sng" algn="ctr">
            <a:solidFill>
              <a:sysClr val="windowText" lastClr="000000"/>
            </a:solidFill>
            <a:prstDash val="solid"/>
          </a:ln>
          <a:effectLst/>
        </p:spPr>
        <p:txBody>
          <a:bodyPr lIns="96698" tIns="48349" rIns="96698" bIns="4834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シャワークライミング（体験人数：約４０人　所要時間：約３時間</a:t>
            </a:r>
            <a:endParaRPr kumimoji="0" lang="zh-CN"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42" name="図 41">
            <a:extLst>
              <a:ext uri="{FF2B5EF4-FFF2-40B4-BE49-F238E27FC236}">
                <a16:creationId xmlns:a16="http://schemas.microsoft.com/office/drawing/2014/main" id="{889D535F-CAB2-BABC-AA8E-5A33C3AF98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2095" y="3821810"/>
            <a:ext cx="1912703" cy="1333494"/>
          </a:xfrm>
          <a:prstGeom prst="rect">
            <a:avLst/>
          </a:prstGeom>
        </p:spPr>
      </p:pic>
      <p:pic>
        <p:nvPicPr>
          <p:cNvPr id="43" name="図 42">
            <a:extLst>
              <a:ext uri="{FF2B5EF4-FFF2-40B4-BE49-F238E27FC236}">
                <a16:creationId xmlns:a16="http://schemas.microsoft.com/office/drawing/2014/main" id="{F4A5D66E-995F-1702-50E8-1F19284304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4275" y="3821810"/>
            <a:ext cx="1912703" cy="1333494"/>
          </a:xfrm>
          <a:prstGeom prst="rect">
            <a:avLst/>
          </a:prstGeom>
        </p:spPr>
      </p:pic>
      <p:pic>
        <p:nvPicPr>
          <p:cNvPr id="45" name="図 44">
            <a:extLst>
              <a:ext uri="{FF2B5EF4-FFF2-40B4-BE49-F238E27FC236}">
                <a16:creationId xmlns:a16="http://schemas.microsoft.com/office/drawing/2014/main" id="{26E7DCB3-3E06-37DE-A0D4-E995A1562C9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32510" y="3821810"/>
            <a:ext cx="1882826" cy="1333494"/>
          </a:xfrm>
          <a:prstGeom prst="rect">
            <a:avLst/>
          </a:prstGeom>
        </p:spPr>
      </p:pic>
      <p:pic>
        <p:nvPicPr>
          <p:cNvPr id="46" name="図 45">
            <a:extLst>
              <a:ext uri="{FF2B5EF4-FFF2-40B4-BE49-F238E27FC236}">
                <a16:creationId xmlns:a16="http://schemas.microsoft.com/office/drawing/2014/main" id="{A805E87A-9CF8-26D7-7B54-41B6823CF9A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5867" y="6090487"/>
            <a:ext cx="2248545" cy="1332026"/>
          </a:xfrm>
          <a:prstGeom prst="rect">
            <a:avLst/>
          </a:prstGeom>
        </p:spPr>
      </p:pic>
      <p:pic>
        <p:nvPicPr>
          <p:cNvPr id="47" name="図 46">
            <a:extLst>
              <a:ext uri="{FF2B5EF4-FFF2-40B4-BE49-F238E27FC236}">
                <a16:creationId xmlns:a16="http://schemas.microsoft.com/office/drawing/2014/main" id="{0DF24AD7-19FA-8674-F5E5-B80BC199A97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05950" y="6078838"/>
            <a:ext cx="1890332" cy="1355324"/>
          </a:xfrm>
          <a:prstGeom prst="rect">
            <a:avLst/>
          </a:prstGeom>
        </p:spPr>
      </p:pic>
      <p:sp>
        <p:nvSpPr>
          <p:cNvPr id="52" name="正方形/長方形 51">
            <a:extLst>
              <a:ext uri="{FF2B5EF4-FFF2-40B4-BE49-F238E27FC236}">
                <a16:creationId xmlns:a16="http://schemas.microsoft.com/office/drawing/2014/main" id="{3BC8B9C2-1146-D1BF-DCCA-03A9EFA586B5}"/>
              </a:ext>
            </a:extLst>
          </p:cNvPr>
          <p:cNvSpPr/>
          <p:nvPr/>
        </p:nvSpPr>
        <p:spPr>
          <a:xfrm>
            <a:off x="486848" y="275029"/>
            <a:ext cx="9939080" cy="432000"/>
          </a:xfrm>
          <a:prstGeom prst="rect">
            <a:avLst/>
          </a:prstGeom>
          <a:solidFill>
            <a:srgbClr val="92D050"/>
          </a:solidFill>
          <a:ln w="25400" cap="flat" cmpd="sng" algn="ctr">
            <a:solidFill>
              <a:sysClr val="windowText" lastClr="000000"/>
            </a:solidFill>
            <a:prstDash val="solid"/>
          </a:ln>
          <a:effectLst>
            <a:glow rad="101600">
              <a:srgbClr val="00B050">
                <a:alpha val="60000"/>
              </a:srgbClr>
            </a:glow>
          </a:effectLst>
        </p:spPr>
        <p:txBody>
          <a:bodyPr lIns="96698" tIns="48349" rIns="96698" bIns="4834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選択別体験おすすめプログラム</a:t>
            </a:r>
          </a:p>
        </p:txBody>
      </p:sp>
      <p:sp>
        <p:nvSpPr>
          <p:cNvPr id="4" name="正方形/長方形 3">
            <a:extLst>
              <a:ext uri="{FF2B5EF4-FFF2-40B4-BE49-F238E27FC236}">
                <a16:creationId xmlns:a16="http://schemas.microsoft.com/office/drawing/2014/main" id="{8088E487-18C1-C2D6-4FFB-CD0B9C1FE0C8}"/>
              </a:ext>
            </a:extLst>
          </p:cNvPr>
          <p:cNvSpPr/>
          <p:nvPr/>
        </p:nvSpPr>
        <p:spPr>
          <a:xfrm>
            <a:off x="6907468" y="6051538"/>
            <a:ext cx="2255656" cy="223631"/>
          </a:xfrm>
          <a:prstGeom prst="rect">
            <a:avLst/>
          </a:prstGeom>
          <a:solidFill>
            <a:schemeClr val="accent1">
              <a:lumMod val="40000"/>
              <a:lumOff val="60000"/>
            </a:scheme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 期待できる教育効果</a:t>
            </a:r>
          </a:p>
        </p:txBody>
      </p:sp>
      <p:sp>
        <p:nvSpPr>
          <p:cNvPr id="5" name="正方形/長方形 4">
            <a:extLst>
              <a:ext uri="{FF2B5EF4-FFF2-40B4-BE49-F238E27FC236}">
                <a16:creationId xmlns:a16="http://schemas.microsoft.com/office/drawing/2014/main" id="{40559235-F0E9-C2A8-9666-8E3859A3DD6D}"/>
              </a:ext>
            </a:extLst>
          </p:cNvPr>
          <p:cNvSpPr/>
          <p:nvPr/>
        </p:nvSpPr>
        <p:spPr>
          <a:xfrm>
            <a:off x="6823770" y="6300911"/>
            <a:ext cx="3789583" cy="1600438"/>
          </a:xfrm>
          <a:prstGeom prst="rect">
            <a:avLst/>
          </a:prstGeom>
        </p:spPr>
        <p:txBody>
          <a:bodyPr wrap="square">
            <a:spAutoFit/>
          </a:bodyPr>
          <a:lstStyle/>
          <a:p>
            <a:r>
              <a:rPr lang="ja-JP" altLang="en-US" sz="1400" dirty="0">
                <a:solidFill>
                  <a:prstClr val="black"/>
                </a:solidFill>
                <a:latin typeface="Calibri"/>
                <a:ea typeface="ＭＳ Ｐゴシック" panose="020B0600070205080204" pitchFamily="50" charset="-128"/>
              </a:rPr>
              <a:t>▼自然を肌で感じることにより、自然の大切　</a:t>
            </a:r>
            <a:endParaRPr lang="en-US" altLang="ja-JP" sz="1400" dirty="0">
              <a:solidFill>
                <a:prstClr val="black"/>
              </a:solidFill>
              <a:latin typeface="Calibri"/>
              <a:ea typeface="ＭＳ Ｐゴシック" panose="020B0600070205080204" pitchFamily="50" charset="-128"/>
            </a:endParaRPr>
          </a:p>
          <a:p>
            <a:r>
              <a:rPr lang="ja-JP" altLang="en-US" sz="1400" dirty="0">
                <a:solidFill>
                  <a:prstClr val="black"/>
                </a:solidFill>
                <a:latin typeface="Calibri"/>
                <a:ea typeface="ＭＳ Ｐゴシック" panose="020B0600070205080204" pitchFamily="50" charset="-128"/>
              </a:rPr>
              <a:t>　　さを学び理解し、感謝する心が育ちます。</a:t>
            </a:r>
            <a:endParaRPr lang="en-US" altLang="ja-JP" sz="1400" dirty="0">
              <a:solidFill>
                <a:prstClr val="black"/>
              </a:solidFill>
              <a:latin typeface="Calibri"/>
              <a:ea typeface="ＭＳ Ｐゴシック" panose="020B0600070205080204" pitchFamily="50" charset="-128"/>
            </a:endParaRPr>
          </a:p>
          <a:p>
            <a:r>
              <a:rPr lang="ja-JP" altLang="en-US" sz="1400" dirty="0">
                <a:solidFill>
                  <a:prstClr val="black"/>
                </a:solidFill>
                <a:latin typeface="Calibri"/>
                <a:ea typeface="ＭＳ Ｐゴシック" panose="020B0600070205080204" pitchFamily="50" charset="-128"/>
              </a:rPr>
              <a:t>▼みんなで協力しながら目的地へ向かうこと　</a:t>
            </a:r>
            <a:endParaRPr lang="en-US" altLang="ja-JP" sz="1400" dirty="0">
              <a:solidFill>
                <a:prstClr val="black"/>
              </a:solidFill>
              <a:latin typeface="Calibri"/>
              <a:ea typeface="ＭＳ Ｐゴシック" panose="020B0600070205080204" pitchFamily="50" charset="-128"/>
            </a:endParaRPr>
          </a:p>
          <a:p>
            <a:r>
              <a:rPr lang="ja-JP" altLang="en-US" sz="1400" dirty="0">
                <a:solidFill>
                  <a:prstClr val="black"/>
                </a:solidFill>
                <a:latin typeface="Calibri"/>
                <a:ea typeface="ＭＳ Ｐゴシック" panose="020B0600070205080204" pitchFamily="50" charset="-128"/>
              </a:rPr>
              <a:t>　　で、チームワーク、コミュニケーション能力、</a:t>
            </a:r>
            <a:endParaRPr lang="en-US" altLang="ja-JP" sz="1400" dirty="0">
              <a:solidFill>
                <a:prstClr val="black"/>
              </a:solidFill>
              <a:latin typeface="Calibri"/>
              <a:ea typeface="ＭＳ Ｐゴシック" panose="020B0600070205080204" pitchFamily="50" charset="-128"/>
            </a:endParaRPr>
          </a:p>
          <a:p>
            <a:r>
              <a:rPr lang="ja-JP" altLang="en-US" sz="1400" dirty="0">
                <a:solidFill>
                  <a:prstClr val="black"/>
                </a:solidFill>
                <a:latin typeface="Calibri"/>
                <a:ea typeface="ＭＳ Ｐゴシック" panose="020B0600070205080204" pitchFamily="50" charset="-128"/>
              </a:rPr>
              <a:t>　　協調性の向上が期待できます。</a:t>
            </a:r>
            <a:endParaRPr lang="en-US" altLang="ja-JP" sz="1400" dirty="0">
              <a:solidFill>
                <a:prstClr val="black"/>
              </a:solidFill>
              <a:latin typeface="Calibri"/>
              <a:ea typeface="ＭＳ Ｐゴシック" panose="020B0600070205080204" pitchFamily="50" charset="-128"/>
            </a:endParaRPr>
          </a:p>
          <a:p>
            <a:endParaRPr lang="en-US" altLang="ja-JP" sz="1400" dirty="0">
              <a:solidFill>
                <a:prstClr val="black"/>
              </a:solidFill>
              <a:latin typeface="Calibri"/>
              <a:ea typeface="ＭＳ Ｐゴシック" panose="020B0600070205080204" pitchFamily="50" charset="-128"/>
            </a:endParaRPr>
          </a:p>
          <a:p>
            <a:endParaRPr lang="en-US" altLang="ja-JP" sz="1400" dirty="0">
              <a:solidFill>
                <a:prstClr val="black"/>
              </a:solidFill>
              <a:latin typeface="Calibri"/>
              <a:ea typeface="ＭＳ Ｐゴシック" panose="020B0600070205080204" pitchFamily="50" charset="-128"/>
            </a:endParaRPr>
          </a:p>
        </p:txBody>
      </p:sp>
      <p:pic>
        <p:nvPicPr>
          <p:cNvPr id="6" name="図 5">
            <a:extLst>
              <a:ext uri="{FF2B5EF4-FFF2-40B4-BE49-F238E27FC236}">
                <a16:creationId xmlns:a16="http://schemas.microsoft.com/office/drawing/2014/main" id="{97633C10-0EB9-F878-E258-E6FEA08CABD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47820" y="6092291"/>
            <a:ext cx="2104458" cy="1328418"/>
          </a:xfrm>
          <a:prstGeom prst="rect">
            <a:avLst/>
          </a:prstGeom>
        </p:spPr>
      </p:pic>
      <p:sp>
        <p:nvSpPr>
          <p:cNvPr id="9" name="正方形/長方形 8">
            <a:extLst>
              <a:ext uri="{FF2B5EF4-FFF2-40B4-BE49-F238E27FC236}">
                <a16:creationId xmlns:a16="http://schemas.microsoft.com/office/drawing/2014/main" id="{C0E289CB-3C13-996B-151F-25A69610C024}"/>
              </a:ext>
            </a:extLst>
          </p:cNvPr>
          <p:cNvSpPr/>
          <p:nvPr/>
        </p:nvSpPr>
        <p:spPr>
          <a:xfrm>
            <a:off x="6378561" y="3779318"/>
            <a:ext cx="2280507" cy="233401"/>
          </a:xfrm>
          <a:prstGeom prst="rect">
            <a:avLst/>
          </a:prstGeom>
          <a:solidFill>
            <a:srgbClr val="FFC000"/>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 期待できる教育効果</a:t>
            </a:r>
          </a:p>
        </p:txBody>
      </p:sp>
      <p:sp>
        <p:nvSpPr>
          <p:cNvPr id="10" name="正方形/長方形 9">
            <a:extLst>
              <a:ext uri="{FF2B5EF4-FFF2-40B4-BE49-F238E27FC236}">
                <a16:creationId xmlns:a16="http://schemas.microsoft.com/office/drawing/2014/main" id="{A3693803-9470-0167-7380-8922687D6C35}"/>
              </a:ext>
            </a:extLst>
          </p:cNvPr>
          <p:cNvSpPr/>
          <p:nvPr/>
        </p:nvSpPr>
        <p:spPr>
          <a:xfrm>
            <a:off x="6304386" y="3979812"/>
            <a:ext cx="4372873" cy="1384995"/>
          </a:xfrm>
          <a:prstGeom prst="rect">
            <a:avLst/>
          </a:prstGeom>
        </p:spPr>
        <p:txBody>
          <a:bodyPr wrap="square">
            <a:spAutoFit/>
          </a:bodyPr>
          <a:lstStyle/>
          <a:p>
            <a:r>
              <a:rPr lang="ja-JP" altLang="en-US" sz="1400" dirty="0">
                <a:solidFill>
                  <a:prstClr val="black"/>
                </a:solidFill>
                <a:latin typeface="Calibri"/>
                <a:ea typeface="ＭＳ Ｐゴシック" panose="020B0600070205080204" pitchFamily="50" charset="-128"/>
              </a:rPr>
              <a:t>▼素材から出来上がりまでを自らの手で行うことにより、</a:t>
            </a:r>
            <a:endParaRPr lang="en-US" altLang="ja-JP" sz="1400" dirty="0">
              <a:solidFill>
                <a:prstClr val="black"/>
              </a:solidFill>
              <a:latin typeface="Calibri"/>
              <a:ea typeface="ＭＳ Ｐゴシック" panose="020B0600070205080204" pitchFamily="50" charset="-128"/>
            </a:endParaRPr>
          </a:p>
          <a:p>
            <a:r>
              <a:rPr lang="ja-JP" altLang="en-US" sz="1400" dirty="0">
                <a:solidFill>
                  <a:prstClr val="black"/>
                </a:solidFill>
                <a:latin typeface="Calibri"/>
                <a:ea typeface="ＭＳ Ｐゴシック" panose="020B0600070205080204" pitchFamily="50" charset="-128"/>
              </a:rPr>
              <a:t>　　想像力が養われる。</a:t>
            </a:r>
            <a:endParaRPr lang="en-US" altLang="ja-JP" sz="1400" dirty="0">
              <a:solidFill>
                <a:prstClr val="black"/>
              </a:solidFill>
              <a:latin typeface="Calibri"/>
              <a:ea typeface="ＭＳ Ｐゴシック" panose="020B0600070205080204" pitchFamily="50" charset="-128"/>
            </a:endParaRPr>
          </a:p>
          <a:p>
            <a:r>
              <a:rPr lang="ja-JP" altLang="en-US" sz="1400" dirty="0">
                <a:solidFill>
                  <a:prstClr val="black"/>
                </a:solidFill>
                <a:latin typeface="Calibri"/>
                <a:ea typeface="ＭＳ Ｐゴシック" panose="020B0600070205080204" pitchFamily="50" charset="-128"/>
              </a:rPr>
              <a:t>▼身近にあるものの歴史を学ぶことにより、あらゆるも　</a:t>
            </a:r>
            <a:endParaRPr lang="en-US" altLang="ja-JP" sz="1400" dirty="0">
              <a:solidFill>
                <a:prstClr val="black"/>
              </a:solidFill>
              <a:latin typeface="Calibri"/>
              <a:ea typeface="ＭＳ Ｐゴシック" panose="020B0600070205080204" pitchFamily="50" charset="-128"/>
            </a:endParaRPr>
          </a:p>
          <a:p>
            <a:r>
              <a:rPr lang="ja-JP" altLang="en-US" sz="1400" dirty="0">
                <a:solidFill>
                  <a:prstClr val="black"/>
                </a:solidFill>
                <a:latin typeface="Calibri"/>
                <a:ea typeface="ＭＳ Ｐゴシック" panose="020B0600070205080204" pitchFamily="50" charset="-128"/>
              </a:rPr>
              <a:t>　　のの発祥などに関心を持ち、探究するきっかけになる。</a:t>
            </a:r>
            <a:endParaRPr lang="en-US" altLang="ja-JP" sz="1400" dirty="0">
              <a:solidFill>
                <a:prstClr val="black"/>
              </a:solidFill>
              <a:latin typeface="Calibri"/>
              <a:ea typeface="ＭＳ Ｐゴシック" panose="020B0600070205080204" pitchFamily="50" charset="-128"/>
            </a:endParaRPr>
          </a:p>
          <a:p>
            <a:r>
              <a:rPr lang="ja-JP" altLang="en-US" sz="1400" dirty="0">
                <a:solidFill>
                  <a:prstClr val="black"/>
                </a:solidFill>
                <a:latin typeface="Calibri"/>
                <a:ea typeface="ＭＳ Ｐゴシック" panose="020B0600070205080204" pitchFamily="50" charset="-128"/>
              </a:rPr>
              <a:t>▼皆で協力して作業を行うことで、チームワーク、コミュ</a:t>
            </a:r>
            <a:endParaRPr lang="en-US" altLang="ja-JP" sz="1400" dirty="0">
              <a:solidFill>
                <a:prstClr val="black"/>
              </a:solidFill>
              <a:latin typeface="Calibri"/>
              <a:ea typeface="ＭＳ Ｐゴシック" panose="020B0600070205080204" pitchFamily="50" charset="-128"/>
            </a:endParaRPr>
          </a:p>
          <a:p>
            <a:r>
              <a:rPr lang="ja-JP" altLang="en-US" sz="1400" dirty="0">
                <a:solidFill>
                  <a:prstClr val="black"/>
                </a:solidFill>
                <a:latin typeface="Calibri"/>
                <a:ea typeface="ＭＳ Ｐゴシック" panose="020B0600070205080204" pitchFamily="50" charset="-128"/>
              </a:rPr>
              <a:t>　　ニケーション能力、協調性の向上が期待できます。</a:t>
            </a:r>
          </a:p>
        </p:txBody>
      </p:sp>
      <p:sp>
        <p:nvSpPr>
          <p:cNvPr id="11" name="正方形/長方形 10">
            <a:extLst>
              <a:ext uri="{FF2B5EF4-FFF2-40B4-BE49-F238E27FC236}">
                <a16:creationId xmlns:a16="http://schemas.microsoft.com/office/drawing/2014/main" id="{E0C54E04-62BD-DA79-9885-6F7287B44A7A}"/>
              </a:ext>
            </a:extLst>
          </p:cNvPr>
          <p:cNvSpPr/>
          <p:nvPr/>
        </p:nvSpPr>
        <p:spPr>
          <a:xfrm>
            <a:off x="6082168" y="1512948"/>
            <a:ext cx="2216860" cy="211944"/>
          </a:xfrm>
          <a:prstGeom prst="rect">
            <a:avLst/>
          </a:prstGeom>
          <a:solidFill>
            <a:sysClr val="window" lastClr="FFFFFF">
              <a:lumMod val="65000"/>
            </a:sysClr>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 期待できる教育効果</a:t>
            </a:r>
          </a:p>
        </p:txBody>
      </p:sp>
      <p:sp>
        <p:nvSpPr>
          <p:cNvPr id="12" name="正方形/長方形 11">
            <a:extLst>
              <a:ext uri="{FF2B5EF4-FFF2-40B4-BE49-F238E27FC236}">
                <a16:creationId xmlns:a16="http://schemas.microsoft.com/office/drawing/2014/main" id="{3382049F-FFDD-1EBE-0C6E-903F755A2D60}"/>
              </a:ext>
            </a:extLst>
          </p:cNvPr>
          <p:cNvSpPr/>
          <p:nvPr/>
        </p:nvSpPr>
        <p:spPr>
          <a:xfrm>
            <a:off x="6012501" y="1684455"/>
            <a:ext cx="4643176" cy="1384995"/>
          </a:xfrm>
          <a:prstGeom prst="rect">
            <a:avLst/>
          </a:prstGeom>
        </p:spPr>
        <p:txBody>
          <a:bodyPr wrap="square">
            <a:spAutoFit/>
          </a:bodyPr>
          <a:lstStyle/>
          <a:p>
            <a:r>
              <a:rPr lang="ja-JP" altLang="en-US" sz="1400" dirty="0">
                <a:solidFill>
                  <a:prstClr val="black"/>
                </a:solidFill>
                <a:latin typeface="Calibri"/>
                <a:ea typeface="ＭＳ Ｐゴシック" panose="020B0600070205080204" pitchFamily="50" charset="-128"/>
              </a:rPr>
              <a:t>▼身近なものの成り立ちを知ることで、ものづくりへの興味</a:t>
            </a:r>
            <a:endParaRPr lang="en-US" altLang="ja-JP" sz="1400" dirty="0">
              <a:solidFill>
                <a:prstClr val="black"/>
              </a:solidFill>
              <a:latin typeface="Calibri"/>
              <a:ea typeface="ＭＳ Ｐゴシック" panose="020B0600070205080204" pitchFamily="50" charset="-128"/>
            </a:endParaRPr>
          </a:p>
          <a:p>
            <a:r>
              <a:rPr lang="ja-JP" altLang="en-US" sz="1400" dirty="0">
                <a:solidFill>
                  <a:prstClr val="black"/>
                </a:solidFill>
                <a:latin typeface="Calibri"/>
                <a:ea typeface="ＭＳ Ｐゴシック" panose="020B0600070205080204" pitchFamily="50" charset="-128"/>
              </a:rPr>
              <a:t>　  のきっかけになります。</a:t>
            </a:r>
            <a:endParaRPr lang="en-US" altLang="ja-JP" sz="1400" dirty="0">
              <a:solidFill>
                <a:prstClr val="black"/>
              </a:solidFill>
              <a:latin typeface="Calibri"/>
              <a:ea typeface="ＭＳ Ｐゴシック" panose="020B0600070205080204" pitchFamily="50" charset="-128"/>
            </a:endParaRPr>
          </a:p>
          <a:p>
            <a:r>
              <a:rPr lang="ja-JP" altLang="en-US" sz="1400" dirty="0">
                <a:solidFill>
                  <a:prstClr val="black"/>
                </a:solidFill>
                <a:latin typeface="Calibri"/>
                <a:ea typeface="ＭＳ Ｐゴシック" panose="020B0600070205080204" pitchFamily="50" charset="-128"/>
              </a:rPr>
              <a:t>▼産地の方と共同作業することで、歴史や文化を知り、研究</a:t>
            </a:r>
            <a:endParaRPr lang="en-US" altLang="ja-JP" sz="1400" dirty="0">
              <a:solidFill>
                <a:prstClr val="black"/>
              </a:solidFill>
              <a:latin typeface="Calibri"/>
              <a:ea typeface="ＭＳ Ｐゴシック" panose="020B0600070205080204" pitchFamily="50" charset="-128"/>
            </a:endParaRPr>
          </a:p>
          <a:p>
            <a:r>
              <a:rPr lang="ja-JP" altLang="en-US" sz="1400" dirty="0">
                <a:solidFill>
                  <a:prstClr val="black"/>
                </a:solidFill>
                <a:latin typeface="Calibri"/>
                <a:ea typeface="ＭＳ Ｐゴシック" panose="020B0600070205080204" pitchFamily="50" charset="-128"/>
              </a:rPr>
              <a:t>　　へつながるきっかけになります。</a:t>
            </a:r>
            <a:endParaRPr lang="en-US" altLang="ja-JP" sz="1400" dirty="0">
              <a:solidFill>
                <a:prstClr val="black"/>
              </a:solidFill>
              <a:latin typeface="Calibri"/>
              <a:ea typeface="ＭＳ Ｐゴシック" panose="020B0600070205080204" pitchFamily="50" charset="-128"/>
            </a:endParaRPr>
          </a:p>
          <a:p>
            <a:r>
              <a:rPr lang="ja-JP" altLang="en-US" sz="1400" dirty="0">
                <a:solidFill>
                  <a:prstClr val="black"/>
                </a:solidFill>
                <a:latin typeface="Calibri"/>
                <a:ea typeface="ＭＳ Ｐゴシック" panose="020B0600070205080204" pitchFamily="50" charset="-128"/>
              </a:rPr>
              <a:t>▼皆で協力して作業を行うことで、チームワーク、コミュニ</a:t>
            </a:r>
            <a:endParaRPr lang="en-US" altLang="ja-JP" sz="1400" dirty="0">
              <a:solidFill>
                <a:prstClr val="black"/>
              </a:solidFill>
              <a:latin typeface="Calibri"/>
              <a:ea typeface="ＭＳ Ｐゴシック" panose="020B0600070205080204" pitchFamily="50" charset="-128"/>
            </a:endParaRPr>
          </a:p>
          <a:p>
            <a:r>
              <a:rPr lang="ja-JP" altLang="en-US" sz="1400" dirty="0">
                <a:solidFill>
                  <a:prstClr val="black"/>
                </a:solidFill>
                <a:latin typeface="Calibri"/>
                <a:ea typeface="ＭＳ Ｐゴシック" panose="020B0600070205080204" pitchFamily="50" charset="-128"/>
              </a:rPr>
              <a:t>　　ケーション能力、協調性の向上が期待できます。</a:t>
            </a:r>
            <a:endParaRPr lang="en-US" altLang="ja-JP" sz="14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60114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46325" y="148441"/>
            <a:ext cx="9939080" cy="638475"/>
          </a:xfrm>
          <a:prstGeom prst="rect">
            <a:avLst/>
          </a:prstGeom>
          <a:solidFill>
            <a:srgbClr val="92D050"/>
          </a:solidFill>
          <a:ln>
            <a:solidFill>
              <a:schemeClr val="tx1"/>
            </a:solidFill>
          </a:ln>
          <a:effectLst>
            <a:glow rad="101600">
              <a:srgbClr val="00B05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lIns="96698" tIns="48349" rIns="96698" bIns="48349" rtlCol="0" anchor="ctr"/>
          <a:lstStyle/>
          <a:p>
            <a:pPr algn="ctr"/>
            <a:r>
              <a:rPr lang="ja-JP" altLang="en-US" sz="2800" dirty="0">
                <a:solidFill>
                  <a:schemeClr val="tx1"/>
                </a:solidFill>
              </a:rPr>
              <a:t>広島市佐伯区湯来町の魅力と課題　</a:t>
            </a:r>
            <a:r>
              <a:rPr lang="ja-JP" altLang="en-US" sz="2800" dirty="0">
                <a:solidFill>
                  <a:schemeClr val="tx1"/>
                </a:solidFill>
                <a:latin typeface="ＭＳ Ｐゴシック 本文"/>
              </a:rPr>
              <a:t>ＳＤＧｓ探究学習テーマ </a:t>
            </a:r>
          </a:p>
        </p:txBody>
      </p:sp>
      <p:sp>
        <p:nvSpPr>
          <p:cNvPr id="3" name="正方形/長方形 2"/>
          <p:cNvSpPr/>
          <p:nvPr/>
        </p:nvSpPr>
        <p:spPr>
          <a:xfrm>
            <a:off x="446325" y="839959"/>
            <a:ext cx="9935065" cy="6553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　新学習指導要領の改訂で従来からの「生きる力を育む」に加えて「主体的・対話的で深い学び」の視点から特別教育活動、とりわけ修学旅行等で、その実現に向けての期待が高まります。主体的に事前、事後学習を行うことに加え、現場での対話的な体験学習により狙いの深い学びとなります。旅行先での学習のテーマは地域事情に合致したものでなくてはなりません。地域の魅力と課題を示すことにより主体的なテーマの選択が可能となります。</a:t>
            </a:r>
            <a:endParaRPr kumimoji="1" lang="ja-JP" altLang="en-US" sz="1200" dirty="0">
              <a:solidFill>
                <a:schemeClr val="tx1"/>
              </a:solidFill>
            </a:endParaRPr>
          </a:p>
        </p:txBody>
      </p:sp>
      <p:sp>
        <p:nvSpPr>
          <p:cNvPr id="4" name="正方形/長方形 3"/>
          <p:cNvSpPr/>
          <p:nvPr/>
        </p:nvSpPr>
        <p:spPr>
          <a:xfrm>
            <a:off x="487632" y="1515354"/>
            <a:ext cx="2266780" cy="352787"/>
          </a:xfrm>
          <a:prstGeom prst="rect">
            <a:avLst/>
          </a:prstGeom>
          <a:solidFill>
            <a:srgbClr val="E6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湯来町の魅 力</a:t>
            </a:r>
          </a:p>
        </p:txBody>
      </p:sp>
      <p:sp>
        <p:nvSpPr>
          <p:cNvPr id="5" name="正方形/長方形 4"/>
          <p:cNvSpPr/>
          <p:nvPr/>
        </p:nvSpPr>
        <p:spPr>
          <a:xfrm>
            <a:off x="562708" y="1931368"/>
            <a:ext cx="9196197"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b="1" dirty="0">
                <a:solidFill>
                  <a:schemeClr val="tx1"/>
                </a:solidFill>
              </a:rPr>
              <a:t>①広島市の奥座敷</a:t>
            </a:r>
          </a:p>
        </p:txBody>
      </p:sp>
      <p:sp>
        <p:nvSpPr>
          <p:cNvPr id="7" name="正方形/長方形 6"/>
          <p:cNvSpPr/>
          <p:nvPr/>
        </p:nvSpPr>
        <p:spPr>
          <a:xfrm>
            <a:off x="760418" y="2173000"/>
            <a:ext cx="9668403" cy="539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500" dirty="0">
                <a:solidFill>
                  <a:schemeClr val="tx1"/>
                </a:solidFill>
              </a:rPr>
              <a:t>広島市中心部から車で１時間程度の場所に立地。市内唯一で、異なる泉源や歴史を有する温泉地を２つ有し、また、牧草地が一般開放された牧場があるなど、落ち着いた時間を過ごすことが出来る場として栄えてきました。</a:t>
            </a:r>
            <a:endParaRPr kumimoji="1" lang="ja-JP" altLang="en-US" sz="1500" dirty="0">
              <a:solidFill>
                <a:schemeClr val="tx1"/>
              </a:solidFill>
            </a:endParaRPr>
          </a:p>
        </p:txBody>
      </p:sp>
      <p:sp>
        <p:nvSpPr>
          <p:cNvPr id="8" name="正方形/長方形 7"/>
          <p:cNvSpPr/>
          <p:nvPr/>
        </p:nvSpPr>
        <p:spPr>
          <a:xfrm>
            <a:off x="554274" y="3524290"/>
            <a:ext cx="9196197"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b="1" dirty="0">
                <a:solidFill>
                  <a:schemeClr val="tx1"/>
                </a:solidFill>
              </a:rPr>
              <a:t>③広島市内でありながら日本の原風景にあふれている</a:t>
            </a:r>
            <a:endParaRPr kumimoji="1" lang="ja-JP" altLang="en-US" sz="1800" b="1" dirty="0">
              <a:solidFill>
                <a:schemeClr val="tx1"/>
              </a:solidFill>
            </a:endParaRPr>
          </a:p>
        </p:txBody>
      </p:sp>
      <p:sp>
        <p:nvSpPr>
          <p:cNvPr id="9" name="正方形/長方形 8"/>
          <p:cNvSpPr/>
          <p:nvPr/>
        </p:nvSpPr>
        <p:spPr>
          <a:xfrm>
            <a:off x="815754" y="3802754"/>
            <a:ext cx="9196197" cy="532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600" dirty="0">
              <a:solidFill>
                <a:schemeClr val="tx1"/>
              </a:solidFill>
            </a:endParaRPr>
          </a:p>
        </p:txBody>
      </p:sp>
      <p:sp>
        <p:nvSpPr>
          <p:cNvPr id="11" name="正方形/長方形 10"/>
          <p:cNvSpPr/>
          <p:nvPr/>
        </p:nvSpPr>
        <p:spPr>
          <a:xfrm>
            <a:off x="744171" y="3778094"/>
            <a:ext cx="9668403" cy="784830"/>
          </a:xfrm>
          <a:prstGeom prst="rect">
            <a:avLst/>
          </a:prstGeom>
        </p:spPr>
        <p:txBody>
          <a:bodyPr wrap="square">
            <a:spAutoFit/>
          </a:bodyPr>
          <a:lstStyle/>
          <a:p>
            <a:r>
              <a:rPr lang="ja-JP" altLang="en-US" sz="1500" dirty="0"/>
              <a:t>　県指定名勝地「石ケ谷峡」、清流「水内川」、市最高峰</a:t>
            </a:r>
            <a:r>
              <a:rPr lang="en-US" altLang="ja-JP" sz="1500" dirty="0"/>
              <a:t>1,050</a:t>
            </a:r>
            <a:r>
              <a:rPr lang="ja-JP" altLang="en-US" sz="1500" dirty="0"/>
              <a:t>ｍの「大峯山」、林野庁「森の巨人たち百選」県唯一選定の「四本杉」、大小２７の滝、ゲンジ・ヘイケ・ヒメの３種が自生する全国的にも珍しいホタルの棲息地であるなど、広島市内でありながら豊かな自然に溢れています。</a:t>
            </a:r>
          </a:p>
        </p:txBody>
      </p:sp>
      <p:sp>
        <p:nvSpPr>
          <p:cNvPr id="12" name="正方形/長方形 11"/>
          <p:cNvSpPr/>
          <p:nvPr/>
        </p:nvSpPr>
        <p:spPr>
          <a:xfrm>
            <a:off x="562708" y="2700511"/>
            <a:ext cx="9196197"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b="1" dirty="0">
                <a:solidFill>
                  <a:schemeClr val="tx1"/>
                </a:solidFill>
              </a:rPr>
              <a:t>②多彩な食</a:t>
            </a:r>
            <a:endParaRPr kumimoji="1" lang="ja-JP" altLang="en-US" sz="1800" b="1" dirty="0">
              <a:solidFill>
                <a:schemeClr val="tx1"/>
              </a:solidFill>
            </a:endParaRPr>
          </a:p>
        </p:txBody>
      </p:sp>
      <p:sp>
        <p:nvSpPr>
          <p:cNvPr id="13" name="正方形/長方形 12"/>
          <p:cNvSpPr/>
          <p:nvPr/>
        </p:nvSpPr>
        <p:spPr>
          <a:xfrm>
            <a:off x="748621" y="2951102"/>
            <a:ext cx="9668403" cy="553998"/>
          </a:xfrm>
          <a:prstGeom prst="rect">
            <a:avLst/>
          </a:prstGeom>
        </p:spPr>
        <p:txBody>
          <a:bodyPr wrap="square">
            <a:spAutoFit/>
          </a:bodyPr>
          <a:lstStyle/>
          <a:p>
            <a:r>
              <a:rPr lang="ja-JP" altLang="en-US" sz="1500" dirty="0"/>
              <a:t>水内川のアユ、ほんもろこ、チョウザメ・キャビア、地元の牛乳やその牛乳を使って作るミルクジャムやジェラート、ジビエ、こんにゃく、タラの芽、巻柿など多種多彩な食があります。飲食店も町内に多数あります。</a:t>
            </a:r>
          </a:p>
        </p:txBody>
      </p:sp>
      <p:sp>
        <p:nvSpPr>
          <p:cNvPr id="14" name="正方形/長方形 13"/>
          <p:cNvSpPr/>
          <p:nvPr/>
        </p:nvSpPr>
        <p:spPr>
          <a:xfrm>
            <a:off x="562708" y="4607011"/>
            <a:ext cx="2191704" cy="38167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湯来町の課 題</a:t>
            </a:r>
            <a:endParaRPr kumimoji="1" lang="ja-JP" altLang="en-US" sz="2400" b="1" dirty="0"/>
          </a:p>
        </p:txBody>
      </p:sp>
      <p:sp>
        <p:nvSpPr>
          <p:cNvPr id="15" name="正方形/長方形 14"/>
          <p:cNvSpPr/>
          <p:nvPr/>
        </p:nvSpPr>
        <p:spPr>
          <a:xfrm>
            <a:off x="512496" y="5023092"/>
            <a:ext cx="9196197"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800" b="1" dirty="0">
                <a:solidFill>
                  <a:schemeClr val="tx1"/>
                </a:solidFill>
              </a:rPr>
              <a:t>①</a:t>
            </a:r>
            <a:r>
              <a:rPr lang="ja-JP" altLang="en-US" sz="1800" b="1" dirty="0">
                <a:solidFill>
                  <a:schemeClr val="tx1"/>
                </a:solidFill>
              </a:rPr>
              <a:t>湯来といえばこれ！というものがない</a:t>
            </a:r>
            <a:endParaRPr kumimoji="1" lang="ja-JP" altLang="en-US" sz="1800" b="1" dirty="0">
              <a:solidFill>
                <a:schemeClr val="tx1"/>
              </a:solidFill>
            </a:endParaRPr>
          </a:p>
        </p:txBody>
      </p:sp>
      <p:sp>
        <p:nvSpPr>
          <p:cNvPr id="16" name="正方形/長方形 15"/>
          <p:cNvSpPr/>
          <p:nvPr/>
        </p:nvSpPr>
        <p:spPr>
          <a:xfrm>
            <a:off x="744170" y="5254168"/>
            <a:ext cx="9668403" cy="553998"/>
          </a:xfrm>
          <a:prstGeom prst="rect">
            <a:avLst/>
          </a:prstGeom>
        </p:spPr>
        <p:txBody>
          <a:bodyPr wrap="square">
            <a:spAutoFit/>
          </a:bodyPr>
          <a:lstStyle/>
          <a:p>
            <a:r>
              <a:rPr lang="ja-JP" altLang="en-US" sz="1500" dirty="0"/>
              <a:t>自然や温泉、食など、豊富な資源があるのに、どれも活かしきれていません。「湯来にこんなものがある」ということが認知されていません。</a:t>
            </a:r>
          </a:p>
        </p:txBody>
      </p:sp>
      <p:sp>
        <p:nvSpPr>
          <p:cNvPr id="17" name="正方形/長方形 16"/>
          <p:cNvSpPr/>
          <p:nvPr/>
        </p:nvSpPr>
        <p:spPr>
          <a:xfrm>
            <a:off x="487631" y="5751474"/>
            <a:ext cx="9196197"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b="1" dirty="0">
                <a:solidFill>
                  <a:schemeClr val="tx1"/>
                </a:solidFill>
              </a:rPr>
              <a:t>②森林・里山の維持管理・整備が困難</a:t>
            </a:r>
            <a:endParaRPr kumimoji="1" lang="ja-JP" altLang="en-US" sz="1800" b="1" dirty="0">
              <a:solidFill>
                <a:schemeClr val="tx1"/>
              </a:solidFill>
            </a:endParaRPr>
          </a:p>
        </p:txBody>
      </p:sp>
      <p:sp>
        <p:nvSpPr>
          <p:cNvPr id="18" name="正方形/長方形 17"/>
          <p:cNvSpPr/>
          <p:nvPr/>
        </p:nvSpPr>
        <p:spPr>
          <a:xfrm>
            <a:off x="712985" y="5984807"/>
            <a:ext cx="9668403" cy="553998"/>
          </a:xfrm>
          <a:prstGeom prst="rect">
            <a:avLst/>
          </a:prstGeom>
        </p:spPr>
        <p:txBody>
          <a:bodyPr wrap="square">
            <a:spAutoFit/>
          </a:bodyPr>
          <a:lstStyle/>
          <a:p>
            <a:r>
              <a:rPr lang="ja-JP" altLang="en-US" sz="1500" dirty="0"/>
              <a:t>過疎・高齢化などにより、登山道や渓谷の道などの維持・整備が行き届かず、観光資源としての活用が難しくなっているところもあります。</a:t>
            </a:r>
          </a:p>
        </p:txBody>
      </p:sp>
      <p:sp>
        <p:nvSpPr>
          <p:cNvPr id="19" name="正方形/長方形 18"/>
          <p:cNvSpPr/>
          <p:nvPr/>
        </p:nvSpPr>
        <p:spPr>
          <a:xfrm>
            <a:off x="487632" y="6516292"/>
            <a:ext cx="9196197"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b="1" dirty="0">
                <a:solidFill>
                  <a:schemeClr val="tx1"/>
                </a:solidFill>
              </a:rPr>
              <a:t>③観光客数の減少</a:t>
            </a:r>
            <a:endParaRPr kumimoji="1" lang="ja-JP" altLang="en-US" sz="1800" b="1" dirty="0">
              <a:solidFill>
                <a:schemeClr val="tx1"/>
              </a:solidFill>
            </a:endParaRPr>
          </a:p>
        </p:txBody>
      </p:sp>
      <p:sp>
        <p:nvSpPr>
          <p:cNvPr id="20" name="正方形/長方形 19"/>
          <p:cNvSpPr/>
          <p:nvPr/>
        </p:nvSpPr>
        <p:spPr>
          <a:xfrm>
            <a:off x="712986" y="6754686"/>
            <a:ext cx="9668403" cy="553998"/>
          </a:xfrm>
          <a:prstGeom prst="rect">
            <a:avLst/>
          </a:prstGeom>
        </p:spPr>
        <p:txBody>
          <a:bodyPr wrap="square">
            <a:spAutoFit/>
          </a:bodyPr>
          <a:lstStyle/>
          <a:p>
            <a:r>
              <a:rPr lang="ja-JP" altLang="en-US" sz="1500" dirty="0"/>
              <a:t>かつては人気の観光地として栄えにぎわいがありましたが、年々観光客も減り、活気がなくなっています。町内に数十軒あった旅館もいまでは２軒に。</a:t>
            </a:r>
          </a:p>
        </p:txBody>
      </p:sp>
    </p:spTree>
    <p:extLst>
      <p:ext uri="{BB962C8B-B14F-4D97-AF65-F5344CB8AC3E}">
        <p14:creationId xmlns:p14="http://schemas.microsoft.com/office/powerpoint/2010/main" val="20070322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kumimoji="1" sz="1000" dirty="0" smtClean="0">
            <a:solidFill>
              <a:schemeClr val="tx2">
                <a:lumMod val="60000"/>
                <a:lumOff val="40000"/>
              </a:schemeClr>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10096</TotalTime>
  <Words>3338</Words>
  <Application>Microsoft Office PowerPoint</Application>
  <PresentationFormat>ユーザー設定</PresentationFormat>
  <Paragraphs>420</Paragraphs>
  <Slides>15</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15</vt:i4>
      </vt:variant>
    </vt:vector>
  </HeadingPairs>
  <TitlesOfParts>
    <vt:vector size="24" baseType="lpstr">
      <vt:lpstr>ＭＳ Ｐゴシック</vt:lpstr>
      <vt:lpstr>ＭＳ Ｐゴシック 本文</vt:lpstr>
      <vt:lpstr>ＭＳ ゴシック</vt:lpstr>
      <vt:lpstr>游ゴシック</vt:lpstr>
      <vt:lpstr>游ゴシック Light</vt:lpstr>
      <vt:lpstr>Arial</vt:lpstr>
      <vt:lpstr>Calibri</vt:lpstr>
      <vt:lpstr>Office ​​テーマ</vt:lpstr>
      <vt:lpstr>Office テーマ</vt:lpstr>
      <vt:lpstr>広島市佐伯区湯来町 山里体験交流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広島市佐伯区湯来町農山村生活体験モデルコース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広島市佐伯区湯来町 山里体験交流</dc:title>
  <dc:creator>周藤 康徳</dc:creator>
  <cp:lastModifiedBy>田村　直也</cp:lastModifiedBy>
  <cp:revision>395</cp:revision>
  <cp:lastPrinted>2025-12-03T08:59:25Z</cp:lastPrinted>
  <dcterms:created xsi:type="dcterms:W3CDTF">2019-02-18T02:13:28Z</dcterms:created>
  <dcterms:modified xsi:type="dcterms:W3CDTF">2025-12-03T09:00:55Z</dcterms:modified>
</cp:coreProperties>
</file>