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36" r:id="rId3"/>
    <p:sldId id="338" r:id="rId4"/>
    <p:sldId id="343" r:id="rId5"/>
    <p:sldId id="345" r:id="rId6"/>
    <p:sldId id="349" r:id="rId7"/>
    <p:sldId id="346" r:id="rId8"/>
    <p:sldId id="339" r:id="rId9"/>
    <p:sldId id="328" r:id="rId10"/>
    <p:sldId id="344" r:id="rId11"/>
    <p:sldId id="332" r:id="rId12"/>
    <p:sldId id="352" r:id="rId13"/>
    <p:sldId id="288" r:id="rId14"/>
    <p:sldId id="303" r:id="rId15"/>
    <p:sldId id="341" r:id="rId16"/>
    <p:sldId id="350" r:id="rId1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C66A"/>
    <a:srgbClr val="FF9900"/>
    <a:srgbClr val="43AC3E"/>
    <a:srgbClr val="C5E0B4"/>
    <a:srgbClr val="00A474"/>
    <a:srgbClr val="180C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rgbClr val="00000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rgbClr val="00000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中間スタイル 4 - アクセント 6">
    <a:wholeTbl>
      <a:tcTxStyle>
        <a:fontRef idx="minor">
          <a:srgbClr val="00000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濃色スタイル 1 - アクセント 6">
    <a:wholeTbl>
      <a:tcTxStyle>
        <a:fontRef idx="minor">
          <a:srgbClr val="00000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B1032C-EA38-4F05-BA0D-38AFFFC7BED3}" styleName="淡色スタイル 3 - アクセント 6">
    <a:wholeTbl>
      <a:tcTxStyle>
        <a:fontRef idx="minor">
          <a:srgbClr val="00000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A488322-F2BA-4B5B-9748-0D474271808F}" styleName="中間スタイル 3 - アクセント 6">
    <a:wholeTbl>
      <a:tcTxStyle>
        <a:fontRef idx="minor">
          <a:srgbClr val="00000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rgbClr val="000000"/>
        </a:fontRef>
        <a:schemeClr val="lt1"/>
      </a:tcTxStyle>
      <a:tcStyle>
        <a:tcBdr/>
        <a:fill>
          <a:solidFill>
            <a:schemeClr val="accent6"/>
          </a:solidFill>
        </a:fill>
      </a:tcStyle>
    </a:lastCol>
    <a:firstCol>
      <a:tcTxStyle b="on">
        <a:fontRef idx="minor">
          <a:srgbClr val="00000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rgbClr val="000000"/>
        </a:fontRef>
        <a:schemeClr val="dk1"/>
      </a:tcTxStyle>
      <a:tcStyle>
        <a:tcBdr/>
      </a:tcStyle>
    </a:seCell>
    <a:swCell>
      <a:tcTxStyle b="on">
        <a:fontRef idx="minor">
          <a:srgbClr val="000000"/>
        </a:fontRef>
        <a:schemeClr val="dk1"/>
      </a:tcTxStyle>
      <a:tcStyle>
        <a:tcBdr/>
      </a:tcStyle>
    </a:swCell>
    <a:firstRow>
      <a:tcTxStyle b="on">
        <a:fontRef idx="minor">
          <a:srgbClr val="00000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4"/>
    <p:restoredTop sz="94280" autoAdjust="0"/>
  </p:normalViewPr>
  <p:slideViewPr>
    <p:cSldViewPr snapToGrid="0">
      <p:cViewPr varScale="1">
        <p:scale>
          <a:sx n="82" d="100"/>
          <a:sy n="82" d="100"/>
        </p:scale>
        <p:origin x="1416" y="72"/>
      </p:cViewPr>
      <p:guideLst>
        <p:guide orient="horz" pos="2160"/>
        <p:guide pos="29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tint val="40000"/>
        <a:alpha val="90000"/>
      </a:schemeClr>
    </dgm:fillClrLst>
    <dgm:linClrLst meth="repeat">
      <a:schemeClr val="accent1">
        <a:tint val="40000"/>
        <a:alpha val="90000"/>
      </a:schemeClr>
    </dgm:linClrLst>
    <dgm:effectClrLst/>
    <dgm:txLinClrLst/>
    <dgm:txFillClrLst meth="repeat">
      <a:schemeClr val="dk1"/>
    </dgm:txFillClrLst>
    <dgm:txEffectClrLst/>
  </dgm:styleLbl>
  <dgm:styleLbl name="alignAccFollowNode1">
    <dgm:fillClrLst meth="repeat">
      <a:schemeClr val="accent1">
        <a:tint val="40000"/>
        <a:alpha val="90000"/>
      </a:schemeClr>
    </dgm:fillClrLst>
    <dgm:linClrLst meth="repeat">
      <a:schemeClr val="accent1">
        <a:tint val="40000"/>
        <a:alpha val="90000"/>
      </a:schemeClr>
    </dgm:linClrLst>
    <dgm:effectClrLst/>
    <dgm:txLinClrLst/>
    <dgm:txFillClrLst meth="repeat">
      <a:schemeClr val="dk1"/>
    </dgm:txFillClrLst>
    <dgm:txEffectClrLst/>
  </dgm:styleLbl>
  <dgm:styleLbl name="bgAccFollowNode1">
    <dgm:fillClrLst meth="repeat">
      <a:schemeClr val="accent1">
        <a:tint val="40000"/>
        <a:alpha val="90000"/>
      </a:schemeClr>
    </dgm:fillClrLst>
    <dgm:linClrLst meth="repeat">
      <a:schemeClr val="accent1">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317638-DDEC-4105-A221-95BAA344664D}" type="doc">
      <dgm:prSet loTypeId="urn:microsoft.com/office/officeart/2005/8/layout/chevron1" loCatId="process" qsTypeId="urn:microsoft.com/office/officeart/2005/8/quickstyle/simple1" qsCatId="simple" csTypeId="urn:microsoft.com/office/officeart/2005/8/colors/accent1_2#1" csCatId="accent1" phldr="1"/>
      <dgm:spPr/>
    </dgm:pt>
    <dgm:pt modelId="{3256D207-E7D4-4E9B-B9D1-7A65B1E146E2}" type="pres">
      <dgm:prSet presAssocID="{64317638-DDEC-4105-A221-95BAA344664D}" presName="Name0" presStyleCnt="0">
        <dgm:presLayoutVars>
          <dgm:dir/>
          <dgm:animLvl val="lvl"/>
          <dgm:resizeHandles val="exact"/>
        </dgm:presLayoutVars>
      </dgm:prSet>
      <dgm:spPr/>
    </dgm:pt>
  </dgm:ptLst>
  <dgm:cxnLst>
    <dgm:cxn modelId="{D7A02427-70BB-4BEF-A365-681CA172F60F}" type="presOf" srcId="{64317638-DDEC-4105-A221-95BAA344664D}" destId="{3256D207-E7D4-4E9B-B9D1-7A65B1E146E2}"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1101"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D06EA9-14B5-4F31-95CC-6AD91D20700D}" type="datetimeFigureOut">
              <a:rPr kumimoji="1" lang="ja-JP" altLang="en-US" smtClean="0"/>
              <a:t>2025/12/2</a:t>
            </a:fld>
            <a:endParaRPr kumimoji="1" lang="ja-JP" altLang="en-US"/>
          </a:p>
        </p:txBody>
      </p:sp>
      <p:sp>
        <p:nvSpPr>
          <p:cNvPr id="1102" name="スライド イメージ プレースホルダー 3"/>
          <p:cNvSpPr>
            <a:spLocks noGrp="1" noRot="1" noChangeAspect="1"/>
          </p:cNvSpPr>
          <p:nvPr>
            <p:ph type="sldImg" idx="2"/>
          </p:nvPr>
        </p:nvSpPr>
        <p:spPr>
          <a:xfrm>
            <a:off x="1143366" y="685837"/>
            <a:ext cx="4571269" cy="3429182"/>
          </a:xfrm>
          <a:prstGeom prst="rect">
            <a:avLst/>
          </a:prstGeom>
          <a:noFill/>
          <a:ln w="12700">
            <a:solidFill>
              <a:prstClr val="black"/>
            </a:solidFill>
          </a:ln>
        </p:spPr>
        <p:txBody>
          <a:bodyPr vert="horz" lIns="91440" tIns="45720" rIns="91440" bIns="45720" rtlCol="0" anchor="ctr"/>
          <a:lstStyle/>
          <a:p>
            <a:endParaRPr lang="ja-JP" altLang="en-US"/>
          </a:p>
        </p:txBody>
      </p:sp>
      <p:sp>
        <p:nvSpPr>
          <p:cNvPr id="1103" name="ノート プレースホルダー 4"/>
          <p:cNvSpPr>
            <a:spLocks noGrp="1"/>
          </p:cNvSpPr>
          <p:nvPr>
            <p:ph type="body" sz="quarter" idx="3"/>
          </p:nvPr>
        </p:nvSpPr>
        <p:spPr>
          <a:xfrm>
            <a:off x="685801"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4"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1105"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四角形 375"/>
          <p:cNvSpPr>
            <a:spLocks noGrp="1" noRot="1" noChangeAspect="1"/>
          </p:cNvSpPr>
          <p:nvPr>
            <p:ph type="sldImg" idx="2"/>
          </p:nvPr>
        </p:nvSpPr>
        <p:spPr>
          <a:xfrm>
            <a:off x="1143000" y="685800"/>
            <a:ext cx="4572000" cy="3429000"/>
          </a:xfrm>
          <a:prstGeom prst="rect">
            <a:avLst/>
          </a:prstGeom>
        </p:spPr>
        <p:txBody>
          <a:bodyPr/>
          <a:lstStyle/>
          <a:p>
            <a:endParaRPr kumimoji="1" lang="ja-JP" altLang="en-US"/>
          </a:p>
        </p:txBody>
      </p:sp>
      <p:sp>
        <p:nvSpPr>
          <p:cNvPr id="1121" name="四角形 376"/>
          <p:cNvSpPr>
            <a:spLocks noGrp="1"/>
          </p:cNvSpPr>
          <p:nvPr>
            <p:ph type="body" sz="quarter" idx="3"/>
          </p:nvPr>
        </p:nvSpPr>
        <p:spPr>
          <a:prstGeom prst="rect">
            <a:avLst/>
          </a:prstGeom>
        </p:spPr>
        <p:txBody>
          <a:bodyPr/>
          <a:lstStyle/>
          <a:p>
            <a:endParaRPr kumimoji="1" lang="ja-JP" altLang="en-US"/>
          </a:p>
        </p:txBody>
      </p:sp>
      <p:sp>
        <p:nvSpPr>
          <p:cNvPr id="1122" name="四角形 377"/>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四角形 0"/>
          <p:cNvSpPr>
            <a:spLocks noGrp="1" noRot="1" noChangeAspect="1"/>
          </p:cNvSpPr>
          <p:nvPr>
            <p:ph type="sldImg" idx="2"/>
          </p:nvPr>
        </p:nvSpPr>
        <p:spPr>
          <a:prstGeom prst="rect">
            <a:avLst/>
          </a:prstGeom>
        </p:spPr>
        <p:txBody>
          <a:bodyPr/>
          <a:lstStyle/>
          <a:p>
            <a:endParaRPr kumimoji="1" lang="ja-JP" altLang="en-US"/>
          </a:p>
        </p:txBody>
      </p:sp>
      <p:sp>
        <p:nvSpPr>
          <p:cNvPr id="1258" name="四角形 0"/>
          <p:cNvSpPr>
            <a:spLocks noGrp="1"/>
          </p:cNvSpPr>
          <p:nvPr>
            <p:ph type="body" sz="quarter" idx="3"/>
          </p:nvPr>
        </p:nvSpPr>
        <p:spPr>
          <a:prstGeom prst="rect">
            <a:avLst/>
          </a:prstGeom>
        </p:spPr>
        <p:txBody>
          <a:bodyPr/>
          <a:lstStyle/>
          <a:p>
            <a:endParaRPr kumimoji="1" lang="ja-JP" altLang="en-US"/>
          </a:p>
        </p:txBody>
      </p:sp>
      <p:sp>
        <p:nvSpPr>
          <p:cNvPr id="1259" name="四角形 0"/>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6</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 name="四角形 9"/>
          <p:cNvSpPr>
            <a:spLocks noGrp="1" noRot="1" noChangeAspect="1"/>
          </p:cNvSpPr>
          <p:nvPr>
            <p:ph type="sldImg" idx="2"/>
          </p:nvPr>
        </p:nvSpPr>
        <p:spPr>
          <a:prstGeom prst="rect">
            <a:avLst/>
          </a:prstGeom>
        </p:spPr>
        <p:txBody>
          <a:bodyPr/>
          <a:lstStyle/>
          <a:p>
            <a:endParaRPr kumimoji="1" lang="ja-JP" altLang="en-US"/>
          </a:p>
        </p:txBody>
      </p:sp>
      <p:sp>
        <p:nvSpPr>
          <p:cNvPr id="1501" name="四角形 10"/>
          <p:cNvSpPr>
            <a:spLocks noGrp="1"/>
          </p:cNvSpPr>
          <p:nvPr>
            <p:ph type="body" sz="quarter" idx="3"/>
          </p:nvPr>
        </p:nvSpPr>
        <p:spPr>
          <a:prstGeom prst="rect">
            <a:avLst/>
          </a:prstGeom>
        </p:spPr>
        <p:txBody>
          <a:bodyPr/>
          <a:lstStyle/>
          <a:p>
            <a:endParaRPr kumimoji="1" lang="ja-JP" altLang="en-US"/>
          </a:p>
        </p:txBody>
      </p:sp>
      <p:sp>
        <p:nvSpPr>
          <p:cNvPr id="1502" name="四角形 11"/>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15</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1" name="タイトル 1"/>
          <p:cNvSpPr>
            <a:spLocks noGrp="1"/>
          </p:cNvSpPr>
          <p:nvPr>
            <p:ph type="ctrTitle"/>
          </p:nvPr>
        </p:nvSpPr>
        <p:spPr>
          <a:xfrm>
            <a:off x="1143000" y="1122364"/>
            <a:ext cx="6858000" cy="2387600"/>
          </a:xfrm>
        </p:spPr>
        <p:txBody>
          <a:bodyPr anchor="b"/>
          <a:lstStyle>
            <a:lvl1pPr algn="ctr">
              <a:defRPr sz="6000"/>
            </a:lvl1pPr>
          </a:lstStyle>
          <a:p>
            <a:r>
              <a:rPr kumimoji="1" lang="ja-JP" altLang="en-US"/>
              <a:t>マスター タイトルの書式設定</a:t>
            </a:r>
          </a:p>
        </p:txBody>
      </p:sp>
      <p:sp>
        <p:nvSpPr>
          <p:cNvPr id="1032" name="サブタイトル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kumimoji="1" lang="ja-JP" altLang="en-US"/>
              <a:t>マスター サブタイトルの書式設定</a:t>
            </a:r>
          </a:p>
        </p:txBody>
      </p:sp>
      <p:sp>
        <p:nvSpPr>
          <p:cNvPr id="1033" name="日付プレースホルダー 3"/>
          <p:cNvSpPr>
            <a:spLocks noGrp="1"/>
          </p:cNvSpPr>
          <p:nvPr>
            <p:ph type="dt" sz="half" idx="10"/>
          </p:nvPr>
        </p:nvSpPr>
        <p:spPr/>
        <p:txBody>
          <a:bodyPr/>
          <a:lstStyle/>
          <a:p>
            <a:fld id="{F436757A-A8FF-46E8-A67A-F8539A5EC42F}" type="datetimeFigureOut">
              <a:rPr kumimoji="1" lang="ja-JP" altLang="en-US" smtClean="0"/>
              <a:t>2025/12/2</a:t>
            </a:fld>
            <a:endParaRPr kumimoji="1" lang="ja-JP" altLang="en-US" dirty="0"/>
          </a:p>
        </p:txBody>
      </p:sp>
      <p:sp>
        <p:nvSpPr>
          <p:cNvPr id="1034" name="フッター プレースホルダー 4"/>
          <p:cNvSpPr>
            <a:spLocks noGrp="1"/>
          </p:cNvSpPr>
          <p:nvPr>
            <p:ph type="ftr" sz="quarter" idx="11"/>
          </p:nvPr>
        </p:nvSpPr>
        <p:spPr/>
        <p:txBody>
          <a:bodyPr/>
          <a:lstStyle/>
          <a:p>
            <a:endParaRPr kumimoji="1" lang="ja-JP" altLang="en-US" dirty="0"/>
          </a:p>
        </p:txBody>
      </p:sp>
      <p:sp>
        <p:nvSpPr>
          <p:cNvPr id="1035" name="スライド番号プレースホルダー 5"/>
          <p:cNvSpPr>
            <a:spLocks noGrp="1"/>
          </p:cNvSpPr>
          <p:nvPr>
            <p:ph type="sldNum" sz="quarter" idx="12"/>
          </p:nvPr>
        </p:nvSpPr>
        <p:spPr/>
        <p:txBody>
          <a:body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1895784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1088" name="タイトル 1"/>
          <p:cNvSpPr>
            <a:spLocks noGrp="1"/>
          </p:cNvSpPr>
          <p:nvPr>
            <p:ph type="title"/>
          </p:nvPr>
        </p:nvSpPr>
        <p:spPr/>
        <p:txBody>
          <a:bodyPr/>
          <a:lstStyle/>
          <a:p>
            <a:r>
              <a:rPr kumimoji="1" lang="ja-JP" altLang="en-US"/>
              <a:t>マスター タイトルの書式設定</a:t>
            </a:r>
          </a:p>
        </p:txBody>
      </p:sp>
      <p:sp>
        <p:nvSpPr>
          <p:cNvPr id="1089"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0" name="日付プレースホルダー 3"/>
          <p:cNvSpPr>
            <a:spLocks noGrp="1"/>
          </p:cNvSpPr>
          <p:nvPr>
            <p:ph type="dt" sz="half" idx="10"/>
          </p:nvPr>
        </p:nvSpPr>
        <p:spPr/>
        <p:txBody>
          <a:bodyPr/>
          <a:lstStyle/>
          <a:p>
            <a:fld id="{F436757A-A8FF-46E8-A67A-F8539A5EC42F}" type="datetimeFigureOut">
              <a:rPr kumimoji="1" lang="ja-JP" altLang="en-US" smtClean="0"/>
              <a:t>2025/12/2</a:t>
            </a:fld>
            <a:endParaRPr kumimoji="1" lang="ja-JP" altLang="en-US" dirty="0"/>
          </a:p>
        </p:txBody>
      </p:sp>
      <p:sp>
        <p:nvSpPr>
          <p:cNvPr id="1091" name="フッター プレースホルダー 4"/>
          <p:cNvSpPr>
            <a:spLocks noGrp="1"/>
          </p:cNvSpPr>
          <p:nvPr>
            <p:ph type="ftr" sz="quarter" idx="11"/>
          </p:nvPr>
        </p:nvSpPr>
        <p:spPr/>
        <p:txBody>
          <a:bodyPr/>
          <a:lstStyle/>
          <a:p>
            <a:endParaRPr kumimoji="1" lang="ja-JP" altLang="en-US" dirty="0"/>
          </a:p>
        </p:txBody>
      </p:sp>
      <p:sp>
        <p:nvSpPr>
          <p:cNvPr id="1092" name="スライド番号プレースホルダー 5"/>
          <p:cNvSpPr>
            <a:spLocks noGrp="1"/>
          </p:cNvSpPr>
          <p:nvPr>
            <p:ph type="sldNum" sz="quarter" idx="12"/>
          </p:nvPr>
        </p:nvSpPr>
        <p:spPr/>
        <p:txBody>
          <a:body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1140664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094" name="縦書きタイトル 1"/>
          <p:cNvSpPr>
            <a:spLocks noGrp="1"/>
          </p:cNvSpPr>
          <p:nvPr>
            <p:ph type="title" orient="vert"/>
          </p:nvPr>
        </p:nvSpPr>
        <p:spPr>
          <a:xfrm>
            <a:off x="4907758" y="365126"/>
            <a:ext cx="1478756" cy="5811838"/>
          </a:xfrm>
        </p:spPr>
        <p:txBody>
          <a:bodyPr vert="eaVert"/>
          <a:lstStyle/>
          <a:p>
            <a:r>
              <a:rPr kumimoji="1" lang="ja-JP" altLang="en-US"/>
              <a:t>マスター タイトルの書式設定</a:t>
            </a:r>
          </a:p>
        </p:txBody>
      </p:sp>
      <p:sp>
        <p:nvSpPr>
          <p:cNvPr id="1095" name="縦書きテキスト プレースホルダー 2"/>
          <p:cNvSpPr>
            <a:spLocks noGrp="1"/>
          </p:cNvSpPr>
          <p:nvPr>
            <p:ph type="body" orient="vert" idx="1"/>
          </p:nvPr>
        </p:nvSpPr>
        <p:spPr>
          <a:xfrm>
            <a:off x="471489" y="365126"/>
            <a:ext cx="432196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6" name="日付プレースホルダー 3"/>
          <p:cNvSpPr>
            <a:spLocks noGrp="1"/>
          </p:cNvSpPr>
          <p:nvPr>
            <p:ph type="dt" sz="half" idx="10"/>
          </p:nvPr>
        </p:nvSpPr>
        <p:spPr/>
        <p:txBody>
          <a:bodyPr/>
          <a:lstStyle/>
          <a:p>
            <a:fld id="{F436757A-A8FF-46E8-A67A-F8539A5EC42F}" type="datetimeFigureOut">
              <a:rPr kumimoji="1" lang="ja-JP" altLang="en-US" smtClean="0"/>
              <a:t>2025/12/2</a:t>
            </a:fld>
            <a:endParaRPr kumimoji="1" lang="ja-JP" altLang="en-US" dirty="0"/>
          </a:p>
        </p:txBody>
      </p:sp>
      <p:sp>
        <p:nvSpPr>
          <p:cNvPr id="1097" name="フッター プレースホルダー 4"/>
          <p:cNvSpPr>
            <a:spLocks noGrp="1"/>
          </p:cNvSpPr>
          <p:nvPr>
            <p:ph type="ftr" sz="quarter" idx="11"/>
          </p:nvPr>
        </p:nvSpPr>
        <p:spPr/>
        <p:txBody>
          <a:bodyPr/>
          <a:lstStyle/>
          <a:p>
            <a:endParaRPr kumimoji="1" lang="ja-JP" altLang="en-US" dirty="0"/>
          </a:p>
        </p:txBody>
      </p:sp>
      <p:sp>
        <p:nvSpPr>
          <p:cNvPr id="1098" name="スライド番号プレースホルダー 5"/>
          <p:cNvSpPr>
            <a:spLocks noGrp="1"/>
          </p:cNvSpPr>
          <p:nvPr>
            <p:ph type="sldNum" sz="quarter" idx="12"/>
          </p:nvPr>
        </p:nvSpPr>
        <p:spPr/>
        <p:txBody>
          <a:body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558863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a:t>マスター タイトルの書式設定</a:t>
            </a:r>
          </a:p>
        </p:txBody>
      </p:sp>
      <p:sp>
        <p:nvSpPr>
          <p:cNvPr id="1038"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9" name="日付プレースホルダー 3"/>
          <p:cNvSpPr>
            <a:spLocks noGrp="1"/>
          </p:cNvSpPr>
          <p:nvPr>
            <p:ph type="dt" sz="half" idx="10"/>
          </p:nvPr>
        </p:nvSpPr>
        <p:spPr/>
        <p:txBody>
          <a:bodyPr/>
          <a:lstStyle/>
          <a:p>
            <a:fld id="{F436757A-A8FF-46E8-A67A-F8539A5EC42F}" type="datetimeFigureOut">
              <a:rPr kumimoji="1" lang="ja-JP" altLang="en-US" smtClean="0"/>
              <a:t>2025/12/2</a:t>
            </a:fld>
            <a:endParaRPr kumimoji="1" lang="ja-JP" altLang="en-US" dirty="0"/>
          </a:p>
        </p:txBody>
      </p:sp>
      <p:sp>
        <p:nvSpPr>
          <p:cNvPr id="1040" name="フッター プレースホルダー 4"/>
          <p:cNvSpPr>
            <a:spLocks noGrp="1"/>
          </p:cNvSpPr>
          <p:nvPr>
            <p:ph type="ftr" sz="quarter" idx="11"/>
          </p:nvPr>
        </p:nvSpPr>
        <p:spPr/>
        <p:txBody>
          <a:bodyPr/>
          <a:lstStyle/>
          <a:p>
            <a:endParaRPr kumimoji="1" lang="ja-JP" altLang="en-US" dirty="0"/>
          </a:p>
        </p:txBody>
      </p:sp>
      <p:sp>
        <p:nvSpPr>
          <p:cNvPr id="1041" name="スライド番号プレースホルダー 5"/>
          <p:cNvSpPr>
            <a:spLocks noGrp="1"/>
          </p:cNvSpPr>
          <p:nvPr>
            <p:ph type="sldNum" sz="quarter" idx="12"/>
          </p:nvPr>
        </p:nvSpPr>
        <p:spPr/>
        <p:txBody>
          <a:body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248958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43" name="タイトル 1"/>
          <p:cNvSpPr>
            <a:spLocks noGrp="1"/>
          </p:cNvSpPr>
          <p:nvPr>
            <p:ph type="title"/>
          </p:nvPr>
        </p:nvSpPr>
        <p:spPr>
          <a:xfrm>
            <a:off x="623889" y="1709740"/>
            <a:ext cx="7886700" cy="2852737"/>
          </a:xfrm>
        </p:spPr>
        <p:txBody>
          <a:bodyPr anchor="b"/>
          <a:lstStyle>
            <a:lvl1pPr>
              <a:defRPr sz="6000"/>
            </a:lvl1pPr>
          </a:lstStyle>
          <a:p>
            <a:r>
              <a:rPr kumimoji="1" lang="ja-JP" altLang="en-US"/>
              <a:t>マスター タイトルの書式設定</a:t>
            </a:r>
          </a:p>
        </p:txBody>
      </p:sp>
      <p:sp>
        <p:nvSpPr>
          <p:cNvPr id="1044" name="テキスト プレースホルダー 2"/>
          <p:cNvSpPr>
            <a:spLocks noGrp="1"/>
          </p:cNvSpPr>
          <p:nvPr>
            <p:ph type="body" idx="1"/>
          </p:nvPr>
        </p:nvSpPr>
        <p:spPr>
          <a:xfrm>
            <a:off x="623889" y="4589465"/>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ja-JP" altLang="en-US"/>
              <a:t>マスター テキストの書式設定</a:t>
            </a:r>
          </a:p>
        </p:txBody>
      </p:sp>
      <p:sp>
        <p:nvSpPr>
          <p:cNvPr id="1045" name="日付プレースホルダー 3"/>
          <p:cNvSpPr>
            <a:spLocks noGrp="1"/>
          </p:cNvSpPr>
          <p:nvPr>
            <p:ph type="dt" sz="half" idx="10"/>
          </p:nvPr>
        </p:nvSpPr>
        <p:spPr/>
        <p:txBody>
          <a:bodyPr/>
          <a:lstStyle/>
          <a:p>
            <a:fld id="{F436757A-A8FF-46E8-A67A-F8539A5EC42F}" type="datetimeFigureOut">
              <a:rPr kumimoji="1" lang="ja-JP" altLang="en-US" smtClean="0"/>
              <a:t>2025/12/2</a:t>
            </a:fld>
            <a:endParaRPr kumimoji="1" lang="ja-JP" altLang="en-US" dirty="0"/>
          </a:p>
        </p:txBody>
      </p:sp>
      <p:sp>
        <p:nvSpPr>
          <p:cNvPr id="1046" name="フッター プレースホルダー 4"/>
          <p:cNvSpPr>
            <a:spLocks noGrp="1"/>
          </p:cNvSpPr>
          <p:nvPr>
            <p:ph type="ftr" sz="quarter" idx="11"/>
          </p:nvPr>
        </p:nvSpPr>
        <p:spPr/>
        <p:txBody>
          <a:bodyPr/>
          <a:lstStyle/>
          <a:p>
            <a:endParaRPr kumimoji="1" lang="ja-JP" altLang="en-US" dirty="0"/>
          </a:p>
        </p:txBody>
      </p:sp>
      <p:sp>
        <p:nvSpPr>
          <p:cNvPr id="1047" name="スライド番号プレースホルダー 5"/>
          <p:cNvSpPr>
            <a:spLocks noGrp="1"/>
          </p:cNvSpPr>
          <p:nvPr>
            <p:ph type="sldNum" sz="quarter" idx="12"/>
          </p:nvPr>
        </p:nvSpPr>
        <p:spPr/>
        <p:txBody>
          <a:body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4089502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a:t>マスター タイトルの書式設定</a:t>
            </a:r>
          </a:p>
        </p:txBody>
      </p:sp>
      <p:sp>
        <p:nvSpPr>
          <p:cNvPr id="1050" name="コンテンツ プレースホルダー 2"/>
          <p:cNvSpPr>
            <a:spLocks noGrp="1"/>
          </p:cNvSpPr>
          <p:nvPr>
            <p:ph sz="half" idx="1"/>
          </p:nvPr>
        </p:nvSpPr>
        <p:spPr>
          <a:xfrm>
            <a:off x="471488" y="1825625"/>
            <a:ext cx="29003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1" name="コンテンツ プレースホルダー 3"/>
          <p:cNvSpPr>
            <a:spLocks noGrp="1"/>
          </p:cNvSpPr>
          <p:nvPr>
            <p:ph sz="half" idx="2"/>
          </p:nvPr>
        </p:nvSpPr>
        <p:spPr>
          <a:xfrm>
            <a:off x="3486151" y="1825625"/>
            <a:ext cx="29003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2" name="日付プレースホルダー 4"/>
          <p:cNvSpPr>
            <a:spLocks noGrp="1"/>
          </p:cNvSpPr>
          <p:nvPr>
            <p:ph type="dt" sz="half" idx="10"/>
          </p:nvPr>
        </p:nvSpPr>
        <p:spPr/>
        <p:txBody>
          <a:bodyPr/>
          <a:lstStyle/>
          <a:p>
            <a:fld id="{F436757A-A8FF-46E8-A67A-F8539A5EC42F}" type="datetimeFigureOut">
              <a:rPr kumimoji="1" lang="ja-JP" altLang="en-US" smtClean="0"/>
              <a:t>2025/12/2</a:t>
            </a:fld>
            <a:endParaRPr kumimoji="1" lang="ja-JP" altLang="en-US" dirty="0"/>
          </a:p>
        </p:txBody>
      </p:sp>
      <p:sp>
        <p:nvSpPr>
          <p:cNvPr id="1053" name="フッター プレースホルダー 5"/>
          <p:cNvSpPr>
            <a:spLocks noGrp="1"/>
          </p:cNvSpPr>
          <p:nvPr>
            <p:ph type="ftr" sz="quarter" idx="11"/>
          </p:nvPr>
        </p:nvSpPr>
        <p:spPr/>
        <p:txBody>
          <a:bodyPr/>
          <a:lstStyle/>
          <a:p>
            <a:endParaRPr kumimoji="1" lang="ja-JP" altLang="en-US" dirty="0"/>
          </a:p>
        </p:txBody>
      </p:sp>
      <p:sp>
        <p:nvSpPr>
          <p:cNvPr id="1054" name="スライド番号プレースホルダー 6"/>
          <p:cNvSpPr>
            <a:spLocks noGrp="1"/>
          </p:cNvSpPr>
          <p:nvPr>
            <p:ph type="sldNum" sz="quarter" idx="12"/>
          </p:nvPr>
        </p:nvSpPr>
        <p:spPr/>
        <p:txBody>
          <a:body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2739219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56" name="タイトル 1"/>
          <p:cNvSpPr>
            <a:spLocks noGrp="1"/>
          </p:cNvSpPr>
          <p:nvPr>
            <p:ph type="title"/>
          </p:nvPr>
        </p:nvSpPr>
        <p:spPr>
          <a:xfrm>
            <a:off x="629842" y="365127"/>
            <a:ext cx="7886700" cy="1325563"/>
          </a:xfrm>
        </p:spPr>
        <p:txBody>
          <a:bodyPr/>
          <a:lstStyle/>
          <a:p>
            <a:r>
              <a:rPr kumimoji="1" lang="ja-JP" altLang="en-US"/>
              <a:t>マスター タイトルの書式設定</a:t>
            </a:r>
          </a:p>
        </p:txBody>
      </p:sp>
      <p:sp>
        <p:nvSpPr>
          <p:cNvPr id="1057" name="テキスト プレースホルダー 2"/>
          <p:cNvSpPr>
            <a:spLocks noGrp="1"/>
          </p:cNvSpPr>
          <p:nvPr>
            <p:ph type="body" idx="1"/>
          </p:nvPr>
        </p:nvSpPr>
        <p:spPr>
          <a:xfrm>
            <a:off x="629842" y="1681164"/>
            <a:ext cx="3868340"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1058"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9" name="テキスト プレースホルダー 4"/>
          <p:cNvSpPr>
            <a:spLocks noGrp="1"/>
          </p:cNvSpPr>
          <p:nvPr>
            <p:ph type="body" sz="quarter" idx="3"/>
          </p:nvPr>
        </p:nvSpPr>
        <p:spPr>
          <a:xfrm>
            <a:off x="4629151" y="1681164"/>
            <a:ext cx="3887391"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1060" name="コンテンツ プレースホルダー 5"/>
          <p:cNvSpPr>
            <a:spLocks noGrp="1"/>
          </p:cNvSpPr>
          <p:nvPr>
            <p:ph sz="quarter" idx="4"/>
          </p:nvPr>
        </p:nvSpPr>
        <p:spPr>
          <a:xfrm>
            <a:off x="4629151"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61" name="日付プレースホルダー 6"/>
          <p:cNvSpPr>
            <a:spLocks noGrp="1"/>
          </p:cNvSpPr>
          <p:nvPr>
            <p:ph type="dt" sz="half" idx="10"/>
          </p:nvPr>
        </p:nvSpPr>
        <p:spPr/>
        <p:txBody>
          <a:bodyPr/>
          <a:lstStyle/>
          <a:p>
            <a:fld id="{F436757A-A8FF-46E8-A67A-F8539A5EC42F}" type="datetimeFigureOut">
              <a:rPr kumimoji="1" lang="ja-JP" altLang="en-US" smtClean="0"/>
              <a:t>2025/12/2</a:t>
            </a:fld>
            <a:endParaRPr kumimoji="1" lang="ja-JP" altLang="en-US" dirty="0"/>
          </a:p>
        </p:txBody>
      </p:sp>
      <p:sp>
        <p:nvSpPr>
          <p:cNvPr id="1062" name="フッター プレースホルダー 7"/>
          <p:cNvSpPr>
            <a:spLocks noGrp="1"/>
          </p:cNvSpPr>
          <p:nvPr>
            <p:ph type="ftr" sz="quarter" idx="11"/>
          </p:nvPr>
        </p:nvSpPr>
        <p:spPr/>
        <p:txBody>
          <a:bodyPr/>
          <a:lstStyle/>
          <a:p>
            <a:endParaRPr kumimoji="1" lang="ja-JP" altLang="en-US" dirty="0"/>
          </a:p>
        </p:txBody>
      </p:sp>
      <p:sp>
        <p:nvSpPr>
          <p:cNvPr id="1063" name="スライド番号プレースホルダー 8"/>
          <p:cNvSpPr>
            <a:spLocks noGrp="1"/>
          </p:cNvSpPr>
          <p:nvPr>
            <p:ph type="sldNum" sz="quarter" idx="12"/>
          </p:nvPr>
        </p:nvSpPr>
        <p:spPr/>
        <p:txBody>
          <a:body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2837931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a:t>マスター タイトルの書式設定</a:t>
            </a:r>
          </a:p>
        </p:txBody>
      </p:sp>
      <p:sp>
        <p:nvSpPr>
          <p:cNvPr id="1066" name="日付プレースホルダー 2"/>
          <p:cNvSpPr>
            <a:spLocks noGrp="1"/>
          </p:cNvSpPr>
          <p:nvPr>
            <p:ph type="dt" sz="half" idx="10"/>
          </p:nvPr>
        </p:nvSpPr>
        <p:spPr/>
        <p:txBody>
          <a:bodyPr/>
          <a:lstStyle/>
          <a:p>
            <a:fld id="{F436757A-A8FF-46E8-A67A-F8539A5EC42F}" type="datetimeFigureOut">
              <a:rPr kumimoji="1" lang="ja-JP" altLang="en-US" smtClean="0"/>
              <a:t>2025/12/2</a:t>
            </a:fld>
            <a:endParaRPr kumimoji="1" lang="ja-JP" altLang="en-US" dirty="0"/>
          </a:p>
        </p:txBody>
      </p:sp>
      <p:sp>
        <p:nvSpPr>
          <p:cNvPr id="1067" name="フッター プレースホルダー 3"/>
          <p:cNvSpPr>
            <a:spLocks noGrp="1"/>
          </p:cNvSpPr>
          <p:nvPr>
            <p:ph type="ftr" sz="quarter" idx="11"/>
          </p:nvPr>
        </p:nvSpPr>
        <p:spPr/>
        <p:txBody>
          <a:bodyPr/>
          <a:lstStyle/>
          <a:p>
            <a:endParaRPr kumimoji="1" lang="ja-JP" altLang="en-US" dirty="0"/>
          </a:p>
        </p:txBody>
      </p:sp>
      <p:sp>
        <p:nvSpPr>
          <p:cNvPr id="1068" name="スライド番号プレースホルダー 4"/>
          <p:cNvSpPr>
            <a:spLocks noGrp="1"/>
          </p:cNvSpPr>
          <p:nvPr>
            <p:ph type="sldNum" sz="quarter" idx="12"/>
          </p:nvPr>
        </p:nvSpPr>
        <p:spPr/>
        <p:txBody>
          <a:body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309767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0" name="日付プレースホルダー 1"/>
          <p:cNvSpPr>
            <a:spLocks noGrp="1"/>
          </p:cNvSpPr>
          <p:nvPr>
            <p:ph type="dt" sz="half" idx="10"/>
          </p:nvPr>
        </p:nvSpPr>
        <p:spPr/>
        <p:txBody>
          <a:bodyPr/>
          <a:lstStyle/>
          <a:p>
            <a:fld id="{F436757A-A8FF-46E8-A67A-F8539A5EC42F}" type="datetimeFigureOut">
              <a:rPr kumimoji="1" lang="ja-JP" altLang="en-US" smtClean="0"/>
              <a:t>2025/12/2</a:t>
            </a:fld>
            <a:endParaRPr kumimoji="1" lang="ja-JP" altLang="en-US" dirty="0"/>
          </a:p>
        </p:txBody>
      </p:sp>
      <p:sp>
        <p:nvSpPr>
          <p:cNvPr id="1071" name="フッター プレースホルダー 2"/>
          <p:cNvSpPr>
            <a:spLocks noGrp="1"/>
          </p:cNvSpPr>
          <p:nvPr>
            <p:ph type="ftr" sz="quarter" idx="11"/>
          </p:nvPr>
        </p:nvSpPr>
        <p:spPr/>
        <p:txBody>
          <a:bodyPr/>
          <a:lstStyle/>
          <a:p>
            <a:endParaRPr kumimoji="1" lang="ja-JP" altLang="en-US" dirty="0"/>
          </a:p>
        </p:txBody>
      </p:sp>
      <p:sp>
        <p:nvSpPr>
          <p:cNvPr id="1072" name="スライド番号プレースホルダー 3"/>
          <p:cNvSpPr>
            <a:spLocks noGrp="1"/>
          </p:cNvSpPr>
          <p:nvPr>
            <p:ph type="sldNum" sz="quarter" idx="12"/>
          </p:nvPr>
        </p:nvSpPr>
        <p:spPr/>
        <p:txBody>
          <a:body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364980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1074" name="タイトル 1"/>
          <p:cNvSpPr>
            <a:spLocks noGrp="1"/>
          </p:cNvSpPr>
          <p:nvPr>
            <p:ph type="title"/>
          </p:nvPr>
        </p:nvSpPr>
        <p:spPr>
          <a:xfrm>
            <a:off x="629841" y="457200"/>
            <a:ext cx="2949179" cy="1600200"/>
          </a:xfrm>
        </p:spPr>
        <p:txBody>
          <a:bodyPr anchor="b"/>
          <a:lstStyle>
            <a:lvl1pPr>
              <a:defRPr sz="3200"/>
            </a:lvl1pPr>
          </a:lstStyle>
          <a:p>
            <a:r>
              <a:rPr kumimoji="1" lang="ja-JP" altLang="en-US"/>
              <a:t>マスター タイトルの書式設定</a:t>
            </a:r>
          </a:p>
        </p:txBody>
      </p:sp>
      <p:sp>
        <p:nvSpPr>
          <p:cNvPr id="1075" name="コンテンツ プレースホルダー 2"/>
          <p:cNvSpPr>
            <a:spLocks noGrp="1"/>
          </p:cNvSpPr>
          <p:nvPr>
            <p:ph idx="1"/>
          </p:nvPr>
        </p:nvSpPr>
        <p:spPr>
          <a:xfrm>
            <a:off x="3887391" y="987427"/>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76" name="テキスト プレースホルダー 3"/>
          <p:cNvSpPr>
            <a:spLocks noGrp="1"/>
          </p:cNvSpPr>
          <p:nvPr>
            <p:ph type="body" sz="half" idx="2"/>
          </p:nvPr>
        </p:nvSpPr>
        <p:spPr>
          <a:xfrm>
            <a:off x="629841" y="2057400"/>
            <a:ext cx="2949179"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1077" name="日付プレースホルダー 4"/>
          <p:cNvSpPr>
            <a:spLocks noGrp="1"/>
          </p:cNvSpPr>
          <p:nvPr>
            <p:ph type="dt" sz="half" idx="10"/>
          </p:nvPr>
        </p:nvSpPr>
        <p:spPr/>
        <p:txBody>
          <a:bodyPr/>
          <a:lstStyle/>
          <a:p>
            <a:fld id="{F436757A-A8FF-46E8-A67A-F8539A5EC42F}" type="datetimeFigureOut">
              <a:rPr kumimoji="1" lang="ja-JP" altLang="en-US" smtClean="0"/>
              <a:t>2025/12/2</a:t>
            </a:fld>
            <a:endParaRPr kumimoji="1" lang="ja-JP" altLang="en-US" dirty="0"/>
          </a:p>
        </p:txBody>
      </p:sp>
      <p:sp>
        <p:nvSpPr>
          <p:cNvPr id="1078" name="フッター プレースホルダー 5"/>
          <p:cNvSpPr>
            <a:spLocks noGrp="1"/>
          </p:cNvSpPr>
          <p:nvPr>
            <p:ph type="ftr" sz="quarter" idx="11"/>
          </p:nvPr>
        </p:nvSpPr>
        <p:spPr/>
        <p:txBody>
          <a:bodyPr/>
          <a:lstStyle/>
          <a:p>
            <a:endParaRPr kumimoji="1" lang="ja-JP" altLang="en-US" dirty="0"/>
          </a:p>
        </p:txBody>
      </p:sp>
      <p:sp>
        <p:nvSpPr>
          <p:cNvPr id="1079" name="スライド番号プレースホルダー 6"/>
          <p:cNvSpPr>
            <a:spLocks noGrp="1"/>
          </p:cNvSpPr>
          <p:nvPr>
            <p:ph type="sldNum" sz="quarter" idx="12"/>
          </p:nvPr>
        </p:nvSpPr>
        <p:spPr/>
        <p:txBody>
          <a:body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3599241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1" name="タイトル 1"/>
          <p:cNvSpPr>
            <a:spLocks noGrp="1"/>
          </p:cNvSpPr>
          <p:nvPr>
            <p:ph type="title"/>
          </p:nvPr>
        </p:nvSpPr>
        <p:spPr>
          <a:xfrm>
            <a:off x="629841" y="457200"/>
            <a:ext cx="2949179" cy="1600200"/>
          </a:xfrm>
        </p:spPr>
        <p:txBody>
          <a:bodyPr anchor="b"/>
          <a:lstStyle>
            <a:lvl1pPr>
              <a:defRPr sz="3200"/>
            </a:lvl1pPr>
          </a:lstStyle>
          <a:p>
            <a:r>
              <a:rPr kumimoji="1" lang="ja-JP" altLang="en-US"/>
              <a:t>マスター タイトルの書式設定</a:t>
            </a:r>
          </a:p>
        </p:txBody>
      </p:sp>
      <p:sp>
        <p:nvSpPr>
          <p:cNvPr id="1082" name="図プレースホルダー 2"/>
          <p:cNvSpPr>
            <a:spLocks noGrp="1"/>
          </p:cNvSpPr>
          <p:nvPr>
            <p:ph type="pic" idx="1"/>
          </p:nvPr>
        </p:nvSpPr>
        <p:spPr>
          <a:xfrm>
            <a:off x="3887391" y="987427"/>
            <a:ext cx="4629151" cy="4873625"/>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kumimoji="1" lang="ja-JP" altLang="en-US" dirty="0"/>
          </a:p>
        </p:txBody>
      </p:sp>
      <p:sp>
        <p:nvSpPr>
          <p:cNvPr id="1083" name="テキスト プレースホルダー 3"/>
          <p:cNvSpPr>
            <a:spLocks noGrp="1"/>
          </p:cNvSpPr>
          <p:nvPr>
            <p:ph type="body" sz="half" idx="2"/>
          </p:nvPr>
        </p:nvSpPr>
        <p:spPr>
          <a:xfrm>
            <a:off x="629841" y="2057400"/>
            <a:ext cx="2949179"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1084" name="日付プレースホルダー 4"/>
          <p:cNvSpPr>
            <a:spLocks noGrp="1"/>
          </p:cNvSpPr>
          <p:nvPr>
            <p:ph type="dt" sz="half" idx="10"/>
          </p:nvPr>
        </p:nvSpPr>
        <p:spPr/>
        <p:txBody>
          <a:bodyPr/>
          <a:lstStyle/>
          <a:p>
            <a:fld id="{F436757A-A8FF-46E8-A67A-F8539A5EC42F}" type="datetimeFigureOut">
              <a:rPr kumimoji="1" lang="ja-JP" altLang="en-US" smtClean="0"/>
              <a:t>2025/12/2</a:t>
            </a:fld>
            <a:endParaRPr kumimoji="1" lang="ja-JP" altLang="en-US" dirty="0"/>
          </a:p>
        </p:txBody>
      </p:sp>
      <p:sp>
        <p:nvSpPr>
          <p:cNvPr id="1085" name="フッター プレースホルダー 5"/>
          <p:cNvSpPr>
            <a:spLocks noGrp="1"/>
          </p:cNvSpPr>
          <p:nvPr>
            <p:ph type="ftr" sz="quarter" idx="11"/>
          </p:nvPr>
        </p:nvSpPr>
        <p:spPr/>
        <p:txBody>
          <a:bodyPr/>
          <a:lstStyle/>
          <a:p>
            <a:endParaRPr kumimoji="1" lang="ja-JP" altLang="en-US" dirty="0"/>
          </a:p>
        </p:txBody>
      </p:sp>
      <p:sp>
        <p:nvSpPr>
          <p:cNvPr id="1086" name="スライド番号プレースホルダー 6"/>
          <p:cNvSpPr>
            <a:spLocks noGrp="1"/>
          </p:cNvSpPr>
          <p:nvPr>
            <p:ph type="sldNum" sz="quarter" idx="12"/>
          </p:nvPr>
        </p:nvSpPr>
        <p:spPr/>
        <p:txBody>
          <a:body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2689915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タイトル プレースホルダー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026" name="テキスト プレースホルダー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7" name="日付プレースホルダー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6757A-A8FF-46E8-A67A-F8539A5EC42F}" type="datetimeFigureOut">
              <a:rPr kumimoji="1" lang="ja-JP" altLang="en-US" smtClean="0"/>
              <a:t>2025/12/2</a:t>
            </a:fld>
            <a:endParaRPr kumimoji="1" lang="ja-JP" altLang="en-US" dirty="0"/>
          </a:p>
        </p:txBody>
      </p:sp>
      <p:sp>
        <p:nvSpPr>
          <p:cNvPr id="1028" name="フッター プレースホルダー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1029" name="スライド番号プレースホルダー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FB94A-282E-4C1C-B416-C5C01EA65D74}" type="slidenum">
              <a:rPr kumimoji="1" lang="ja-JP" altLang="en-US" smtClean="0"/>
              <a:t>‹#›</a:t>
            </a:fld>
            <a:endParaRPr kumimoji="1" lang="ja-JP" altLang="en-US" dirty="0"/>
          </a:p>
        </p:txBody>
      </p:sp>
    </p:spTree>
    <p:extLst>
      <p:ext uri="{BB962C8B-B14F-4D97-AF65-F5344CB8AC3E}">
        <p14:creationId xmlns:p14="http://schemas.microsoft.com/office/powerpoint/2010/main" val="1980784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8"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8" rtl="0" eaLnBrk="1" latinLnBrk="0" hangingPunct="1">
        <a:defRPr kumimoji="1" sz="1800" kern="1200">
          <a:solidFill>
            <a:schemeClr val="tx1"/>
          </a:solidFill>
          <a:latin typeface="+mn-lt"/>
          <a:ea typeface="+mn-ea"/>
          <a:cs typeface="+mn-cs"/>
        </a:defRPr>
      </a:lvl1pPr>
      <a:lvl2pPr marL="457189" algn="l" defTabSz="914378" rtl="0" eaLnBrk="1" latinLnBrk="0" hangingPunct="1">
        <a:defRPr kumimoji="1" sz="1800" kern="1200">
          <a:solidFill>
            <a:schemeClr val="tx1"/>
          </a:solidFill>
          <a:latin typeface="+mn-lt"/>
          <a:ea typeface="+mn-ea"/>
          <a:cs typeface="+mn-cs"/>
        </a:defRPr>
      </a:lvl2pPr>
      <a:lvl3pPr marL="914378" algn="l" defTabSz="914378" rtl="0" eaLnBrk="1" latinLnBrk="0" hangingPunct="1">
        <a:defRPr kumimoji="1" sz="1800" kern="1200">
          <a:solidFill>
            <a:schemeClr val="tx1"/>
          </a:solidFill>
          <a:latin typeface="+mn-lt"/>
          <a:ea typeface="+mn-ea"/>
          <a:cs typeface="+mn-cs"/>
        </a:defRPr>
      </a:lvl3pPr>
      <a:lvl4pPr marL="1371566" algn="l" defTabSz="914378" rtl="0" eaLnBrk="1" latinLnBrk="0" hangingPunct="1">
        <a:defRPr kumimoji="1" sz="1800" kern="1200">
          <a:solidFill>
            <a:schemeClr val="tx1"/>
          </a:solidFill>
          <a:latin typeface="+mn-lt"/>
          <a:ea typeface="+mn-ea"/>
          <a:cs typeface="+mn-cs"/>
        </a:defRPr>
      </a:lvl4pPr>
      <a:lvl5pPr marL="1828754" algn="l" defTabSz="914378" rtl="0" eaLnBrk="1" latinLnBrk="0" hangingPunct="1">
        <a:defRPr kumimoji="1" sz="1800" kern="1200">
          <a:solidFill>
            <a:schemeClr val="tx1"/>
          </a:solidFill>
          <a:latin typeface="+mn-lt"/>
          <a:ea typeface="+mn-ea"/>
          <a:cs typeface="+mn-cs"/>
        </a:defRPr>
      </a:lvl5pPr>
      <a:lvl6pPr marL="2285943" algn="l" defTabSz="914378" rtl="0" eaLnBrk="1" latinLnBrk="0" hangingPunct="1">
        <a:defRPr kumimoji="1" sz="1800" kern="1200">
          <a:solidFill>
            <a:schemeClr val="tx1"/>
          </a:solidFill>
          <a:latin typeface="+mn-lt"/>
          <a:ea typeface="+mn-ea"/>
          <a:cs typeface="+mn-cs"/>
        </a:defRPr>
      </a:lvl6pPr>
      <a:lvl7pPr marL="2743132" algn="l" defTabSz="914378" rtl="0" eaLnBrk="1" latinLnBrk="0" hangingPunct="1">
        <a:defRPr kumimoji="1" sz="1800" kern="1200">
          <a:solidFill>
            <a:schemeClr val="tx1"/>
          </a:solidFill>
          <a:latin typeface="+mn-lt"/>
          <a:ea typeface="+mn-ea"/>
          <a:cs typeface="+mn-cs"/>
        </a:defRPr>
      </a:lvl7pPr>
      <a:lvl8pPr marL="3200320" algn="l" defTabSz="914378" rtl="0" eaLnBrk="1" latinLnBrk="0" hangingPunct="1">
        <a:defRPr kumimoji="1" sz="1800" kern="1200">
          <a:solidFill>
            <a:schemeClr val="tx1"/>
          </a:solidFill>
          <a:latin typeface="+mn-lt"/>
          <a:ea typeface="+mn-ea"/>
          <a:cs typeface="+mn-cs"/>
        </a:defRPr>
      </a:lvl8pPr>
      <a:lvl9pPr marL="3657509" algn="l" defTabSz="914378"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4.jpeg"/><Relationship Id="rId5" Type="http://schemas.openxmlformats.org/officeDocument/2006/relationships/diagramQuickStyle" Target="../diagrams/quickStyle1.xml"/><Relationship Id="rId10" Type="http://schemas.openxmlformats.org/officeDocument/2006/relationships/image" Target="../media/image3.jpeg"/><Relationship Id="rId4" Type="http://schemas.openxmlformats.org/officeDocument/2006/relationships/diagramLayout" Target="../diagrams/layout1.xml"/><Relationship Id="rId9"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正方形/長方形 133"/>
          <p:cNvSpPr/>
          <p:nvPr/>
        </p:nvSpPr>
        <p:spPr>
          <a:xfrm>
            <a:off x="1712159" y="508815"/>
            <a:ext cx="1887489" cy="553998"/>
          </a:xfrm>
          <a:prstGeom prst="rect">
            <a:avLst/>
          </a:prstGeom>
        </p:spPr>
        <p:txBody>
          <a:bodyPr wrap="square">
            <a:spAutoFit/>
          </a:bodyPr>
          <a:lstStyle/>
          <a:p>
            <a:r>
              <a:rPr lang="ja-JP" altLang="en-US" sz="3000" b="1" dirty="0">
                <a:ln w="12700">
                  <a:noFill/>
                  <a:prstDash val="solid"/>
                </a:ln>
                <a:solidFill>
                  <a:srgbClr val="FFC000"/>
                </a:solidFill>
                <a:latin typeface="HGPｺﾞｼｯｸE" panose="020B0900000000000000" pitchFamily="50" charset="-128"/>
                <a:ea typeface="HGPｺﾞｼｯｸE" panose="020B0900000000000000" pitchFamily="50" charset="-128"/>
              </a:rPr>
              <a:t>北広島町</a:t>
            </a:r>
            <a:endParaRPr lang="ja-JP" altLang="en-US" sz="3000" dirty="0">
              <a:ln w="12700">
                <a:noFill/>
                <a:prstDash val="solid"/>
              </a:ln>
              <a:solidFill>
                <a:srgbClr val="FFC000"/>
              </a:solidFill>
              <a:latin typeface="HGPｺﾞｼｯｸE" panose="020B0900000000000000" pitchFamily="50" charset="-128"/>
              <a:ea typeface="HGPｺﾞｼｯｸE" panose="020B0900000000000000" pitchFamily="50" charset="-128"/>
            </a:endParaRPr>
          </a:p>
        </p:txBody>
      </p:sp>
      <p:graphicFrame>
        <p:nvGraphicFramePr>
          <p:cNvPr id="1108" name="図表 3"/>
          <p:cNvGraphicFramePr/>
          <p:nvPr>
            <p:extLst>
              <p:ext uri="{D42A27DB-BD31-4B8C-83A1-F6EECF244321}">
                <p14:modId xmlns:p14="http://schemas.microsoft.com/office/powerpoint/2010/main" val="2487278614"/>
              </p:ext>
            </p:extLst>
          </p:nvPr>
        </p:nvGraphicFramePr>
        <p:xfrm>
          <a:off x="2841438" y="6222169"/>
          <a:ext cx="6312941" cy="440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10" name="図 119"/>
          <p:cNvPicPr>
            <a:picLocks noChangeAspect="1"/>
          </p:cNvPicPr>
          <p:nvPr/>
        </p:nvPicPr>
        <p:blipFill>
          <a:blip r:embed="rId8"/>
          <a:srcRect l="5936" r="5823"/>
          <a:stretch>
            <a:fillRect/>
          </a:stretch>
        </p:blipFill>
        <p:spPr>
          <a:xfrm>
            <a:off x="1392315" y="3849929"/>
            <a:ext cx="3065319" cy="2325451"/>
          </a:xfrm>
          <a:prstGeom prst="rect">
            <a:avLst/>
          </a:prstGeom>
          <a:ln>
            <a:noFill/>
          </a:ln>
          <a:effectLst/>
        </p:spPr>
      </p:pic>
      <p:pic>
        <p:nvPicPr>
          <p:cNvPr id="1111" name="図 120"/>
          <p:cNvPicPr>
            <a:picLocks noChangeAspect="1"/>
          </p:cNvPicPr>
          <p:nvPr/>
        </p:nvPicPr>
        <p:blipFill>
          <a:blip r:embed="rId9"/>
          <a:srcRect l="-2" t="3358" r="2333" b="926"/>
          <a:stretch>
            <a:fillRect/>
          </a:stretch>
        </p:blipFill>
        <p:spPr>
          <a:xfrm>
            <a:off x="1395197" y="1385555"/>
            <a:ext cx="3060640" cy="2317099"/>
          </a:xfrm>
          <a:prstGeom prst="rect">
            <a:avLst/>
          </a:prstGeom>
          <a:ln>
            <a:noFill/>
          </a:ln>
          <a:effectLst/>
        </p:spPr>
      </p:pic>
      <p:pic>
        <p:nvPicPr>
          <p:cNvPr id="1112" name="図 121"/>
          <p:cNvPicPr>
            <a:picLocks noChangeAspect="1"/>
          </p:cNvPicPr>
          <p:nvPr/>
        </p:nvPicPr>
        <p:blipFill>
          <a:blip r:embed="rId10"/>
          <a:srcRect l="-1770" t="1334" r="12318" b="-1334"/>
          <a:stretch>
            <a:fillRect/>
          </a:stretch>
        </p:blipFill>
        <p:spPr>
          <a:xfrm>
            <a:off x="4542345" y="1398154"/>
            <a:ext cx="3124426" cy="2301727"/>
          </a:xfrm>
          <a:prstGeom prst="rect">
            <a:avLst/>
          </a:prstGeom>
          <a:ln>
            <a:noFill/>
          </a:ln>
          <a:effectLst/>
        </p:spPr>
      </p:pic>
      <p:pic>
        <p:nvPicPr>
          <p:cNvPr id="1113" name="図 122"/>
          <p:cNvPicPr>
            <a:picLocks noChangeAspect="1"/>
          </p:cNvPicPr>
          <p:nvPr/>
        </p:nvPicPr>
        <p:blipFill>
          <a:blip r:embed="rId11"/>
          <a:srcRect r="1137"/>
          <a:stretch>
            <a:fillRect/>
          </a:stretch>
        </p:blipFill>
        <p:spPr>
          <a:xfrm>
            <a:off x="4617995" y="3846235"/>
            <a:ext cx="3041217" cy="2310502"/>
          </a:xfrm>
          <a:prstGeom prst="rect">
            <a:avLst/>
          </a:prstGeom>
          <a:ln>
            <a:noFill/>
          </a:ln>
          <a:effectLst/>
        </p:spPr>
      </p:pic>
      <p:sp>
        <p:nvSpPr>
          <p:cNvPr id="1114" name="サブタイトル 2"/>
          <p:cNvSpPr>
            <a:spLocks noGrp="1"/>
          </p:cNvSpPr>
          <p:nvPr>
            <p:ph type="subTitle" idx="1"/>
          </p:nvPr>
        </p:nvSpPr>
        <p:spPr>
          <a:xfrm>
            <a:off x="248002" y="6430557"/>
            <a:ext cx="5770792" cy="327684"/>
          </a:xfrm>
          <a:effectLst/>
        </p:spPr>
        <p:txBody>
          <a:bodyPr>
            <a:normAutofit/>
          </a:bodyPr>
          <a:lstStyle/>
          <a:p>
            <a:pPr algn="ctr"/>
            <a:r>
              <a:rPr lang="ja-JP" altLang="en-US" sz="1500" b="1" dirty="0">
                <a:ln w="0"/>
                <a:latin typeface="HGSｺﾞｼｯｸM" panose="020B0600000000000000" pitchFamily="50" charset="-128"/>
                <a:ea typeface="HGSｺﾞｼｯｸM" panose="020B0600000000000000" pitchFamily="50" charset="-128"/>
              </a:rPr>
              <a:t>広島県　北広島町農山村体験推進協議会　</a:t>
            </a:r>
            <a:endParaRPr lang="ja-JP" altLang="en-US" sz="1200" dirty="0">
              <a:ln w="0"/>
              <a:latin typeface="HGSｺﾞｼｯｸM" panose="020B0600000000000000" pitchFamily="50" charset="-128"/>
              <a:ea typeface="HGSｺﾞｼｯｸM" panose="020B0600000000000000" pitchFamily="50" charset="-128"/>
            </a:endParaRPr>
          </a:p>
        </p:txBody>
      </p:sp>
      <p:sp>
        <p:nvSpPr>
          <p:cNvPr id="1115" name="正方形/長方形 130"/>
          <p:cNvSpPr/>
          <p:nvPr/>
        </p:nvSpPr>
        <p:spPr>
          <a:xfrm>
            <a:off x="1698091" y="494951"/>
            <a:ext cx="2052274" cy="553998"/>
          </a:xfrm>
          <a:prstGeom prst="rect">
            <a:avLst/>
          </a:prstGeom>
        </p:spPr>
        <p:txBody>
          <a:bodyPr wrap="square">
            <a:spAutoFit/>
          </a:bodyPr>
          <a:lstStyle/>
          <a:p>
            <a:r>
              <a:rPr lang="ja-JP" altLang="en-US" sz="3000" b="1" dirty="0">
                <a:ln w="12700">
                  <a:solidFill>
                    <a:schemeClr val="tx1"/>
                  </a:solidFill>
                  <a:prstDash val="solid"/>
                </a:ln>
                <a:noFill/>
                <a:latin typeface="HGPｺﾞｼｯｸE" panose="020B0900000000000000" pitchFamily="50" charset="-128"/>
                <a:ea typeface="HGPｺﾞｼｯｸE" panose="020B0900000000000000" pitchFamily="50" charset="-128"/>
              </a:rPr>
              <a:t>北広島町</a:t>
            </a:r>
            <a:endParaRPr lang="ja-JP" altLang="en-US" sz="3000" dirty="0">
              <a:ln w="12700">
                <a:solidFill>
                  <a:schemeClr val="tx1"/>
                </a:solidFill>
                <a:prstDash val="solid"/>
              </a:ln>
              <a:noFill/>
              <a:latin typeface="HGPｺﾞｼｯｸE" panose="020B0900000000000000" pitchFamily="50" charset="-128"/>
              <a:ea typeface="HGPｺﾞｼｯｸE" panose="020B0900000000000000" pitchFamily="50" charset="-128"/>
            </a:endParaRPr>
          </a:p>
        </p:txBody>
      </p:sp>
      <p:sp>
        <p:nvSpPr>
          <p:cNvPr id="1116" name="テキスト ボックス 131"/>
          <p:cNvSpPr txBox="1"/>
          <p:nvPr/>
        </p:nvSpPr>
        <p:spPr>
          <a:xfrm>
            <a:off x="3217201" y="23647"/>
            <a:ext cx="4416594" cy="1361911"/>
          </a:xfrm>
          <a:prstGeom prst="rect">
            <a:avLst/>
          </a:prstGeom>
          <a:noFill/>
        </p:spPr>
        <p:txBody>
          <a:bodyPr wrap="none" rtlCol="0">
            <a:spAutoFit/>
          </a:bodyPr>
          <a:lstStyle/>
          <a:p>
            <a:r>
              <a:rPr lang="ja-JP" altLang="en-US" sz="8250" dirty="0">
                <a:solidFill>
                  <a:srgbClr val="00B050"/>
                </a:solidFill>
                <a:latin typeface="HGPｺﾞｼｯｸE" panose="020B0900000000000000" pitchFamily="50" charset="-128"/>
                <a:ea typeface="HGPｺﾞｼｯｸE" panose="020B0900000000000000" pitchFamily="50" charset="-128"/>
              </a:rPr>
              <a:t>四</a:t>
            </a:r>
            <a:r>
              <a:rPr lang="ja-JP" altLang="en-US" sz="8250" dirty="0">
                <a:solidFill>
                  <a:srgbClr val="FFFF00"/>
                </a:solidFill>
                <a:latin typeface="HGPｺﾞｼｯｸE" panose="020B0900000000000000" pitchFamily="50" charset="-128"/>
                <a:ea typeface="HGPｺﾞｼｯｸE" panose="020B0900000000000000" pitchFamily="50" charset="-128"/>
              </a:rPr>
              <a:t>季</a:t>
            </a:r>
            <a:r>
              <a:rPr lang="ja-JP" altLang="en-US" sz="8250" dirty="0">
                <a:solidFill>
                  <a:srgbClr val="00B0F0"/>
                </a:solidFill>
                <a:latin typeface="HGPｺﾞｼｯｸE" panose="020B0900000000000000" pitchFamily="50" charset="-128"/>
                <a:ea typeface="HGPｺﾞｼｯｸE" panose="020B0900000000000000" pitchFamily="50" charset="-128"/>
              </a:rPr>
              <a:t>物</a:t>
            </a:r>
            <a:r>
              <a:rPr lang="ja-JP" altLang="en-US" sz="8250" dirty="0">
                <a:solidFill>
                  <a:srgbClr val="FF0000"/>
                </a:solidFill>
                <a:latin typeface="HGPｺﾞｼｯｸE" panose="020B0900000000000000" pitchFamily="50" charset="-128"/>
                <a:ea typeface="HGPｺﾞｼｯｸE" panose="020B0900000000000000" pitchFamily="50" charset="-128"/>
              </a:rPr>
              <a:t>語</a:t>
            </a:r>
          </a:p>
        </p:txBody>
      </p:sp>
      <p:sp>
        <p:nvSpPr>
          <p:cNvPr id="1117" name="テキスト ボックス 132"/>
          <p:cNvSpPr txBox="1"/>
          <p:nvPr/>
        </p:nvSpPr>
        <p:spPr>
          <a:xfrm>
            <a:off x="3245337" y="36365"/>
            <a:ext cx="4416594" cy="1361911"/>
          </a:xfrm>
          <a:prstGeom prst="rect">
            <a:avLst/>
          </a:prstGeom>
          <a:noFill/>
        </p:spPr>
        <p:txBody>
          <a:bodyPr wrap="none" rtlCol="0">
            <a:spAutoFit/>
          </a:bodyPr>
          <a:lstStyle/>
          <a:p>
            <a:r>
              <a:rPr lang="ja-JP" altLang="en-US" sz="8250" dirty="0">
                <a:ln>
                  <a:solidFill>
                    <a:schemeClr val="tx1"/>
                  </a:solidFill>
                </a:ln>
                <a:noFill/>
                <a:latin typeface="HGPｺﾞｼｯｸE" panose="020B0900000000000000" pitchFamily="50" charset="-128"/>
                <a:ea typeface="HGPｺﾞｼｯｸE" panose="020B0900000000000000" pitchFamily="50" charset="-128"/>
              </a:rPr>
              <a:t>四季物語</a:t>
            </a:r>
          </a:p>
        </p:txBody>
      </p:sp>
      <p:sp>
        <p:nvSpPr>
          <p:cNvPr id="1118" name="サブタイトル 2"/>
          <p:cNvSpPr txBox="1"/>
          <p:nvPr/>
        </p:nvSpPr>
        <p:spPr>
          <a:xfrm>
            <a:off x="786171" y="6242701"/>
            <a:ext cx="6698249" cy="462304"/>
          </a:xfrm>
          <a:prstGeom prst="rect">
            <a:avLst/>
          </a:prstGeom>
          <a:effectLst/>
        </p:spPr>
        <p:txBody>
          <a:bodyPr vert="horz" lIns="91440" tIns="45720" rIns="91440" bIns="45720" rtlCol="0">
            <a:normAutofit fontScale="92500" lnSpcReduction="20000"/>
          </a:bodyPr>
          <a:lstStyle>
            <a:lvl1pPr marL="0" indent="0" algn="ctr" defTabSz="914378"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189" indent="0" algn="ctr" defTabSz="914378"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378" indent="0" algn="ctr" defTabSz="914378"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566" indent="0" algn="ctr" defTabSz="914378"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754" indent="0" algn="ctr" defTabSz="914378"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5943" indent="0" algn="ctr" defTabSz="914378"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132" indent="0" algn="ctr" defTabSz="914378"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320" indent="0" algn="ctr" defTabSz="914378"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509" indent="0" algn="ctr" defTabSz="914378"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a:r>
              <a:rPr lang="ja-JP" altLang="en-US" sz="1200" dirty="0">
                <a:ln w="0"/>
                <a:latin typeface="HGSｺﾞｼｯｸE"/>
                <a:ea typeface="HGSｺﾞｼｯｸE"/>
              </a:rPr>
              <a:t> 〒</a:t>
            </a:r>
            <a:r>
              <a:rPr lang="en-US" altLang="ja-JP" sz="1200" dirty="0">
                <a:ln w="0"/>
                <a:latin typeface="HGSｺﾞｼｯｸE"/>
                <a:ea typeface="HGSｺﾞｼｯｸE"/>
              </a:rPr>
              <a:t>731-1533 </a:t>
            </a:r>
            <a:r>
              <a:rPr lang="ja-JP" altLang="en-US" sz="1200" dirty="0">
                <a:ln w="0"/>
                <a:latin typeface="HGSｺﾞｼｯｸE"/>
                <a:ea typeface="HGSｺﾞｼｯｸE"/>
              </a:rPr>
              <a:t>広島県山県郡北広島町有田</a:t>
            </a:r>
            <a:r>
              <a:rPr lang="en-US" altLang="ja-JP" sz="1200" dirty="0">
                <a:ln w="0"/>
                <a:latin typeface="HGSｺﾞｼｯｸE"/>
                <a:ea typeface="HGSｺﾞｼｯｸE"/>
              </a:rPr>
              <a:t>1122</a:t>
            </a:r>
            <a:r>
              <a:rPr lang="ja-JP" altLang="en-US" sz="1200" dirty="0">
                <a:ln w="0"/>
                <a:latin typeface="HGSｺﾞｼｯｸM" panose="020B0600000000000000" pitchFamily="50" charset="-128"/>
                <a:ea typeface="HGSｺﾞｼｯｸM" panose="020B0600000000000000" pitchFamily="50" charset="-128"/>
              </a:rPr>
              <a:t> 　　　　</a:t>
            </a:r>
            <a:r>
              <a:rPr lang="ja-JP" altLang="en-US" sz="1200" dirty="0">
                <a:ln w="0"/>
                <a:latin typeface="HGSｺﾞｼｯｸE"/>
                <a:ea typeface="HGSｺﾞｼｯｸE"/>
              </a:rPr>
              <a:t>E-mail kankou@town.kitahiroshima.lg.jp</a:t>
            </a:r>
            <a:r>
              <a:rPr lang="ja-JP" altLang="en-US" sz="1200" dirty="0">
                <a:ln w="0"/>
                <a:latin typeface="HGSｺﾞｼｯｸM" panose="020B0600000000000000" pitchFamily="50" charset="-128"/>
                <a:ea typeface="HGSｺﾞｼｯｸM" panose="020B0600000000000000" pitchFamily="50" charset="-128"/>
              </a:rPr>
              <a:t> 　　</a:t>
            </a:r>
            <a:endParaRPr lang="en-US" altLang="ja-JP" sz="1200" dirty="0">
              <a:ln w="0"/>
              <a:latin typeface="HGSｺﾞｼｯｸM" panose="020B0600000000000000" pitchFamily="50" charset="-128"/>
              <a:ea typeface="HGSｺﾞｼｯｸM" panose="020B0600000000000000" pitchFamily="50" charset="-128"/>
            </a:endParaRPr>
          </a:p>
          <a:p>
            <a:pPr algn="r"/>
            <a:r>
              <a:rPr lang="ja-JP" altLang="en-US" sz="1200" dirty="0">
                <a:ln w="0"/>
                <a:latin typeface="HGSｺﾞｼｯｸM" panose="020B0600000000000000" pitchFamily="50" charset="-128"/>
                <a:ea typeface="HGSｺﾞｼｯｸM" panose="020B0600000000000000" pitchFamily="50" charset="-128"/>
              </a:rPr>
              <a:t>   </a:t>
            </a:r>
            <a:r>
              <a:rPr lang="ja-JP" altLang="en-US" sz="1200" dirty="0">
                <a:ln w="0"/>
                <a:latin typeface="HGSｺﾞｼｯｸE"/>
                <a:ea typeface="HGSｺﾞｼｯｸE"/>
              </a:rPr>
              <a:t> Tell 0826</a:t>
            </a:r>
            <a:r>
              <a:rPr lang="en-US" altLang="ja-JP" sz="1200" dirty="0">
                <a:ln w="0"/>
                <a:latin typeface="HGSｺﾞｼｯｸE"/>
                <a:ea typeface="HGSｺﾞｼｯｸE"/>
              </a:rPr>
              <a:t>-72-7368</a:t>
            </a:r>
            <a:r>
              <a:rPr lang="ja-JP" altLang="en-US" sz="1200" dirty="0">
                <a:ln w="0"/>
                <a:latin typeface="HGSｺﾞｼｯｸE"/>
                <a:ea typeface="HGSｺﾞｼｯｸE"/>
              </a:rPr>
              <a:t>　Fax </a:t>
            </a:r>
            <a:r>
              <a:rPr lang="en-US" altLang="ja-JP" sz="1200" dirty="0">
                <a:ln w="0"/>
                <a:latin typeface="HGSｺﾞｼｯｸE"/>
                <a:ea typeface="HGSｺﾞｼｯｸE"/>
              </a:rPr>
              <a:t>0826-72-5242</a:t>
            </a:r>
            <a:endParaRPr>
              <a:latin typeface="HGSｺﾞｼｯｸE"/>
              <a:ea typeface="HGSｺﾞｼｯｸE"/>
            </a:endParaRPr>
          </a:p>
          <a:p>
            <a:pPr algn="r"/>
            <a:endParaRPr lang="ja-JP" altLang="en-US" sz="1200" dirty="0">
              <a:ln w="0"/>
              <a:latin typeface="HGSｺﾞｼｯｸE"/>
              <a:ea typeface="HGSｺﾞｼｯｸE"/>
            </a:endParaRPr>
          </a:p>
        </p:txBody>
      </p:sp>
    </p:spTree>
    <p:extLst>
      <p:ext uri="{BB962C8B-B14F-4D97-AF65-F5344CB8AC3E}">
        <p14:creationId xmlns:p14="http://schemas.microsoft.com/office/powerpoint/2010/main" val="3910029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 name="図形 356"/>
          <p:cNvSpPr/>
          <p:nvPr/>
        </p:nvSpPr>
        <p:spPr>
          <a:xfrm>
            <a:off x="7169995" y="410621"/>
            <a:ext cx="1563562" cy="646480"/>
          </a:xfrm>
          <a:prstGeom prst="round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246"/>
          </a:p>
        </p:txBody>
      </p:sp>
      <p:pic>
        <p:nvPicPr>
          <p:cNvPr id="1341" name="図 200"/>
          <p:cNvPicPr>
            <a:picLocks noChangeAspect="1"/>
          </p:cNvPicPr>
          <p:nvPr/>
        </p:nvPicPr>
        <p:blipFill>
          <a:blip r:embed="rId2"/>
          <a:stretch>
            <a:fillRect/>
          </a:stretch>
        </p:blipFill>
        <p:spPr>
          <a:xfrm>
            <a:off x="7307756" y="202918"/>
            <a:ext cx="498231" cy="498231"/>
          </a:xfrm>
          <a:prstGeom prst="rect">
            <a:avLst/>
          </a:prstGeom>
        </p:spPr>
      </p:pic>
      <p:sp>
        <p:nvSpPr>
          <p:cNvPr id="1342" name="テキスト 350"/>
          <p:cNvSpPr txBox="1"/>
          <p:nvPr/>
        </p:nvSpPr>
        <p:spPr>
          <a:xfrm>
            <a:off x="209550" y="276225"/>
            <a:ext cx="57150" cy="276999"/>
          </a:xfrm>
          <a:prstGeom prst="rect">
            <a:avLst/>
          </a:prstGeom>
        </p:spPr>
        <p:txBody>
          <a:bodyPr>
            <a:spAutoFit/>
          </a:bodyPr>
          <a:lstStyle/>
          <a:p>
            <a:pPr>
              <a:defRPr lang="ja-JP" altLang="en-US"/>
            </a:pPr>
            <a:endParaRPr lang="ja-JP" altLang="en-US"/>
          </a:p>
        </p:txBody>
      </p:sp>
      <p:sp>
        <p:nvSpPr>
          <p:cNvPr id="1343" name="テキスト 353"/>
          <p:cNvSpPr txBox="1"/>
          <p:nvPr/>
        </p:nvSpPr>
        <p:spPr>
          <a:xfrm>
            <a:off x="342900" y="942975"/>
            <a:ext cx="8317899" cy="1537990"/>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○体験プログラムのねらい</a:t>
            </a:r>
          </a:p>
          <a:p>
            <a:pPr>
              <a:lnSpc>
                <a:spcPct val="150000"/>
              </a:lnSpc>
              <a:defRPr/>
            </a:pPr>
            <a:r>
              <a:rPr lang="ja-JP" altLang="en-US" sz="1100">
                <a:latin typeface="HGSｺﾞｼｯｸE"/>
                <a:ea typeface="HGSｺﾞｼｯｸE"/>
              </a:rPr>
              <a:t>　被爆者の生の声を直接聴ける機会が限られてきています。広島に原爆が投下されてから80年が経過し、被爆者の方々も高齢化が進んでいます。そのため、被爆体験を直接聴き、学ぶことができるのは、今しかない貴重な機会です。北広島町では、地元に住む被爆者の協力を得て、被爆体験講話を開催しています。この講話では、被爆者の方々と直接対話することで、より深く体験を学ぶことができます。</a:t>
            </a:r>
            <a:endParaRPr lang="ja-JP" altLang="en-US">
              <a:latin typeface="HGSｺﾞｼｯｸE"/>
              <a:ea typeface="HGSｺﾞｼｯｸE"/>
            </a:endParaRPr>
          </a:p>
          <a:p>
            <a:pPr>
              <a:defRPr/>
            </a:pPr>
            <a:endParaRPr lang="ja-JP" altLang="en-US" sz="1000">
              <a:latin typeface="HGSｺﾞｼｯｸE"/>
              <a:ea typeface="HGSｺﾞｼｯｸE"/>
            </a:endParaRPr>
          </a:p>
        </p:txBody>
      </p:sp>
      <p:sp>
        <p:nvSpPr>
          <p:cNvPr id="1344" name="テキスト 354"/>
          <p:cNvSpPr txBox="1"/>
          <p:nvPr/>
        </p:nvSpPr>
        <p:spPr>
          <a:xfrm>
            <a:off x="504825" y="4352925"/>
            <a:ext cx="3817286" cy="368439"/>
          </a:xfrm>
          <a:prstGeom prst="rect">
            <a:avLst/>
          </a:prstGeom>
        </p:spPr>
        <p:txBody>
          <a:bodyPr>
            <a:spAutoFit/>
          </a:bodyPr>
          <a:lstStyle/>
          <a:p>
            <a:pPr>
              <a:defRPr lang="ja-JP" altLang="en-US"/>
            </a:pPr>
            <a:endParaRPr lang="ja-JP" altLang="en-US"/>
          </a:p>
        </p:txBody>
      </p:sp>
      <p:sp>
        <p:nvSpPr>
          <p:cNvPr id="1345" name="テキスト 355"/>
          <p:cNvSpPr txBox="1"/>
          <p:nvPr/>
        </p:nvSpPr>
        <p:spPr>
          <a:xfrm>
            <a:off x="342367" y="4253143"/>
            <a:ext cx="2720236" cy="1822683"/>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○体験プログラムの教育効果</a:t>
            </a:r>
            <a:r>
              <a:rPr lang="ja-JP" altLang="en-US" sz="1200" b="0" u="sng">
                <a:latin typeface="HGSｺﾞｼｯｸE"/>
                <a:ea typeface="HGSｺﾞｼｯｸE"/>
              </a:rPr>
              <a:t>　</a:t>
            </a:r>
          </a:p>
          <a:p>
            <a:pPr>
              <a:lnSpc>
                <a:spcPct val="150000"/>
              </a:lnSpc>
              <a:defRPr lang="ja-JP" altLang="en-US"/>
            </a:pPr>
            <a:r>
              <a:rPr lang="ja-JP" altLang="en-US" sz="1050">
                <a:latin typeface="HGSｺﾞｼｯｸE"/>
                <a:ea typeface="HGSｺﾞｼｯｸE"/>
              </a:rPr>
              <a:t>①平和な社会づくりを意識し、それに向けて努力する意欲が育まれる。</a:t>
            </a:r>
          </a:p>
          <a:p>
            <a:pPr>
              <a:lnSpc>
                <a:spcPct val="150000"/>
              </a:lnSpc>
              <a:defRPr lang="ja-JP" altLang="en-US"/>
            </a:pPr>
            <a:r>
              <a:rPr lang="ja-JP" altLang="en-US" sz="1050">
                <a:latin typeface="HGSｺﾞｼｯｸE"/>
                <a:ea typeface="HGSｺﾞｼｯｸE"/>
              </a:rPr>
              <a:t>②被爆体験者の話を聞くことで、被爆者の思いや悲しみを感じ取る。</a:t>
            </a:r>
          </a:p>
          <a:p>
            <a:pPr>
              <a:lnSpc>
                <a:spcPct val="150000"/>
              </a:lnSpc>
              <a:defRPr lang="ja-JP" altLang="en-US"/>
            </a:pPr>
            <a:r>
              <a:rPr lang="ja-JP" altLang="en-US" sz="1050">
                <a:latin typeface="HGSｺﾞｼｯｸE"/>
                <a:ea typeface="HGSｺﾞｼｯｸE"/>
              </a:rPr>
              <a:t>④平和についての意見や提言を発信する意欲や態度が育まれる。</a:t>
            </a:r>
            <a:endParaRPr lang="ja-JP" altLang="en-US" sz="1000">
              <a:latin typeface="HGSｺﾞｼｯｸE"/>
              <a:ea typeface="HGSｺﾞｼｯｸE"/>
            </a:endParaRPr>
          </a:p>
        </p:txBody>
      </p:sp>
      <p:sp>
        <p:nvSpPr>
          <p:cNvPr id="1346" name="テキスト 356"/>
          <p:cNvSpPr txBox="1"/>
          <p:nvPr/>
        </p:nvSpPr>
        <p:spPr>
          <a:xfrm>
            <a:off x="3068955" y="4211866"/>
            <a:ext cx="3024134" cy="1326393"/>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○プログラムから伝えたいこと</a:t>
            </a:r>
            <a:r>
              <a:rPr lang="ja-JP" altLang="en-US" sz="1200" b="0" u="sng">
                <a:latin typeface="HGSｺﾞｼｯｸE"/>
                <a:ea typeface="HGSｺﾞｼｯｸE"/>
              </a:rPr>
              <a:t>　</a:t>
            </a:r>
          </a:p>
          <a:p>
            <a:pPr>
              <a:lnSpc>
                <a:spcPct val="150000"/>
              </a:lnSpc>
              <a:defRPr lang="ja-JP" altLang="en-US"/>
            </a:pPr>
            <a:r>
              <a:rPr lang="ja-JP" altLang="en-US" sz="1050">
                <a:latin typeface="HGSｺﾞｼｯｸE"/>
                <a:ea typeface="HGSｺﾞｼｯｸE"/>
              </a:rPr>
              <a:t>①平和のために何ができるか</a:t>
            </a:r>
          </a:p>
          <a:p>
            <a:pPr>
              <a:lnSpc>
                <a:spcPct val="150000"/>
              </a:lnSpc>
              <a:defRPr lang="ja-JP" altLang="en-US"/>
            </a:pPr>
            <a:r>
              <a:rPr lang="ja-JP" altLang="en-US" sz="1050">
                <a:latin typeface="HGSｺﾞｼｯｸE"/>
                <a:ea typeface="HGSｺﾞｼｯｸE"/>
              </a:rPr>
              <a:t>②被爆者の思い</a:t>
            </a:r>
          </a:p>
          <a:p>
            <a:pPr>
              <a:lnSpc>
                <a:spcPct val="150000"/>
              </a:lnSpc>
              <a:defRPr lang="ja-JP" altLang="en-US"/>
            </a:pPr>
            <a:r>
              <a:rPr lang="ja-JP" altLang="en-US" sz="1050">
                <a:latin typeface="HGSｺﾞｼｯｸE"/>
                <a:ea typeface="HGSｺﾞｼｯｸE"/>
              </a:rPr>
              <a:t>③平和の大切さと人間の尊厳の理解</a:t>
            </a:r>
            <a:endParaRPr lang="ja-JP" altLang="en-US" sz="1000">
              <a:latin typeface="HGSｺﾞｼｯｸE"/>
              <a:ea typeface="HGSｺﾞｼｯｸE"/>
            </a:endParaRPr>
          </a:p>
          <a:p>
            <a:pPr>
              <a:lnSpc>
                <a:spcPct val="150000"/>
              </a:lnSpc>
              <a:defRPr lang="ja-JP" altLang="en-US"/>
            </a:pPr>
            <a:endParaRPr lang="ja-JP" altLang="en-US" sz="1000">
              <a:latin typeface="+mn-ea"/>
              <a:ea typeface="+mn-ea"/>
            </a:endParaRPr>
          </a:p>
        </p:txBody>
      </p:sp>
      <p:sp>
        <p:nvSpPr>
          <p:cNvPr id="1347" name="テキスト 357"/>
          <p:cNvSpPr txBox="1"/>
          <p:nvPr/>
        </p:nvSpPr>
        <p:spPr>
          <a:xfrm>
            <a:off x="5700765" y="4211501"/>
            <a:ext cx="3024134" cy="1303310"/>
          </a:xfrm>
          <a:prstGeom prst="rect">
            <a:avLst/>
          </a:prstGeom>
        </p:spPr>
        <p:txBody>
          <a:bodyPr wrap="square">
            <a:spAutoFit/>
          </a:bodyPr>
          <a:lstStyle/>
          <a:p>
            <a:pPr>
              <a:lnSpc>
                <a:spcPct val="150000"/>
              </a:lnSpc>
              <a:defRPr lang="ja-JP" altLang="en-US"/>
            </a:pPr>
            <a:r>
              <a:rPr lang="ja-JP" altLang="en-US" sz="1050" b="0" u="none">
                <a:latin typeface="HGSｺﾞｼｯｸE"/>
                <a:ea typeface="HGSｺﾞｼｯｸE"/>
              </a:rPr>
              <a:t>○　受入人数　最大１００名</a:t>
            </a:r>
            <a:endParaRPr lang="ja-JP" altLang="en-US" sz="1050" b="0">
              <a:latin typeface="HGSｺﾞｼｯｸE"/>
              <a:ea typeface="HGSｺﾞｼｯｸE"/>
            </a:endParaRPr>
          </a:p>
          <a:p>
            <a:pPr>
              <a:lnSpc>
                <a:spcPct val="150000"/>
              </a:lnSpc>
              <a:defRPr lang="ja-JP" altLang="en-US"/>
            </a:pPr>
            <a:r>
              <a:rPr lang="ja-JP" altLang="en-US" sz="1050" b="0" u="none">
                <a:latin typeface="HGSｺﾞｼｯｸE"/>
                <a:ea typeface="HGSｺﾞｼｯｸE"/>
              </a:rPr>
              <a:t>○　所用時間　１時間程度</a:t>
            </a:r>
          </a:p>
          <a:p>
            <a:pPr>
              <a:lnSpc>
                <a:spcPct val="150000"/>
              </a:lnSpc>
              <a:defRPr lang="ja-JP" altLang="en-US"/>
            </a:pPr>
            <a:r>
              <a:rPr lang="ja-JP" altLang="en-US" sz="1050" b="0" u="none">
                <a:latin typeface="HGSｺﾞｼｯｸE"/>
                <a:ea typeface="HGSｺﾞｼｯｸE"/>
              </a:rPr>
              <a:t>○　実施時期　通年（冬季は要相談）</a:t>
            </a:r>
          </a:p>
          <a:p>
            <a:pPr>
              <a:lnSpc>
                <a:spcPct val="150000"/>
              </a:lnSpc>
              <a:defRPr lang="ja-JP" altLang="en-US"/>
            </a:pPr>
            <a:r>
              <a:rPr lang="ja-JP" altLang="en-US" sz="1050" b="0" u="none">
                <a:latin typeface="HGSｺﾞｼｯｸE"/>
                <a:ea typeface="HGSｺﾞｼｯｸE"/>
              </a:rPr>
              <a:t>○　体験会場　町内公民館等</a:t>
            </a:r>
          </a:p>
          <a:p>
            <a:pPr>
              <a:lnSpc>
                <a:spcPct val="150000"/>
              </a:lnSpc>
              <a:defRPr lang="ja-JP" altLang="en-US"/>
            </a:pPr>
            <a:r>
              <a:rPr lang="ja-JP" altLang="en-US" sz="1050" b="0" u="none">
                <a:latin typeface="HGSｺﾞｼｯｸE"/>
                <a:ea typeface="HGSｺﾞｼｯｸE"/>
              </a:rPr>
              <a:t>　 　　　　　　町内施設（グループワーク）</a:t>
            </a:r>
          </a:p>
        </p:txBody>
      </p:sp>
      <p:sp>
        <p:nvSpPr>
          <p:cNvPr id="1348" name="テキスト 358"/>
          <p:cNvSpPr txBox="1"/>
          <p:nvPr/>
        </p:nvSpPr>
        <p:spPr>
          <a:xfrm>
            <a:off x="5638431" y="2073960"/>
            <a:ext cx="3339212" cy="2065057"/>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○体験プログラムの流れと課題探究の手順</a:t>
            </a:r>
            <a:endParaRPr lang="ja-JP" altLang="en-US" sz="1050" b="0">
              <a:latin typeface="HGSｺﾞｼｯｸE"/>
              <a:ea typeface="HGSｺﾞｼｯｸE"/>
            </a:endParaRPr>
          </a:p>
          <a:p>
            <a:pPr>
              <a:lnSpc>
                <a:spcPct val="150000"/>
              </a:lnSpc>
              <a:defRPr lang="ja-JP" altLang="en-US"/>
            </a:pPr>
            <a:r>
              <a:rPr lang="ja-JP" altLang="en-US" sz="1050">
                <a:latin typeface="HGSｺﾞｼｯｸE"/>
                <a:ea typeface="HGSｺﾞｼｯｸE"/>
              </a:rPr>
              <a:t>　① 開始（自己紹介・体調確認）</a:t>
            </a:r>
          </a:p>
          <a:p>
            <a:pPr>
              <a:lnSpc>
                <a:spcPct val="150000"/>
              </a:lnSpc>
              <a:defRPr lang="ja-JP" altLang="en-US"/>
            </a:pPr>
            <a:r>
              <a:rPr lang="ja-JP" altLang="en-US" sz="1050">
                <a:latin typeface="HGSｺﾞｼｯｸE"/>
                <a:ea typeface="HGSｺﾞｼｯｸE"/>
              </a:rPr>
              <a:t>　② 被爆体験と平和への思い。</a:t>
            </a:r>
          </a:p>
          <a:p>
            <a:pPr>
              <a:lnSpc>
                <a:spcPct val="150000"/>
              </a:lnSpc>
              <a:defRPr lang="ja-JP" altLang="en-US"/>
            </a:pPr>
            <a:r>
              <a:rPr lang="ja-JP" altLang="en-US" sz="1050">
                <a:latin typeface="HGSｺﾞｼｯｸE"/>
                <a:ea typeface="HGSｺﾞｼｯｸE"/>
              </a:rPr>
              <a:t>　③ 戦時下の人々の暮らし。</a:t>
            </a:r>
          </a:p>
          <a:p>
            <a:pPr>
              <a:lnSpc>
                <a:spcPct val="150000"/>
              </a:lnSpc>
              <a:defRPr lang="ja-JP" altLang="en-US"/>
            </a:pPr>
            <a:r>
              <a:rPr lang="ja-JP" altLang="en-US" sz="1050">
                <a:latin typeface="HGSｺﾞｼｯｸE"/>
                <a:ea typeface="HGSｺﾞｼｯｸE"/>
              </a:rPr>
              <a:t>　④ 原爆被害の概要。</a:t>
            </a:r>
          </a:p>
          <a:p>
            <a:pPr>
              <a:lnSpc>
                <a:spcPct val="150000"/>
              </a:lnSpc>
              <a:defRPr lang="ja-JP" altLang="en-US"/>
            </a:pPr>
            <a:r>
              <a:rPr lang="ja-JP" altLang="en-US" sz="1050">
                <a:latin typeface="HGSｺﾞｼｯｸE"/>
                <a:ea typeface="HGSｺﾞｼｯｸE"/>
              </a:rPr>
              <a:t>　⑤ 原爆の人体への影響。</a:t>
            </a:r>
          </a:p>
          <a:p>
            <a:pPr>
              <a:lnSpc>
                <a:spcPct val="150000"/>
              </a:lnSpc>
              <a:defRPr lang="ja-JP" altLang="en-US"/>
            </a:pPr>
            <a:r>
              <a:rPr lang="ja-JP" altLang="en-US" sz="1050">
                <a:latin typeface="HGSｺﾞｼｯｸE"/>
                <a:ea typeface="HGSｺﾞｼｯｸE"/>
              </a:rPr>
              <a:t>　⑥ 伝承者としての平和への思い。</a:t>
            </a:r>
          </a:p>
          <a:p>
            <a:pPr>
              <a:lnSpc>
                <a:spcPct val="150000"/>
              </a:lnSpc>
              <a:defRPr lang="ja-JP" altLang="en-US"/>
            </a:pPr>
            <a:r>
              <a:rPr lang="ja-JP" altLang="en-US" sz="1050">
                <a:latin typeface="HGSｺﾞｼｯｸE"/>
                <a:ea typeface="HGSｺﾞｼｯｸE"/>
              </a:rPr>
              <a:t>　⑦ 質問</a:t>
            </a:r>
            <a:endParaRPr lang="ja-JP" altLang="en-US" sz="1000">
              <a:latin typeface="HGSｺﾞｼｯｸE"/>
              <a:ea typeface="HGSｺﾞｼｯｸE"/>
            </a:endParaRPr>
          </a:p>
        </p:txBody>
      </p:sp>
      <p:sp>
        <p:nvSpPr>
          <p:cNvPr id="1349" name="テキスト 359"/>
          <p:cNvSpPr txBox="1"/>
          <p:nvPr/>
        </p:nvSpPr>
        <p:spPr>
          <a:xfrm>
            <a:off x="523875" y="6000750"/>
            <a:ext cx="8092189" cy="553105"/>
          </a:xfrm>
          <a:prstGeom prst="rect">
            <a:avLst/>
          </a:prstGeom>
          <a:noFill/>
          <a:ln w="12700" cap="flat" cmpd="sng" algn="ctr">
            <a:solidFill>
              <a:schemeClr val="tx1"/>
            </a:solidFill>
            <a:prstDash val="solid"/>
            <a:miter lim="800000"/>
          </a:ln>
        </p:spPr>
        <p:style>
          <a:lnRef idx="2">
            <a:schemeClr val="accent6"/>
          </a:lnRef>
          <a:fillRef idx="1">
            <a:schemeClr val="lt1"/>
          </a:fillRef>
          <a:effectRef idx="0">
            <a:schemeClr val="accent6"/>
          </a:effectRef>
          <a:fontRef idx="minor">
            <a:schemeClr val="dk1"/>
          </a:fontRef>
        </p:style>
        <p:txBody>
          <a:bodyPr>
            <a:spAutoFit/>
          </a:bodyPr>
          <a:lstStyle/>
          <a:p>
            <a:pPr>
              <a:defRPr lang="ja-JP" altLang="en-US"/>
            </a:pPr>
            <a:r>
              <a:rPr lang="ja-JP" altLang="en-US" sz="1200" b="1">
                <a:latin typeface="HGSｺﾞｼｯｸE"/>
                <a:ea typeface="HGSｺﾞｼｯｸE"/>
              </a:rPr>
              <a:t>ＳＤＧｓを目指して行動変容に繋げたい事柄</a:t>
            </a:r>
          </a:p>
          <a:p>
            <a:pPr>
              <a:defRPr lang="ja-JP" altLang="en-US"/>
            </a:pPr>
            <a:endParaRPr lang="ja-JP" altLang="en-US">
              <a:latin typeface="HGSｺﾞｼｯｸE"/>
              <a:ea typeface="HGSｺﾞｼｯｸE"/>
            </a:endParaRPr>
          </a:p>
        </p:txBody>
      </p:sp>
      <p:sp>
        <p:nvSpPr>
          <p:cNvPr id="1350" name="直線 360"/>
          <p:cNvSpPr/>
          <p:nvPr/>
        </p:nvSpPr>
        <p:spPr>
          <a:xfrm>
            <a:off x="438760" y="1234722"/>
            <a:ext cx="1819579"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51" name="直線 361"/>
          <p:cNvSpPr/>
          <p:nvPr/>
        </p:nvSpPr>
        <p:spPr>
          <a:xfrm>
            <a:off x="5791200" y="2369235"/>
            <a:ext cx="2915920"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52" name="直線 362"/>
          <p:cNvSpPr/>
          <p:nvPr/>
        </p:nvSpPr>
        <p:spPr>
          <a:xfrm>
            <a:off x="504825" y="4543425"/>
            <a:ext cx="2411730"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53" name="直線 363"/>
          <p:cNvSpPr/>
          <p:nvPr/>
        </p:nvSpPr>
        <p:spPr>
          <a:xfrm>
            <a:off x="3209925" y="4533900"/>
            <a:ext cx="2339975"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54" name="直線 364"/>
          <p:cNvSpPr/>
          <p:nvPr/>
        </p:nvSpPr>
        <p:spPr>
          <a:xfrm>
            <a:off x="5815406" y="4491903"/>
            <a:ext cx="1740536"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55" name="直線 365"/>
          <p:cNvSpPr/>
          <p:nvPr/>
        </p:nvSpPr>
        <p:spPr>
          <a:xfrm>
            <a:off x="5815180" y="4740852"/>
            <a:ext cx="1609131"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56" name="直線 368"/>
          <p:cNvSpPr/>
          <p:nvPr/>
        </p:nvSpPr>
        <p:spPr>
          <a:xfrm>
            <a:off x="5795963" y="5245894"/>
            <a:ext cx="2376170"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57" name="直線 438"/>
          <p:cNvSpPr/>
          <p:nvPr/>
        </p:nvSpPr>
        <p:spPr>
          <a:xfrm>
            <a:off x="5802218" y="4978977"/>
            <a:ext cx="2321924"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58" name="タイトル 440"/>
          <p:cNvSpPr txBox="1"/>
          <p:nvPr/>
        </p:nvSpPr>
        <p:spPr>
          <a:xfrm>
            <a:off x="1696295" y="4135249"/>
            <a:ext cx="1363482" cy="170779"/>
          </a:xfrm>
          <a:prstGeom prst="rect">
            <a:avLst/>
          </a:prstGeom>
          <a:noFill/>
        </p:spPr>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692" dirty="0">
                <a:latin typeface="HGPｺﾞｼｯｸE" panose="020B0900000000000000" pitchFamily="50" charset="-128"/>
                <a:ea typeface="HGPｺﾞｼｯｸE" panose="020B0900000000000000" pitchFamily="50" charset="-128"/>
              </a:rPr>
              <a:t>講話の様子</a:t>
            </a:r>
            <a:endParaRPr lang="en-US" altLang="ja-JP" sz="692" dirty="0">
              <a:latin typeface="HGPｺﾞｼｯｸE" panose="020B0900000000000000" pitchFamily="50" charset="-128"/>
              <a:ea typeface="HGPｺﾞｼｯｸE" panose="020B0900000000000000" pitchFamily="50" charset="-128"/>
            </a:endParaRPr>
          </a:p>
        </p:txBody>
      </p:sp>
      <p:sp>
        <p:nvSpPr>
          <p:cNvPr id="1359" name="タイトル 442"/>
          <p:cNvSpPr txBox="1"/>
          <p:nvPr/>
        </p:nvSpPr>
        <p:spPr>
          <a:xfrm>
            <a:off x="4193893" y="4127348"/>
            <a:ext cx="1593330" cy="174221"/>
          </a:xfrm>
          <a:prstGeom prst="rect">
            <a:avLst/>
          </a:prstGeom>
          <a:noFill/>
        </p:spPr>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692" dirty="0">
                <a:latin typeface="HGPｺﾞｼｯｸE" panose="020B0900000000000000" pitchFamily="50" charset="-128"/>
                <a:ea typeface="HGPｺﾞｼｯｸE" panose="020B0900000000000000" pitchFamily="50" charset="-128"/>
              </a:rPr>
              <a:t>グループに分かれて講話体験</a:t>
            </a:r>
            <a:endParaRPr lang="en-US" altLang="ja-JP" sz="692" dirty="0">
              <a:latin typeface="HGPｺﾞｼｯｸE" panose="020B0900000000000000" pitchFamily="50" charset="-128"/>
              <a:ea typeface="HGPｺﾞｼｯｸE" panose="020B0900000000000000" pitchFamily="50" charset="-128"/>
            </a:endParaRPr>
          </a:p>
        </p:txBody>
      </p:sp>
      <p:sp>
        <p:nvSpPr>
          <p:cNvPr id="1360" name="タイトル 447"/>
          <p:cNvSpPr/>
          <p:nvPr/>
        </p:nvSpPr>
        <p:spPr>
          <a:xfrm>
            <a:off x="726699" y="134732"/>
            <a:ext cx="6522461" cy="808243"/>
          </a:xfrm>
          <a:prstGeom prst="rect">
            <a:avLst/>
          </a:prstGeom>
          <a:solidFill>
            <a:schemeClr val="accent4">
              <a:lumMod val="20000"/>
              <a:lumOff val="80000"/>
            </a:schemeClr>
          </a:solidFill>
          <a:ln w="5715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anchor="ctr">
            <a:norm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2800" b="1" dirty="0">
                <a:ln>
                  <a:solidFill>
                    <a:schemeClr val="bg1"/>
                  </a:solidFill>
                </a:ln>
                <a:solidFill>
                  <a:srgbClr val="000000"/>
                </a:solidFill>
                <a:latin typeface="HGPｺﾞｼｯｸE" panose="020B0900000000000000" pitchFamily="50" charset="-128"/>
                <a:ea typeface="HGPｺﾞｼｯｸE" panose="020B0900000000000000" pitchFamily="50" charset="-128"/>
              </a:rPr>
              <a:t>被爆体験講話</a:t>
            </a:r>
            <a:endParaRPr sz="2800" b="1" dirty="0">
              <a:ln>
                <a:solidFill>
                  <a:schemeClr val="bg1"/>
                </a:solidFill>
              </a:ln>
              <a:solidFill>
                <a:srgbClr val="000000"/>
              </a:solidFill>
              <a:latin typeface="HGPｺﾞｼｯｸE" panose="020B0900000000000000" pitchFamily="50" charset="-128"/>
              <a:ea typeface="HGPｺﾞｼｯｸE" panose="020B0900000000000000" pitchFamily="50" charset="-128"/>
            </a:endParaRPr>
          </a:p>
          <a:p>
            <a:pPr algn="ctr"/>
            <a:r>
              <a:rPr lang="ja-JP" altLang="en-US" sz="1800" b="1" dirty="0">
                <a:ln>
                  <a:solidFill>
                    <a:schemeClr val="bg1"/>
                  </a:solidFill>
                </a:ln>
                <a:solidFill>
                  <a:srgbClr val="000000"/>
                </a:solidFill>
                <a:latin typeface="HGPｺﾞｼｯｸE" panose="020B0900000000000000" pitchFamily="50" charset="-128"/>
                <a:ea typeface="HGPｺﾞｼｯｸE" panose="020B0900000000000000" pitchFamily="50" charset="-128"/>
              </a:rPr>
              <a:t>ー北広島町　SDGs探究学習プログラムー</a:t>
            </a:r>
            <a:endParaRPr lang="ja-JP" altLang="en-US" sz="2800" b="1" dirty="0">
              <a:ln>
                <a:solidFill>
                  <a:schemeClr val="bg1"/>
                </a:solidFill>
              </a:ln>
              <a:solidFill>
                <a:srgbClr val="000000"/>
              </a:solidFill>
              <a:latin typeface="HGPｺﾞｼｯｸE" panose="020B0900000000000000" pitchFamily="50" charset="-128"/>
              <a:ea typeface="HGPｺﾞｼｯｸE" panose="020B0900000000000000" pitchFamily="50" charset="-128"/>
            </a:endParaRPr>
          </a:p>
        </p:txBody>
      </p:sp>
      <p:pic>
        <p:nvPicPr>
          <p:cNvPr id="1361" name="図 299"/>
          <p:cNvPicPr/>
          <p:nvPr/>
        </p:nvPicPr>
        <p:blipFill>
          <a:blip r:embed="rId3"/>
          <a:srcRect l="13719" t="14722" r="16772" b="1299"/>
          <a:stretch>
            <a:fillRect/>
          </a:stretch>
        </p:blipFill>
        <p:spPr>
          <a:xfrm>
            <a:off x="447917" y="2313284"/>
            <a:ext cx="2611708" cy="1827251"/>
          </a:xfrm>
          <a:prstGeom prst="rect">
            <a:avLst/>
          </a:prstGeom>
        </p:spPr>
      </p:pic>
      <p:pic>
        <p:nvPicPr>
          <p:cNvPr id="1362" name="図 300"/>
          <p:cNvPicPr>
            <a:picLocks noChangeAspect="1"/>
          </p:cNvPicPr>
          <p:nvPr/>
        </p:nvPicPr>
        <p:blipFill>
          <a:blip r:embed="rId4"/>
          <a:stretch>
            <a:fillRect/>
          </a:stretch>
        </p:blipFill>
        <p:spPr>
          <a:xfrm>
            <a:off x="3209925" y="2393063"/>
            <a:ext cx="2422561" cy="1755104"/>
          </a:xfrm>
          <a:prstGeom prst="rect">
            <a:avLst/>
          </a:prstGeom>
        </p:spPr>
      </p:pic>
      <p:sp>
        <p:nvSpPr>
          <p:cNvPr id="1363" name="テキスト 301"/>
          <p:cNvSpPr txBox="1"/>
          <p:nvPr/>
        </p:nvSpPr>
        <p:spPr>
          <a:xfrm>
            <a:off x="4524375" y="3244781"/>
            <a:ext cx="95250" cy="368439"/>
          </a:xfrm>
          <a:prstGeom prst="rect">
            <a:avLst/>
          </a:prstGeom>
        </p:spPr>
        <p:txBody>
          <a:bodyPr wrap="none">
            <a:spAutoFit/>
          </a:bodyPr>
          <a:lstStyle/>
          <a:p>
            <a:pPr>
              <a:defRPr lang="ja-JP" altLang="en-US"/>
            </a:pPr>
            <a:endParaRPr lang="ja-JP" altLang="en-US"/>
          </a:p>
        </p:txBody>
      </p:sp>
      <p:pic>
        <p:nvPicPr>
          <p:cNvPr id="1364" name="図 302"/>
          <p:cNvPicPr>
            <a:picLocks noChangeAspect="1"/>
          </p:cNvPicPr>
          <p:nvPr/>
        </p:nvPicPr>
        <p:blipFill>
          <a:blip r:embed="rId5"/>
          <a:stretch>
            <a:fillRect/>
          </a:stretch>
        </p:blipFill>
        <p:spPr>
          <a:xfrm>
            <a:off x="7790944" y="283291"/>
            <a:ext cx="337484" cy="337484"/>
          </a:xfrm>
          <a:prstGeom prst="rect">
            <a:avLst/>
          </a:prstGeom>
        </p:spPr>
      </p:pic>
    </p:spTree>
    <p:extLst>
      <p:ext uri="{BB962C8B-B14F-4D97-AF65-F5344CB8AC3E}">
        <p14:creationId xmlns:p14="http://schemas.microsoft.com/office/powerpoint/2010/main" val="2005683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 name="図形 356"/>
          <p:cNvSpPr/>
          <p:nvPr/>
        </p:nvSpPr>
        <p:spPr>
          <a:xfrm>
            <a:off x="7169995" y="410621"/>
            <a:ext cx="1563562" cy="646480"/>
          </a:xfrm>
          <a:prstGeom prst="round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246"/>
          </a:p>
        </p:txBody>
      </p:sp>
      <p:pic>
        <p:nvPicPr>
          <p:cNvPr id="1367" name="図 200"/>
          <p:cNvPicPr>
            <a:picLocks noChangeAspect="1"/>
          </p:cNvPicPr>
          <p:nvPr/>
        </p:nvPicPr>
        <p:blipFill>
          <a:blip r:embed="rId2"/>
          <a:stretch>
            <a:fillRect/>
          </a:stretch>
        </p:blipFill>
        <p:spPr>
          <a:xfrm>
            <a:off x="7307756" y="202918"/>
            <a:ext cx="498231" cy="498231"/>
          </a:xfrm>
          <a:prstGeom prst="rect">
            <a:avLst/>
          </a:prstGeom>
        </p:spPr>
      </p:pic>
      <p:sp>
        <p:nvSpPr>
          <p:cNvPr id="1368" name="テキスト 350"/>
          <p:cNvSpPr txBox="1"/>
          <p:nvPr/>
        </p:nvSpPr>
        <p:spPr>
          <a:xfrm>
            <a:off x="209550" y="276225"/>
            <a:ext cx="57150" cy="276999"/>
          </a:xfrm>
          <a:prstGeom prst="rect">
            <a:avLst/>
          </a:prstGeom>
        </p:spPr>
        <p:txBody>
          <a:bodyPr>
            <a:spAutoFit/>
          </a:bodyPr>
          <a:lstStyle/>
          <a:p>
            <a:pPr>
              <a:defRPr lang="ja-JP" altLang="en-US"/>
            </a:pPr>
            <a:endParaRPr lang="ja-JP" altLang="en-US"/>
          </a:p>
        </p:txBody>
      </p:sp>
      <p:sp>
        <p:nvSpPr>
          <p:cNvPr id="1369" name="テキスト 353"/>
          <p:cNvSpPr txBox="1"/>
          <p:nvPr/>
        </p:nvSpPr>
        <p:spPr>
          <a:xfrm>
            <a:off x="342900" y="942975"/>
            <a:ext cx="8317899" cy="1060936"/>
          </a:xfrm>
          <a:prstGeom prst="rect">
            <a:avLst/>
          </a:prstGeom>
        </p:spPr>
        <p:txBody>
          <a:bodyPr wrap="square">
            <a:spAutoFit/>
          </a:bodyPr>
          <a:lstStyle/>
          <a:p>
            <a:pPr>
              <a:lnSpc>
                <a:spcPct val="150000"/>
              </a:lnSpc>
              <a:defRPr lang="ja-JP" altLang="en-US"/>
            </a:pPr>
            <a:r>
              <a:rPr lang="ja-JP" altLang="en-US" sz="1400" b="0" u="none">
                <a:latin typeface="HGSｺﾞｼｯｸE"/>
                <a:ea typeface="HGSｺﾞｼｯｸE"/>
              </a:rPr>
              <a:t>○体験プログラムのねらい</a:t>
            </a:r>
            <a:endParaRPr lang="ja-JP" altLang="en-US" sz="1200" b="0" u="none">
              <a:latin typeface="HGSｺﾞｼｯｸE"/>
              <a:ea typeface="HGSｺﾞｼｯｸE"/>
            </a:endParaRPr>
          </a:p>
          <a:p>
            <a:pPr>
              <a:defRPr/>
            </a:pPr>
            <a:r>
              <a:rPr lang="ja-JP" altLang="en-US" sz="1400">
                <a:latin typeface="HGSｺﾞｼｯｸE"/>
                <a:ea typeface="HGSｺﾞｼｯｸE"/>
              </a:rPr>
              <a:t>西中国山地国定公園に指定されている八幡高原で、樹齢200年を超えるブナが群生する原生林や、西日本随一の規模を誇る泥炭湿原を散策します。昭和初期に牧野富太郎博士も研究のため訪れた八幡高原で、様々な動植物を目にすることができます。</a:t>
            </a:r>
            <a:endParaRPr lang="ja-JP" altLang="en-US" sz="1000">
              <a:latin typeface="HGSｺﾞｼｯｸE"/>
              <a:ea typeface="HGSｺﾞｼｯｸE"/>
            </a:endParaRPr>
          </a:p>
        </p:txBody>
      </p:sp>
      <p:sp>
        <p:nvSpPr>
          <p:cNvPr id="1370" name="テキスト 354"/>
          <p:cNvSpPr txBox="1"/>
          <p:nvPr/>
        </p:nvSpPr>
        <p:spPr>
          <a:xfrm>
            <a:off x="504825" y="4352925"/>
            <a:ext cx="3817286" cy="368439"/>
          </a:xfrm>
          <a:prstGeom prst="rect">
            <a:avLst/>
          </a:prstGeom>
        </p:spPr>
        <p:txBody>
          <a:bodyPr>
            <a:spAutoFit/>
          </a:bodyPr>
          <a:lstStyle/>
          <a:p>
            <a:pPr>
              <a:defRPr lang="ja-JP" altLang="en-US"/>
            </a:pPr>
            <a:endParaRPr lang="ja-JP" altLang="en-US"/>
          </a:p>
        </p:txBody>
      </p:sp>
      <p:sp>
        <p:nvSpPr>
          <p:cNvPr id="1371" name="テキスト 355"/>
          <p:cNvSpPr txBox="1"/>
          <p:nvPr/>
        </p:nvSpPr>
        <p:spPr>
          <a:xfrm>
            <a:off x="342900" y="4253149"/>
            <a:ext cx="3024134" cy="1522601"/>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○体験プログラムの教育効果</a:t>
            </a:r>
            <a:r>
              <a:rPr lang="ja-JP" altLang="en-US" sz="1200" u="sng">
                <a:latin typeface="HGSｺﾞｼｯｸE"/>
                <a:ea typeface="HGSｺﾞｼｯｸE"/>
              </a:rPr>
              <a:t>　</a:t>
            </a:r>
            <a:endParaRPr lang="ja-JP" altLang="en-US" sz="1000">
              <a:latin typeface="HGSｺﾞｼｯｸE"/>
              <a:ea typeface="HGSｺﾞｼｯｸE"/>
            </a:endParaRPr>
          </a:p>
          <a:p>
            <a:pPr>
              <a:lnSpc>
                <a:spcPct val="150000"/>
              </a:lnSpc>
              <a:defRPr lang="ja-JP" altLang="en-US"/>
            </a:pPr>
            <a:r>
              <a:rPr lang="ja-JP" altLang="en-US" sz="1000">
                <a:latin typeface="HGSｺﾞｼｯｸE"/>
                <a:ea typeface="HGSｺﾞｼｯｸE"/>
              </a:rPr>
              <a:t>①自然と共に生きる力の基礎づくり</a:t>
            </a:r>
          </a:p>
          <a:p>
            <a:pPr>
              <a:lnSpc>
                <a:spcPct val="150000"/>
              </a:lnSpc>
              <a:defRPr lang="ja-JP" altLang="en-US"/>
            </a:pPr>
            <a:r>
              <a:rPr lang="ja-JP" altLang="en-US" sz="1000">
                <a:latin typeface="HGSｺﾞｼｯｸE"/>
                <a:ea typeface="HGSｺﾞｼｯｸE"/>
              </a:rPr>
              <a:t>②科学的に環境問題をとらえることができる</a:t>
            </a:r>
          </a:p>
          <a:p>
            <a:pPr>
              <a:lnSpc>
                <a:spcPct val="150000"/>
              </a:lnSpc>
              <a:defRPr lang="ja-JP" altLang="en-US"/>
            </a:pPr>
            <a:r>
              <a:rPr lang="ja-JP" altLang="en-US" sz="1000">
                <a:latin typeface="HGSｺﾞｼｯｸE"/>
                <a:ea typeface="HGSｺﾞｼｯｸE"/>
              </a:rPr>
              <a:t>③情報を整理し自分事として考え理解する</a:t>
            </a:r>
          </a:p>
          <a:p>
            <a:pPr>
              <a:lnSpc>
                <a:spcPct val="150000"/>
              </a:lnSpc>
              <a:defRPr lang="ja-JP" altLang="en-US"/>
            </a:pPr>
            <a:r>
              <a:rPr lang="ja-JP" altLang="en-US" sz="1000">
                <a:latin typeface="HGSｺﾞｼｯｸE"/>
                <a:ea typeface="HGSｺﾞｼｯｸE"/>
              </a:rPr>
              <a:t>④達成感、爽快感、充実感を体感する</a:t>
            </a:r>
          </a:p>
          <a:p>
            <a:pPr>
              <a:lnSpc>
                <a:spcPct val="150000"/>
              </a:lnSpc>
              <a:defRPr lang="ja-JP" altLang="en-US"/>
            </a:pPr>
            <a:r>
              <a:rPr lang="ja-JP" altLang="en-US" sz="1000">
                <a:latin typeface="HGSｺﾞｼｯｸE"/>
                <a:ea typeface="HGSｺﾞｼｯｸE"/>
              </a:rPr>
              <a:t>⑤豊かな価値観の形成</a:t>
            </a:r>
          </a:p>
        </p:txBody>
      </p:sp>
      <p:sp>
        <p:nvSpPr>
          <p:cNvPr id="1372" name="テキスト 356"/>
          <p:cNvSpPr txBox="1"/>
          <p:nvPr/>
        </p:nvSpPr>
        <p:spPr>
          <a:xfrm>
            <a:off x="3051638" y="4209854"/>
            <a:ext cx="3024134" cy="1291769"/>
          </a:xfrm>
          <a:prstGeom prst="rect">
            <a:avLst/>
          </a:prstGeom>
        </p:spPr>
        <p:txBody>
          <a:bodyPr wrap="square">
            <a:spAutoFit/>
          </a:bodyPr>
          <a:lstStyle/>
          <a:p>
            <a:pPr>
              <a:lnSpc>
                <a:spcPct val="150000"/>
              </a:lnSpc>
              <a:defRPr lang="ja-JP" altLang="en-US"/>
            </a:pPr>
            <a:r>
              <a:rPr lang="ja-JP" altLang="en-US" sz="1200" b="1" u="none">
                <a:latin typeface="HGSｺﾞｼｯｸE"/>
                <a:ea typeface="HGSｺﾞｼｯｸE"/>
              </a:rPr>
              <a:t>○プログラムから伝えたいこと</a:t>
            </a:r>
            <a:r>
              <a:rPr lang="ja-JP" altLang="en-US" sz="1200" u="sng">
                <a:latin typeface="HGSｺﾞｼｯｸE"/>
                <a:ea typeface="HGSｺﾞｼｯｸE"/>
              </a:rPr>
              <a:t>　</a:t>
            </a:r>
          </a:p>
          <a:p>
            <a:pPr>
              <a:lnSpc>
                <a:spcPct val="150000"/>
              </a:lnSpc>
              <a:defRPr lang="ja-JP" altLang="en-US"/>
            </a:pPr>
            <a:r>
              <a:rPr lang="ja-JP" altLang="en-US" sz="1000">
                <a:latin typeface="HGSｺﾞｼｯｸE"/>
                <a:ea typeface="HGSｺﾞｼｯｸE"/>
              </a:rPr>
              <a:t>①湿原の役割・存在意義。</a:t>
            </a:r>
          </a:p>
          <a:p>
            <a:pPr>
              <a:lnSpc>
                <a:spcPct val="150000"/>
              </a:lnSpc>
              <a:defRPr lang="ja-JP" altLang="en-US"/>
            </a:pPr>
            <a:r>
              <a:rPr lang="ja-JP" altLang="en-US" sz="1000">
                <a:latin typeface="HGSｺﾞｼｯｸE"/>
                <a:ea typeface="HGSｺﾞｼｯｸE"/>
              </a:rPr>
              <a:t>②生物多様性の理解。</a:t>
            </a:r>
          </a:p>
          <a:p>
            <a:pPr>
              <a:lnSpc>
                <a:spcPct val="150000"/>
              </a:lnSpc>
              <a:defRPr lang="ja-JP" altLang="en-US"/>
            </a:pPr>
            <a:r>
              <a:rPr lang="ja-JP" altLang="en-US" sz="1000">
                <a:latin typeface="HGSｺﾞｼｯｸE"/>
                <a:ea typeface="HGSｺﾞｼｯｸE"/>
              </a:rPr>
              <a:t>③自然を守ることの重要性。</a:t>
            </a:r>
          </a:p>
          <a:p>
            <a:pPr>
              <a:lnSpc>
                <a:spcPct val="150000"/>
              </a:lnSpc>
              <a:defRPr lang="ja-JP" altLang="en-US"/>
            </a:pPr>
            <a:endParaRPr lang="ja-JP" altLang="en-US" sz="1000">
              <a:latin typeface="+mn-ea"/>
              <a:ea typeface="+mn-ea"/>
            </a:endParaRPr>
          </a:p>
        </p:txBody>
      </p:sp>
      <p:sp>
        <p:nvSpPr>
          <p:cNvPr id="1373" name="テキスト 357"/>
          <p:cNvSpPr txBox="1"/>
          <p:nvPr/>
        </p:nvSpPr>
        <p:spPr>
          <a:xfrm>
            <a:off x="5796014" y="4533900"/>
            <a:ext cx="3024134" cy="1303310"/>
          </a:xfrm>
          <a:prstGeom prst="rect">
            <a:avLst/>
          </a:prstGeom>
        </p:spPr>
        <p:txBody>
          <a:bodyPr wrap="square">
            <a:spAutoFit/>
          </a:bodyPr>
          <a:lstStyle/>
          <a:p>
            <a:pPr>
              <a:lnSpc>
                <a:spcPct val="150000"/>
              </a:lnSpc>
              <a:defRPr lang="ja-JP" altLang="en-US"/>
            </a:pPr>
            <a:r>
              <a:rPr lang="ja-JP" altLang="en-US" sz="1050" b="0" u="none">
                <a:latin typeface="HGSｺﾞｼｯｸE"/>
                <a:ea typeface="HGSｺﾞｼｯｸE"/>
              </a:rPr>
              <a:t>○　受入人数　最大１００名</a:t>
            </a:r>
            <a:endParaRPr lang="ja-JP" altLang="en-US" sz="1050" b="0">
              <a:latin typeface="HGSｺﾞｼｯｸE"/>
              <a:ea typeface="HGSｺﾞｼｯｸE"/>
            </a:endParaRPr>
          </a:p>
          <a:p>
            <a:pPr>
              <a:lnSpc>
                <a:spcPct val="150000"/>
              </a:lnSpc>
              <a:defRPr lang="ja-JP" altLang="en-US"/>
            </a:pPr>
            <a:r>
              <a:rPr lang="ja-JP" altLang="en-US" sz="1050" b="0" u="none">
                <a:latin typeface="HGSｺﾞｼｯｸE"/>
                <a:ea typeface="HGSｺﾞｼｯｸE"/>
              </a:rPr>
              <a:t>○　所用時間　３時間程度</a:t>
            </a:r>
          </a:p>
          <a:p>
            <a:pPr>
              <a:lnSpc>
                <a:spcPct val="150000"/>
              </a:lnSpc>
              <a:defRPr lang="ja-JP" altLang="en-US"/>
            </a:pPr>
            <a:r>
              <a:rPr lang="ja-JP" altLang="en-US" sz="1050" b="0" u="none">
                <a:latin typeface="HGSｺﾞｼｯｸE"/>
                <a:ea typeface="HGSｺﾞｼｯｸE"/>
              </a:rPr>
              <a:t>○　実施時期　５～１０月</a:t>
            </a:r>
          </a:p>
          <a:p>
            <a:pPr>
              <a:lnSpc>
                <a:spcPct val="150000"/>
              </a:lnSpc>
              <a:defRPr lang="ja-JP" altLang="en-US"/>
            </a:pPr>
            <a:r>
              <a:rPr lang="ja-JP" altLang="en-US" sz="1050" b="0" u="none">
                <a:latin typeface="HGSｺﾞｼｯｸE"/>
                <a:ea typeface="HGSｺﾞｼｯｸE"/>
              </a:rPr>
              <a:t>○　体験会場　八幡原集団施設地区</a:t>
            </a:r>
          </a:p>
          <a:p>
            <a:pPr>
              <a:lnSpc>
                <a:spcPct val="150000"/>
              </a:lnSpc>
              <a:defRPr lang="ja-JP" altLang="en-US"/>
            </a:pPr>
            <a:r>
              <a:rPr lang="ja-JP" altLang="en-US" sz="1050" b="1" u="none">
                <a:latin typeface="+mn-ea"/>
                <a:ea typeface="+mn-ea"/>
              </a:rPr>
              <a:t>　 　　　　　　　　</a:t>
            </a:r>
          </a:p>
        </p:txBody>
      </p:sp>
      <p:sp>
        <p:nvSpPr>
          <p:cNvPr id="1374" name="テキスト 358"/>
          <p:cNvSpPr txBox="1"/>
          <p:nvPr/>
        </p:nvSpPr>
        <p:spPr>
          <a:xfrm>
            <a:off x="5724815" y="1866685"/>
            <a:ext cx="3507209" cy="2457472"/>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○体験プログラムの流れと課題探究の手順</a:t>
            </a:r>
            <a:endParaRPr lang="ja-JP" altLang="en-US" sz="1050" b="0">
              <a:latin typeface="HGSｺﾞｼｯｸE"/>
              <a:ea typeface="HGSｺﾞｼｯｸE"/>
            </a:endParaRPr>
          </a:p>
          <a:p>
            <a:pPr>
              <a:lnSpc>
                <a:spcPct val="150000"/>
              </a:lnSpc>
              <a:defRPr lang="ja-JP" altLang="en-US"/>
            </a:pPr>
            <a:r>
              <a:rPr lang="ja-JP" altLang="en-US" sz="1050">
                <a:latin typeface="HGSｺﾞｼｯｸE"/>
                <a:ea typeface="HGSｺﾞｼｯｸE"/>
              </a:rPr>
              <a:t>　</a:t>
            </a:r>
            <a:r>
              <a:rPr lang="ja-JP" altLang="en-US" sz="1000">
                <a:latin typeface="HGSｺﾞｼｯｸE"/>
                <a:ea typeface="HGSｺﾞｼｯｸE"/>
              </a:rPr>
              <a:t>① 開始（自己紹介・体調確認）</a:t>
            </a:r>
          </a:p>
          <a:p>
            <a:pPr>
              <a:lnSpc>
                <a:spcPct val="150000"/>
              </a:lnSpc>
              <a:defRPr lang="ja-JP" altLang="en-US"/>
            </a:pPr>
            <a:r>
              <a:rPr lang="ja-JP" altLang="en-US" sz="1000">
                <a:latin typeface="HGSｺﾞｼｯｸE"/>
                <a:ea typeface="HGSｺﾞｼｯｸE"/>
              </a:rPr>
              <a:t>　② 八幡湿原の説明（生息する動植物や地形・気候）</a:t>
            </a:r>
          </a:p>
          <a:p>
            <a:pPr>
              <a:lnSpc>
                <a:spcPct val="150000"/>
              </a:lnSpc>
              <a:defRPr lang="ja-JP" altLang="en-US"/>
            </a:pPr>
            <a:r>
              <a:rPr lang="ja-JP" altLang="en-US" sz="1000">
                <a:latin typeface="HGSｺﾞｼｯｸE"/>
                <a:ea typeface="HGSｺﾞｼｯｸE"/>
              </a:rPr>
              <a:t>　③ 自然保護の重要性を説明</a:t>
            </a:r>
          </a:p>
          <a:p>
            <a:pPr>
              <a:lnSpc>
                <a:spcPct val="150000"/>
              </a:lnSpc>
              <a:defRPr lang="ja-JP" altLang="en-US"/>
            </a:pPr>
            <a:r>
              <a:rPr lang="ja-JP" altLang="en-US" sz="1000">
                <a:latin typeface="HGSｺﾞｼｯｸE"/>
                <a:ea typeface="HGSｺﾞｼｯｸE"/>
              </a:rPr>
              <a:t>　④ トレッキングを体験。</a:t>
            </a:r>
          </a:p>
          <a:p>
            <a:pPr>
              <a:lnSpc>
                <a:spcPct val="150000"/>
              </a:lnSpc>
              <a:defRPr lang="ja-JP" altLang="en-US"/>
            </a:pPr>
            <a:r>
              <a:rPr lang="ja-JP" altLang="en-US" sz="1000">
                <a:latin typeface="HGSｺﾞｼｯｸE"/>
                <a:ea typeface="HGSｺﾞｼｯｸE"/>
              </a:rPr>
              <a:t>　⑥ 残していく必要がある取り組みであるのか考える</a:t>
            </a:r>
          </a:p>
          <a:p>
            <a:pPr>
              <a:lnSpc>
                <a:spcPct val="150000"/>
              </a:lnSpc>
              <a:defRPr lang="ja-JP" altLang="en-US"/>
            </a:pPr>
            <a:r>
              <a:rPr lang="ja-JP" altLang="en-US" sz="1000">
                <a:latin typeface="HGSｺﾞｼｯｸE"/>
                <a:ea typeface="HGSｺﾞｼｯｸE"/>
              </a:rPr>
              <a:t>　⑦ どんな課題が存在しているのか考える</a:t>
            </a:r>
          </a:p>
          <a:p>
            <a:pPr>
              <a:lnSpc>
                <a:spcPct val="150000"/>
              </a:lnSpc>
              <a:defRPr lang="ja-JP" altLang="en-US"/>
            </a:pPr>
            <a:r>
              <a:rPr lang="ja-JP" altLang="en-US" sz="1000">
                <a:latin typeface="HGSｺﾞｼｯｸE"/>
                <a:ea typeface="HGSｺﾞｼｯｸE"/>
              </a:rPr>
              <a:t>　⑧ 課題解決の障害はあるのか考える</a:t>
            </a:r>
          </a:p>
          <a:p>
            <a:pPr>
              <a:lnSpc>
                <a:spcPct val="150000"/>
              </a:lnSpc>
              <a:defRPr lang="ja-JP" altLang="en-US"/>
            </a:pPr>
            <a:r>
              <a:rPr lang="ja-JP" altLang="en-US" sz="1000">
                <a:latin typeface="HGSｺﾞｼｯｸE"/>
                <a:ea typeface="HGSｺﾞｼｯｸE"/>
              </a:rPr>
              <a:t>　⑨ 課題解決策を考え議論する。</a:t>
            </a:r>
          </a:p>
          <a:p>
            <a:pPr>
              <a:lnSpc>
                <a:spcPct val="150000"/>
              </a:lnSpc>
              <a:defRPr lang="ja-JP" altLang="en-US"/>
            </a:pPr>
            <a:r>
              <a:rPr lang="ja-JP" altLang="en-US" sz="1000">
                <a:latin typeface="HGSｺﾞｼｯｸE"/>
                <a:ea typeface="HGSｺﾞｼｯｸE"/>
              </a:rPr>
              <a:t>　⑩ まとめの会（体調確認・感想発表）</a:t>
            </a:r>
          </a:p>
        </p:txBody>
      </p:sp>
      <p:sp>
        <p:nvSpPr>
          <p:cNvPr id="1375" name="テキスト 359"/>
          <p:cNvSpPr txBox="1"/>
          <p:nvPr/>
        </p:nvSpPr>
        <p:spPr>
          <a:xfrm>
            <a:off x="523875" y="6000750"/>
            <a:ext cx="8092189" cy="553105"/>
          </a:xfrm>
          <a:prstGeom prst="rect">
            <a:avLst/>
          </a:prstGeom>
          <a:noFill/>
          <a:ln w="12700" cap="flat" cmpd="sng" algn="ctr">
            <a:solidFill>
              <a:schemeClr val="tx1"/>
            </a:solidFill>
            <a:prstDash val="solid"/>
            <a:miter lim="800000"/>
          </a:ln>
        </p:spPr>
        <p:style>
          <a:lnRef idx="2">
            <a:schemeClr val="accent6"/>
          </a:lnRef>
          <a:fillRef idx="1">
            <a:schemeClr val="lt1"/>
          </a:fillRef>
          <a:effectRef idx="0">
            <a:schemeClr val="accent6"/>
          </a:effectRef>
          <a:fontRef idx="minor">
            <a:schemeClr val="dk1"/>
          </a:fontRef>
        </p:style>
        <p:txBody>
          <a:bodyPr>
            <a:spAutoFit/>
          </a:bodyPr>
          <a:lstStyle/>
          <a:p>
            <a:pPr>
              <a:defRPr lang="ja-JP" altLang="en-US"/>
            </a:pPr>
            <a:r>
              <a:rPr lang="ja-JP" altLang="en-US" sz="1200" b="1">
                <a:latin typeface="ＭＳ ゴシック"/>
                <a:ea typeface="ＭＳ ゴシック"/>
              </a:rPr>
              <a:t>ＳＤＧｓを目指して行動変容に繋げたい事柄</a:t>
            </a:r>
          </a:p>
          <a:p>
            <a:pPr>
              <a:defRPr lang="ja-JP" altLang="en-US"/>
            </a:pPr>
            <a:endParaRPr lang="ja-JP" altLang="en-US"/>
          </a:p>
        </p:txBody>
      </p:sp>
      <p:sp>
        <p:nvSpPr>
          <p:cNvPr id="1376" name="直線 360"/>
          <p:cNvSpPr/>
          <p:nvPr/>
        </p:nvSpPr>
        <p:spPr>
          <a:xfrm>
            <a:off x="466695" y="1270000"/>
            <a:ext cx="2110496"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77" name="直線 361"/>
          <p:cNvSpPr/>
          <p:nvPr/>
        </p:nvSpPr>
        <p:spPr>
          <a:xfrm>
            <a:off x="5877790" y="2162175"/>
            <a:ext cx="2915920"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78" name="直線 362"/>
          <p:cNvSpPr/>
          <p:nvPr/>
        </p:nvSpPr>
        <p:spPr>
          <a:xfrm>
            <a:off x="504825" y="4543425"/>
            <a:ext cx="2411730"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79" name="直線 363"/>
          <p:cNvSpPr/>
          <p:nvPr/>
        </p:nvSpPr>
        <p:spPr>
          <a:xfrm>
            <a:off x="3192607" y="4490605"/>
            <a:ext cx="2339975"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80" name="直線 364"/>
          <p:cNvSpPr/>
          <p:nvPr/>
        </p:nvSpPr>
        <p:spPr>
          <a:xfrm>
            <a:off x="6068290" y="4857750"/>
            <a:ext cx="1511935"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81" name="直線 365"/>
          <p:cNvSpPr/>
          <p:nvPr/>
        </p:nvSpPr>
        <p:spPr>
          <a:xfrm>
            <a:off x="6068290" y="5105400"/>
            <a:ext cx="1511935"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82" name="テキスト 436"/>
          <p:cNvSpPr txBox="1"/>
          <p:nvPr/>
        </p:nvSpPr>
        <p:spPr>
          <a:xfrm>
            <a:off x="3019316" y="5262429"/>
            <a:ext cx="4947878" cy="599271"/>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○服装・装備・準備物</a:t>
            </a:r>
            <a:endParaRPr lang="ja-JP" altLang="en-US" sz="1200" b="0" u="sng">
              <a:latin typeface="HGSｺﾞｼｯｸE"/>
              <a:ea typeface="HGSｺﾞｼｯｸE"/>
            </a:endParaRPr>
          </a:p>
          <a:p>
            <a:pPr>
              <a:lnSpc>
                <a:spcPct val="150000"/>
              </a:lnSpc>
              <a:defRPr lang="ja-JP" altLang="en-US"/>
            </a:pPr>
            <a:r>
              <a:rPr lang="ja-JP" altLang="en-US" sz="1000">
                <a:latin typeface="HGSｺﾞｼｯｸE"/>
                <a:ea typeface="HGSｺﾞｼｯｸE"/>
              </a:rPr>
              <a:t> 帽子・長袖上下ジャージ・運動靴・タオル・水分</a:t>
            </a:r>
          </a:p>
        </p:txBody>
      </p:sp>
      <p:sp>
        <p:nvSpPr>
          <p:cNvPr id="1383" name="直線 437"/>
          <p:cNvSpPr/>
          <p:nvPr/>
        </p:nvSpPr>
        <p:spPr>
          <a:xfrm>
            <a:off x="3202123" y="5557405"/>
            <a:ext cx="1540719"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84" name="直線 438"/>
          <p:cNvSpPr/>
          <p:nvPr/>
        </p:nvSpPr>
        <p:spPr>
          <a:xfrm>
            <a:off x="6064826" y="5307807"/>
            <a:ext cx="1511935"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85" name="タイトル 440"/>
          <p:cNvSpPr txBox="1"/>
          <p:nvPr/>
        </p:nvSpPr>
        <p:spPr>
          <a:xfrm>
            <a:off x="2180521" y="3980266"/>
            <a:ext cx="1363482" cy="170779"/>
          </a:xfrm>
          <a:prstGeom prst="rect">
            <a:avLst/>
          </a:prstGeom>
          <a:noFill/>
        </p:spPr>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692" dirty="0">
                <a:latin typeface="HGPｺﾞｼｯｸE" panose="020B0900000000000000" pitchFamily="50" charset="-128"/>
                <a:ea typeface="HGPｺﾞｼｯｸE" panose="020B0900000000000000" pitchFamily="50" charset="-128"/>
              </a:rPr>
              <a:t>トレッキングの様子</a:t>
            </a:r>
            <a:endParaRPr lang="en-US" altLang="ja-JP" sz="692" dirty="0">
              <a:latin typeface="HGPｺﾞｼｯｸE" panose="020B0900000000000000" pitchFamily="50" charset="-128"/>
              <a:ea typeface="HGPｺﾞｼｯｸE" panose="020B0900000000000000" pitchFamily="50" charset="-128"/>
            </a:endParaRPr>
          </a:p>
        </p:txBody>
      </p:sp>
      <p:sp>
        <p:nvSpPr>
          <p:cNvPr id="1386" name="タイトル 442"/>
          <p:cNvSpPr txBox="1"/>
          <p:nvPr/>
        </p:nvSpPr>
        <p:spPr>
          <a:xfrm>
            <a:off x="3544003" y="3976954"/>
            <a:ext cx="2425667" cy="174091"/>
          </a:xfrm>
          <a:prstGeom prst="rect">
            <a:avLst/>
          </a:prstGeom>
          <a:noFill/>
        </p:spPr>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692" dirty="0">
                <a:latin typeface="HGPｺﾞｼｯｸE" panose="020B0900000000000000" pitchFamily="50" charset="-128"/>
                <a:ea typeface="HGPｺﾞｼｯｸE" panose="020B0900000000000000" pitchFamily="50" charset="-128"/>
              </a:rPr>
              <a:t>西中国山地国定公園「八幡原集団施設地区」</a:t>
            </a:r>
            <a:endParaRPr lang="en-US" altLang="ja-JP" sz="692" dirty="0">
              <a:latin typeface="HGPｺﾞｼｯｸE" panose="020B0900000000000000" pitchFamily="50" charset="-128"/>
              <a:ea typeface="HGPｺﾞｼｯｸE" panose="020B0900000000000000" pitchFamily="50" charset="-128"/>
            </a:endParaRPr>
          </a:p>
        </p:txBody>
      </p:sp>
      <p:pic>
        <p:nvPicPr>
          <p:cNvPr id="1387" name="図 412"/>
          <p:cNvPicPr>
            <a:picLocks noChangeAspect="1"/>
          </p:cNvPicPr>
          <p:nvPr/>
        </p:nvPicPr>
        <p:blipFill>
          <a:blip r:embed="rId3"/>
          <a:stretch>
            <a:fillRect/>
          </a:stretch>
        </p:blipFill>
        <p:spPr>
          <a:xfrm>
            <a:off x="7805801" y="285880"/>
            <a:ext cx="332308" cy="332308"/>
          </a:xfrm>
          <a:prstGeom prst="rect">
            <a:avLst/>
          </a:prstGeom>
        </p:spPr>
      </p:pic>
      <p:sp>
        <p:nvSpPr>
          <p:cNvPr id="1388" name="タイトル 447"/>
          <p:cNvSpPr/>
          <p:nvPr/>
        </p:nvSpPr>
        <p:spPr>
          <a:xfrm>
            <a:off x="726699" y="134732"/>
            <a:ext cx="6522461" cy="808243"/>
          </a:xfrm>
          <a:prstGeom prst="rect">
            <a:avLst/>
          </a:prstGeom>
          <a:solidFill>
            <a:schemeClr val="accent4">
              <a:lumMod val="20000"/>
              <a:lumOff val="80000"/>
            </a:schemeClr>
          </a:solidFill>
          <a:ln w="5715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anchor="ctr">
            <a:norm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2800" b="1" dirty="0">
                <a:ln>
                  <a:solidFill>
                    <a:schemeClr val="bg1"/>
                  </a:solidFill>
                </a:ln>
                <a:solidFill>
                  <a:srgbClr val="000000"/>
                </a:solidFill>
                <a:latin typeface="HGPｺﾞｼｯｸE" panose="020B0900000000000000" pitchFamily="50" charset="-128"/>
                <a:ea typeface="HGPｺﾞｼｯｸE" panose="020B0900000000000000" pitchFamily="50" charset="-128"/>
              </a:rPr>
              <a:t>湿原トレッキング</a:t>
            </a:r>
            <a:endParaRPr sz="2800" b="1" dirty="0">
              <a:ln>
                <a:solidFill>
                  <a:schemeClr val="bg1"/>
                </a:solidFill>
              </a:ln>
              <a:solidFill>
                <a:srgbClr val="000000"/>
              </a:solidFill>
              <a:latin typeface="HGPｺﾞｼｯｸE" panose="020B0900000000000000" pitchFamily="50" charset="-128"/>
              <a:ea typeface="HGPｺﾞｼｯｸE" panose="020B0900000000000000" pitchFamily="50" charset="-128"/>
            </a:endParaRPr>
          </a:p>
          <a:p>
            <a:pPr algn="ctr"/>
            <a:r>
              <a:rPr lang="ja-JP" altLang="en-US" sz="1800" b="1" dirty="0">
                <a:ln>
                  <a:solidFill>
                    <a:schemeClr val="bg1"/>
                  </a:solidFill>
                </a:ln>
                <a:solidFill>
                  <a:srgbClr val="000000"/>
                </a:solidFill>
                <a:latin typeface="HGPｺﾞｼｯｸE" panose="020B0900000000000000" pitchFamily="50" charset="-128"/>
                <a:ea typeface="HGPｺﾞｼｯｸE" panose="020B0900000000000000" pitchFamily="50" charset="-128"/>
              </a:rPr>
              <a:t>ー北広島町　SDGs探究学習プログラムー</a:t>
            </a:r>
            <a:endParaRPr lang="ja-JP" altLang="en-US" sz="2800" b="1" dirty="0">
              <a:ln>
                <a:solidFill>
                  <a:schemeClr val="bg1"/>
                </a:solidFill>
              </a:ln>
              <a:solidFill>
                <a:srgbClr val="000000"/>
              </a:solidFill>
              <a:latin typeface="HGPｺﾞｼｯｸE" panose="020B0900000000000000" pitchFamily="50" charset="-128"/>
              <a:ea typeface="HGPｺﾞｼｯｸE" panose="020B0900000000000000" pitchFamily="50" charset="-128"/>
            </a:endParaRPr>
          </a:p>
        </p:txBody>
      </p:sp>
      <p:pic>
        <p:nvPicPr>
          <p:cNvPr id="1389" name="図 360"/>
          <p:cNvPicPr>
            <a:picLocks noChangeAspect="1"/>
          </p:cNvPicPr>
          <p:nvPr/>
        </p:nvPicPr>
        <p:blipFill>
          <a:blip r:embed="rId4"/>
          <a:stretch>
            <a:fillRect/>
          </a:stretch>
        </p:blipFill>
        <p:spPr>
          <a:xfrm>
            <a:off x="452830" y="2077506"/>
            <a:ext cx="2848546" cy="1898912"/>
          </a:xfrm>
          <a:prstGeom prst="rect">
            <a:avLst/>
          </a:prstGeom>
        </p:spPr>
      </p:pic>
      <p:pic>
        <p:nvPicPr>
          <p:cNvPr id="1390" name="図 361"/>
          <p:cNvPicPr>
            <a:picLocks noChangeAspect="1"/>
          </p:cNvPicPr>
          <p:nvPr/>
        </p:nvPicPr>
        <p:blipFill>
          <a:blip r:embed="rId5"/>
          <a:stretch>
            <a:fillRect/>
          </a:stretch>
        </p:blipFill>
        <p:spPr>
          <a:xfrm>
            <a:off x="3354530" y="2449733"/>
            <a:ext cx="2237039" cy="1491360"/>
          </a:xfrm>
          <a:prstGeom prst="rect">
            <a:avLst/>
          </a:prstGeom>
        </p:spPr>
      </p:pic>
      <p:sp>
        <p:nvSpPr>
          <p:cNvPr id="1391" name="直線 362"/>
          <p:cNvSpPr/>
          <p:nvPr/>
        </p:nvSpPr>
        <p:spPr>
          <a:xfrm>
            <a:off x="6064240" y="5524500"/>
            <a:ext cx="2001597"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Tree>
    <p:extLst>
      <p:ext uri="{BB962C8B-B14F-4D97-AF65-F5344CB8AC3E}">
        <p14:creationId xmlns:p14="http://schemas.microsoft.com/office/powerpoint/2010/main" val="2005683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 name="テキスト 357"/>
          <p:cNvSpPr txBox="1"/>
          <p:nvPr/>
        </p:nvSpPr>
        <p:spPr>
          <a:xfrm>
            <a:off x="4165469" y="3746498"/>
            <a:ext cx="2318670" cy="853187"/>
          </a:xfrm>
          <a:prstGeom prst="rect">
            <a:avLst/>
          </a:prstGeom>
        </p:spPr>
        <p:txBody>
          <a:bodyPr wrap="square">
            <a:spAutoFit/>
          </a:bodyPr>
          <a:lstStyle/>
          <a:p>
            <a:pPr>
              <a:lnSpc>
                <a:spcPct val="150000"/>
              </a:lnSpc>
              <a:defRPr lang="ja-JP" altLang="en-US"/>
            </a:pPr>
            <a:r>
              <a:rPr lang="ja-JP" altLang="en-US" sz="1100" b="0" u="none">
                <a:latin typeface="HGSｺﾞｼｯｸE"/>
                <a:ea typeface="HGSｺﾞｼｯｸE"/>
              </a:rPr>
              <a:t>○　受入人数　最大１００名</a:t>
            </a:r>
          </a:p>
          <a:p>
            <a:pPr>
              <a:lnSpc>
                <a:spcPct val="150000"/>
              </a:lnSpc>
              <a:defRPr lang="ja-JP" altLang="en-US"/>
            </a:pPr>
            <a:r>
              <a:rPr lang="ja-JP" altLang="en-US" sz="1100" b="0" u="none">
                <a:latin typeface="HGSｺﾞｼｯｸE"/>
                <a:ea typeface="HGSｺﾞｼｯｸE"/>
              </a:rPr>
              <a:t>○　実施時期　５～１０月</a:t>
            </a:r>
          </a:p>
          <a:p>
            <a:pPr>
              <a:lnSpc>
                <a:spcPct val="150000"/>
              </a:lnSpc>
              <a:defRPr lang="ja-JP" altLang="en-US"/>
            </a:pPr>
            <a:r>
              <a:rPr lang="ja-JP" altLang="en-US" sz="1100" b="0" u="none">
                <a:latin typeface="HGSｺﾞｼｯｸE"/>
                <a:ea typeface="HGSｺﾞｼｯｸE"/>
              </a:rPr>
              <a:t>○　体験会場　町内全域</a:t>
            </a:r>
            <a:endParaRPr lang="ja-JP" altLang="en-US" sz="1050" b="1" u="none">
              <a:latin typeface="+mn-ea"/>
              <a:ea typeface="+mn-ea"/>
            </a:endParaRPr>
          </a:p>
        </p:txBody>
      </p:sp>
      <p:sp>
        <p:nvSpPr>
          <p:cNvPr id="1394" name="図形 356"/>
          <p:cNvSpPr/>
          <p:nvPr/>
        </p:nvSpPr>
        <p:spPr>
          <a:xfrm>
            <a:off x="7169995" y="410621"/>
            <a:ext cx="1563562" cy="646480"/>
          </a:xfrm>
          <a:prstGeom prst="round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246"/>
          </a:p>
        </p:txBody>
      </p:sp>
      <p:sp>
        <p:nvSpPr>
          <p:cNvPr id="1395" name="テキスト 350"/>
          <p:cNvSpPr txBox="1"/>
          <p:nvPr/>
        </p:nvSpPr>
        <p:spPr>
          <a:xfrm>
            <a:off x="209550" y="276225"/>
            <a:ext cx="57150" cy="276999"/>
          </a:xfrm>
          <a:prstGeom prst="rect">
            <a:avLst/>
          </a:prstGeom>
        </p:spPr>
        <p:txBody>
          <a:bodyPr>
            <a:spAutoFit/>
          </a:bodyPr>
          <a:lstStyle/>
          <a:p>
            <a:pPr>
              <a:defRPr lang="ja-JP" altLang="en-US"/>
            </a:pPr>
            <a:endParaRPr lang="ja-JP" altLang="en-US"/>
          </a:p>
        </p:txBody>
      </p:sp>
      <p:sp>
        <p:nvSpPr>
          <p:cNvPr id="1396" name="テキスト 353"/>
          <p:cNvSpPr txBox="1"/>
          <p:nvPr/>
        </p:nvSpPr>
        <p:spPr>
          <a:xfrm>
            <a:off x="342900" y="942975"/>
            <a:ext cx="8317899" cy="1276380"/>
          </a:xfrm>
          <a:prstGeom prst="rect">
            <a:avLst/>
          </a:prstGeom>
        </p:spPr>
        <p:txBody>
          <a:bodyPr wrap="square">
            <a:spAutoFit/>
          </a:bodyPr>
          <a:lstStyle/>
          <a:p>
            <a:pPr>
              <a:lnSpc>
                <a:spcPct val="150000"/>
              </a:lnSpc>
              <a:defRPr lang="ja-JP" altLang="en-US"/>
            </a:pPr>
            <a:r>
              <a:rPr lang="ja-JP" altLang="en-US" sz="1400" b="0" u="none">
                <a:latin typeface="HGSｺﾞｼｯｸE"/>
                <a:ea typeface="HGSｺﾞｼｯｸE"/>
              </a:rPr>
              <a:t>○学習プログラムのねらい</a:t>
            </a:r>
            <a:endParaRPr lang="ja-JP" altLang="en-US" sz="1200" b="0" u="none">
              <a:latin typeface="HGSｺﾞｼｯｸE"/>
              <a:ea typeface="HGSｺﾞｼｯｸE"/>
            </a:endParaRPr>
          </a:p>
          <a:p>
            <a:pPr>
              <a:defRPr/>
            </a:pPr>
            <a:r>
              <a:rPr lang="ja-JP" altLang="en-US" sz="1400">
                <a:latin typeface="HGSｺﾞｼｯｸE"/>
                <a:ea typeface="HGSｺﾞｼｯｸE"/>
              </a:rPr>
              <a:t>北広島町の米作りと神楽に関する講演を通じて、現在の日本が抱える米作りの問題と伝統芸能の継承について考える。また、北広島町をはじめとする農山村地域の価値と、これらの地域が将来にわたって住み続けられるために必要な要素を探り、持続可能な社会の実現に向けたアプローチを考える契機とする。</a:t>
            </a:r>
            <a:endParaRPr lang="ja-JP" altLang="en-US" sz="1000">
              <a:latin typeface="HGSｺﾞｼｯｸE"/>
              <a:ea typeface="HGSｺﾞｼｯｸE"/>
            </a:endParaRPr>
          </a:p>
        </p:txBody>
      </p:sp>
      <p:sp>
        <p:nvSpPr>
          <p:cNvPr id="1397" name="テキスト 354"/>
          <p:cNvSpPr txBox="1"/>
          <p:nvPr/>
        </p:nvSpPr>
        <p:spPr>
          <a:xfrm>
            <a:off x="504825" y="4352925"/>
            <a:ext cx="3817286" cy="368439"/>
          </a:xfrm>
          <a:prstGeom prst="rect">
            <a:avLst/>
          </a:prstGeom>
        </p:spPr>
        <p:txBody>
          <a:bodyPr>
            <a:spAutoFit/>
          </a:bodyPr>
          <a:lstStyle/>
          <a:p>
            <a:pPr>
              <a:defRPr lang="ja-JP" altLang="en-US"/>
            </a:pPr>
            <a:endParaRPr lang="ja-JP" altLang="en-US"/>
          </a:p>
        </p:txBody>
      </p:sp>
      <p:sp>
        <p:nvSpPr>
          <p:cNvPr id="1398" name="テキスト 356"/>
          <p:cNvSpPr txBox="1"/>
          <p:nvPr/>
        </p:nvSpPr>
        <p:spPr>
          <a:xfrm>
            <a:off x="4154886" y="2386551"/>
            <a:ext cx="3787270" cy="1130186"/>
          </a:xfrm>
          <a:prstGeom prst="rect">
            <a:avLst/>
          </a:prstGeom>
        </p:spPr>
        <p:txBody>
          <a:bodyPr wrap="square">
            <a:spAutoFit/>
          </a:bodyPr>
          <a:lstStyle/>
          <a:p>
            <a:pPr>
              <a:lnSpc>
                <a:spcPct val="150000"/>
              </a:lnSpc>
              <a:defRPr lang="ja-JP" altLang="en-US"/>
            </a:pPr>
            <a:r>
              <a:rPr lang="ja-JP" altLang="en-US" sz="1200" b="1" u="none">
                <a:latin typeface="HGSｺﾞｼｯｸE"/>
                <a:ea typeface="HGSｺﾞｼｯｸE"/>
              </a:rPr>
              <a:t>○プログラムから伝えたいこと</a:t>
            </a:r>
            <a:r>
              <a:rPr lang="ja-JP" altLang="en-US" sz="1200" u="sng">
                <a:latin typeface="HGSｺﾞｼｯｸE"/>
                <a:ea typeface="HGSｺﾞｼｯｸE"/>
              </a:rPr>
              <a:t>　</a:t>
            </a:r>
          </a:p>
          <a:p>
            <a:pPr>
              <a:lnSpc>
                <a:spcPct val="150000"/>
              </a:lnSpc>
              <a:defRPr lang="ja-JP" altLang="en-US"/>
            </a:pPr>
            <a:r>
              <a:rPr lang="ja-JP" altLang="en-US" sz="1100">
                <a:latin typeface="HGSｺﾞｼｯｸE"/>
                <a:ea typeface="HGSｺﾞｼｯｸE"/>
              </a:rPr>
              <a:t>①米作りの現状と、課題解決へのアプローチ。</a:t>
            </a:r>
          </a:p>
          <a:p>
            <a:pPr>
              <a:lnSpc>
                <a:spcPct val="150000"/>
              </a:lnSpc>
              <a:defRPr lang="ja-JP" altLang="en-US"/>
            </a:pPr>
            <a:r>
              <a:rPr lang="ja-JP" altLang="en-US" sz="1100">
                <a:latin typeface="HGSｺﾞｼｯｸE"/>
                <a:ea typeface="HGSｺﾞｼｯｸE"/>
              </a:rPr>
              <a:t>②伝統芸能が地域へ与える影響とその重要性。</a:t>
            </a:r>
          </a:p>
          <a:p>
            <a:pPr>
              <a:lnSpc>
                <a:spcPct val="150000"/>
              </a:lnSpc>
              <a:defRPr lang="ja-JP" altLang="en-US"/>
            </a:pPr>
            <a:r>
              <a:rPr lang="ja-JP" altLang="en-US" sz="1100">
                <a:latin typeface="HGSｺﾞｼｯｸE"/>
                <a:ea typeface="HGSｺﾞｼｯｸE"/>
              </a:rPr>
              <a:t>③継承問題の理解と解決策。</a:t>
            </a:r>
            <a:endParaRPr lang="ja-JP" altLang="en-US" sz="1000">
              <a:latin typeface="+mn-ea"/>
              <a:ea typeface="+mn-ea"/>
            </a:endParaRPr>
          </a:p>
        </p:txBody>
      </p:sp>
      <p:sp>
        <p:nvSpPr>
          <p:cNvPr id="1399" name="テキスト 355"/>
          <p:cNvSpPr txBox="1"/>
          <p:nvPr/>
        </p:nvSpPr>
        <p:spPr>
          <a:xfrm>
            <a:off x="-3890433" y="1473443"/>
            <a:ext cx="3024134" cy="1522601"/>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○体験プログラムの教育効果</a:t>
            </a:r>
            <a:r>
              <a:rPr lang="ja-JP" altLang="en-US" sz="1200" u="sng">
                <a:latin typeface="HGSｺﾞｼｯｸE"/>
                <a:ea typeface="HGSｺﾞｼｯｸE"/>
              </a:rPr>
              <a:t>　</a:t>
            </a:r>
            <a:endParaRPr lang="ja-JP" altLang="en-US" sz="1000">
              <a:latin typeface="HGSｺﾞｼｯｸE"/>
              <a:ea typeface="HGSｺﾞｼｯｸE"/>
            </a:endParaRPr>
          </a:p>
          <a:p>
            <a:pPr>
              <a:lnSpc>
                <a:spcPct val="150000"/>
              </a:lnSpc>
              <a:defRPr lang="ja-JP" altLang="en-US"/>
            </a:pPr>
            <a:r>
              <a:rPr lang="ja-JP" altLang="en-US" sz="1000">
                <a:latin typeface="HGSｺﾞｼｯｸE"/>
                <a:ea typeface="HGSｺﾞｼｯｸE"/>
              </a:rPr>
              <a:t>①自然と共に生きる力の基礎づくり</a:t>
            </a:r>
          </a:p>
          <a:p>
            <a:pPr>
              <a:lnSpc>
                <a:spcPct val="150000"/>
              </a:lnSpc>
              <a:defRPr lang="ja-JP" altLang="en-US"/>
            </a:pPr>
            <a:r>
              <a:rPr lang="ja-JP" altLang="en-US" sz="1000">
                <a:latin typeface="HGSｺﾞｼｯｸE"/>
                <a:ea typeface="HGSｺﾞｼｯｸE"/>
              </a:rPr>
              <a:t>②科学的に環境問題をとらえることができる</a:t>
            </a:r>
          </a:p>
          <a:p>
            <a:pPr>
              <a:lnSpc>
                <a:spcPct val="150000"/>
              </a:lnSpc>
              <a:defRPr lang="ja-JP" altLang="en-US"/>
            </a:pPr>
            <a:r>
              <a:rPr lang="ja-JP" altLang="en-US" sz="1000">
                <a:latin typeface="HGSｺﾞｼｯｸE"/>
                <a:ea typeface="HGSｺﾞｼｯｸE"/>
              </a:rPr>
              <a:t>③情報を整理し自分事として考え理解する</a:t>
            </a:r>
          </a:p>
          <a:p>
            <a:pPr>
              <a:lnSpc>
                <a:spcPct val="150000"/>
              </a:lnSpc>
              <a:defRPr lang="ja-JP" altLang="en-US"/>
            </a:pPr>
            <a:r>
              <a:rPr lang="ja-JP" altLang="en-US" sz="1000">
                <a:latin typeface="HGSｺﾞｼｯｸE"/>
                <a:ea typeface="HGSｺﾞｼｯｸE"/>
              </a:rPr>
              <a:t>④達成感、爽快感、充実感を体感する</a:t>
            </a:r>
          </a:p>
          <a:p>
            <a:pPr>
              <a:lnSpc>
                <a:spcPct val="150000"/>
              </a:lnSpc>
              <a:defRPr lang="ja-JP" altLang="en-US"/>
            </a:pPr>
            <a:r>
              <a:rPr lang="ja-JP" altLang="en-US" sz="1000">
                <a:latin typeface="HGSｺﾞｼｯｸE"/>
                <a:ea typeface="HGSｺﾞｼｯｸE"/>
              </a:rPr>
              <a:t>⑤豊かな価値観の形成</a:t>
            </a:r>
          </a:p>
        </p:txBody>
      </p:sp>
      <p:sp>
        <p:nvSpPr>
          <p:cNvPr id="1400" name="テキスト 358"/>
          <p:cNvSpPr txBox="1"/>
          <p:nvPr/>
        </p:nvSpPr>
        <p:spPr>
          <a:xfrm>
            <a:off x="10127482" y="1866685"/>
            <a:ext cx="3507209" cy="2457472"/>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○体験プログラムの流れと課題探求の手順</a:t>
            </a:r>
            <a:endParaRPr lang="ja-JP" altLang="en-US" sz="1050" b="0">
              <a:latin typeface="HGSｺﾞｼｯｸE"/>
              <a:ea typeface="HGSｺﾞｼｯｸE"/>
            </a:endParaRPr>
          </a:p>
          <a:p>
            <a:pPr>
              <a:lnSpc>
                <a:spcPct val="150000"/>
              </a:lnSpc>
              <a:defRPr lang="ja-JP" altLang="en-US"/>
            </a:pPr>
            <a:r>
              <a:rPr lang="ja-JP" altLang="en-US" sz="1050">
                <a:latin typeface="HGSｺﾞｼｯｸE"/>
                <a:ea typeface="HGSｺﾞｼｯｸE"/>
              </a:rPr>
              <a:t>　</a:t>
            </a:r>
            <a:r>
              <a:rPr lang="ja-JP" altLang="en-US" sz="1000">
                <a:latin typeface="HGSｺﾞｼｯｸE"/>
                <a:ea typeface="HGSｺﾞｼｯｸE"/>
              </a:rPr>
              <a:t>① 開始（自己紹介・体調確認）</a:t>
            </a:r>
          </a:p>
          <a:p>
            <a:pPr>
              <a:lnSpc>
                <a:spcPct val="150000"/>
              </a:lnSpc>
              <a:defRPr lang="ja-JP" altLang="en-US"/>
            </a:pPr>
            <a:r>
              <a:rPr lang="ja-JP" altLang="en-US" sz="1000">
                <a:latin typeface="HGSｺﾞｼｯｸE"/>
                <a:ea typeface="HGSｺﾞｼｯｸE"/>
              </a:rPr>
              <a:t>　② 八幡湿原の説明（生息する動植物や地形・気候）</a:t>
            </a:r>
          </a:p>
          <a:p>
            <a:pPr>
              <a:lnSpc>
                <a:spcPct val="150000"/>
              </a:lnSpc>
              <a:defRPr lang="ja-JP" altLang="en-US"/>
            </a:pPr>
            <a:r>
              <a:rPr lang="ja-JP" altLang="en-US" sz="1000">
                <a:latin typeface="HGSｺﾞｼｯｸE"/>
                <a:ea typeface="HGSｺﾞｼｯｸE"/>
              </a:rPr>
              <a:t>　③ 自然保護の重要性を説明</a:t>
            </a:r>
          </a:p>
          <a:p>
            <a:pPr>
              <a:lnSpc>
                <a:spcPct val="150000"/>
              </a:lnSpc>
              <a:defRPr lang="ja-JP" altLang="en-US"/>
            </a:pPr>
            <a:r>
              <a:rPr lang="ja-JP" altLang="en-US" sz="1000">
                <a:latin typeface="HGSｺﾞｼｯｸE"/>
                <a:ea typeface="HGSｺﾞｼｯｸE"/>
              </a:rPr>
              <a:t>　④ トレッキングを体験。</a:t>
            </a:r>
          </a:p>
          <a:p>
            <a:pPr>
              <a:lnSpc>
                <a:spcPct val="150000"/>
              </a:lnSpc>
              <a:defRPr lang="ja-JP" altLang="en-US"/>
            </a:pPr>
            <a:r>
              <a:rPr lang="ja-JP" altLang="en-US" sz="1000">
                <a:latin typeface="HGSｺﾞｼｯｸE"/>
                <a:ea typeface="HGSｺﾞｼｯｸE"/>
              </a:rPr>
              <a:t>　⑥ 残していく必要がある取り組みであるのか考える</a:t>
            </a:r>
          </a:p>
          <a:p>
            <a:pPr>
              <a:lnSpc>
                <a:spcPct val="150000"/>
              </a:lnSpc>
              <a:defRPr lang="ja-JP" altLang="en-US"/>
            </a:pPr>
            <a:r>
              <a:rPr lang="ja-JP" altLang="en-US" sz="1000">
                <a:latin typeface="HGSｺﾞｼｯｸE"/>
                <a:ea typeface="HGSｺﾞｼｯｸE"/>
              </a:rPr>
              <a:t>　⑦ どんな課題が存在しているのか考える</a:t>
            </a:r>
          </a:p>
          <a:p>
            <a:pPr>
              <a:lnSpc>
                <a:spcPct val="150000"/>
              </a:lnSpc>
              <a:defRPr lang="ja-JP" altLang="en-US"/>
            </a:pPr>
            <a:r>
              <a:rPr lang="ja-JP" altLang="en-US" sz="1000">
                <a:latin typeface="HGSｺﾞｼｯｸE"/>
                <a:ea typeface="HGSｺﾞｼｯｸE"/>
              </a:rPr>
              <a:t>　⑧ 課題解決の障害はあるのか考える</a:t>
            </a:r>
          </a:p>
          <a:p>
            <a:pPr>
              <a:lnSpc>
                <a:spcPct val="150000"/>
              </a:lnSpc>
              <a:defRPr lang="ja-JP" altLang="en-US"/>
            </a:pPr>
            <a:r>
              <a:rPr lang="ja-JP" altLang="en-US" sz="1000">
                <a:latin typeface="HGSｺﾞｼｯｸE"/>
                <a:ea typeface="HGSｺﾞｼｯｸE"/>
              </a:rPr>
              <a:t>　⑨ 課題解決策を考え議論する。</a:t>
            </a:r>
          </a:p>
          <a:p>
            <a:pPr>
              <a:lnSpc>
                <a:spcPct val="150000"/>
              </a:lnSpc>
              <a:defRPr lang="ja-JP" altLang="en-US"/>
            </a:pPr>
            <a:r>
              <a:rPr lang="ja-JP" altLang="en-US" sz="1000">
                <a:latin typeface="HGSｺﾞｼｯｸE"/>
                <a:ea typeface="HGSｺﾞｼｯｸE"/>
              </a:rPr>
              <a:t>　⑩ まとめの会（体調確認・感想発表）</a:t>
            </a:r>
          </a:p>
        </p:txBody>
      </p:sp>
      <p:sp>
        <p:nvSpPr>
          <p:cNvPr id="1401" name="直線 360"/>
          <p:cNvSpPr/>
          <p:nvPr/>
        </p:nvSpPr>
        <p:spPr>
          <a:xfrm>
            <a:off x="466695" y="1270000"/>
            <a:ext cx="2110496"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402" name="直線 361"/>
          <p:cNvSpPr/>
          <p:nvPr/>
        </p:nvSpPr>
        <p:spPr>
          <a:xfrm>
            <a:off x="10301623" y="1950508"/>
            <a:ext cx="2915920"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403" name="直線 362"/>
          <p:cNvSpPr/>
          <p:nvPr/>
        </p:nvSpPr>
        <p:spPr>
          <a:xfrm>
            <a:off x="-3770842" y="5559425"/>
            <a:ext cx="2411730"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404" name="直線 363"/>
          <p:cNvSpPr/>
          <p:nvPr/>
        </p:nvSpPr>
        <p:spPr>
          <a:xfrm>
            <a:off x="462451" y="2296583"/>
            <a:ext cx="2112480"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405" name="直線 364"/>
          <p:cNvSpPr/>
          <p:nvPr/>
        </p:nvSpPr>
        <p:spPr>
          <a:xfrm>
            <a:off x="4280585" y="2698746"/>
            <a:ext cx="2070961"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406" name="直線 365"/>
          <p:cNvSpPr/>
          <p:nvPr/>
        </p:nvSpPr>
        <p:spPr>
          <a:xfrm>
            <a:off x="12100790" y="4787901"/>
            <a:ext cx="1511935"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407" name="テキスト 436"/>
          <p:cNvSpPr txBox="1"/>
          <p:nvPr/>
        </p:nvSpPr>
        <p:spPr>
          <a:xfrm>
            <a:off x="-6464846" y="-715433"/>
            <a:ext cx="4947878" cy="599271"/>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○服装・装備・準備物</a:t>
            </a:r>
            <a:endParaRPr lang="ja-JP" altLang="en-US" sz="1200" b="0" u="sng">
              <a:latin typeface="HGSｺﾞｼｯｸE"/>
              <a:ea typeface="HGSｺﾞｼｯｸE"/>
            </a:endParaRPr>
          </a:p>
          <a:p>
            <a:pPr>
              <a:lnSpc>
                <a:spcPct val="150000"/>
              </a:lnSpc>
              <a:defRPr lang="ja-JP" altLang="en-US"/>
            </a:pPr>
            <a:r>
              <a:rPr lang="ja-JP" altLang="en-US" sz="1000">
                <a:latin typeface="HGSｺﾞｼｯｸE"/>
                <a:ea typeface="HGSｺﾞｼｯｸE"/>
              </a:rPr>
              <a:t> 帽子・長袖上下ジャージ・運動靴・タオル・水分</a:t>
            </a:r>
          </a:p>
        </p:txBody>
      </p:sp>
      <p:sp>
        <p:nvSpPr>
          <p:cNvPr id="1408" name="直線 437"/>
          <p:cNvSpPr/>
          <p:nvPr/>
        </p:nvSpPr>
        <p:spPr>
          <a:xfrm>
            <a:off x="-2830377" y="6054822"/>
            <a:ext cx="1540719"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409" name="直線 438"/>
          <p:cNvSpPr/>
          <p:nvPr/>
        </p:nvSpPr>
        <p:spPr>
          <a:xfrm>
            <a:off x="4258083" y="3746498"/>
            <a:ext cx="549949"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410" name="タイトル 440"/>
          <p:cNvSpPr txBox="1"/>
          <p:nvPr/>
        </p:nvSpPr>
        <p:spPr>
          <a:xfrm>
            <a:off x="3077075" y="6611534"/>
            <a:ext cx="3274471" cy="169838"/>
          </a:xfrm>
          <a:prstGeom prst="rect">
            <a:avLst/>
          </a:prstGeom>
          <a:noFill/>
        </p:spPr>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800" dirty="0">
                <a:latin typeface="HGPｺﾞｼｯｸE" panose="020B0900000000000000" pitchFamily="50" charset="-128"/>
                <a:ea typeface="HGPｺﾞｼｯｸE" panose="020B0900000000000000" pitchFamily="50" charset="-128"/>
              </a:rPr>
              <a:t>「神楽鑑賞」</a:t>
            </a:r>
            <a:endParaRPr lang="en-US" altLang="ja-JP" sz="692" dirty="0">
              <a:latin typeface="HGPｺﾞｼｯｸE" panose="020B0900000000000000" pitchFamily="50" charset="-128"/>
              <a:ea typeface="HGPｺﾞｼｯｸE" panose="020B0900000000000000" pitchFamily="50" charset="-128"/>
            </a:endParaRPr>
          </a:p>
        </p:txBody>
      </p:sp>
      <p:sp>
        <p:nvSpPr>
          <p:cNvPr id="1411" name="タイトル 442"/>
          <p:cNvSpPr txBox="1"/>
          <p:nvPr/>
        </p:nvSpPr>
        <p:spPr>
          <a:xfrm>
            <a:off x="554416" y="6611534"/>
            <a:ext cx="2425667" cy="174091"/>
          </a:xfrm>
          <a:prstGeom prst="rect">
            <a:avLst/>
          </a:prstGeom>
          <a:noFill/>
        </p:spPr>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800" dirty="0">
                <a:latin typeface="HGPｺﾞｼｯｸE" panose="020B0900000000000000" pitchFamily="50" charset="-128"/>
                <a:ea typeface="HGPｺﾞｼｯｸE" panose="020B0900000000000000" pitchFamily="50" charset="-128"/>
              </a:rPr>
              <a:t>「お米作りについて」米農家やJA職員から説明</a:t>
            </a:r>
            <a:endParaRPr lang="en-US" altLang="ja-JP" sz="692" dirty="0">
              <a:latin typeface="HGPｺﾞｼｯｸE" panose="020B0900000000000000" pitchFamily="50" charset="-128"/>
              <a:ea typeface="HGPｺﾞｼｯｸE" panose="020B0900000000000000" pitchFamily="50" charset="-128"/>
            </a:endParaRPr>
          </a:p>
        </p:txBody>
      </p:sp>
      <p:sp>
        <p:nvSpPr>
          <p:cNvPr id="1412" name="タイトル 447"/>
          <p:cNvSpPr/>
          <p:nvPr/>
        </p:nvSpPr>
        <p:spPr>
          <a:xfrm>
            <a:off x="1261812" y="149103"/>
            <a:ext cx="6522461" cy="808243"/>
          </a:xfrm>
          <a:prstGeom prst="rect">
            <a:avLst/>
          </a:prstGeom>
          <a:solidFill>
            <a:schemeClr val="accent1">
              <a:lumMod val="20000"/>
              <a:lumOff val="80000"/>
            </a:schemeClr>
          </a:solidFill>
          <a:ln w="5715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anchor="ctr">
            <a:norm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2800" b="1" dirty="0">
                <a:ln>
                  <a:solidFill>
                    <a:schemeClr val="bg1"/>
                  </a:solidFill>
                </a:ln>
                <a:solidFill>
                  <a:srgbClr val="000000"/>
                </a:solidFill>
                <a:latin typeface="HGPｺﾞｼｯｸE" panose="020B0900000000000000" pitchFamily="50" charset="-128"/>
                <a:ea typeface="HGPｺﾞｼｯｸE" panose="020B0900000000000000" pitchFamily="50" charset="-128"/>
              </a:rPr>
              <a:t>稲作と伝統芸能継承について考える</a:t>
            </a:r>
            <a:endParaRPr sz="2800" b="1" dirty="0">
              <a:ln>
                <a:solidFill>
                  <a:schemeClr val="bg1"/>
                </a:solidFill>
              </a:ln>
              <a:solidFill>
                <a:srgbClr val="000000"/>
              </a:solidFill>
              <a:latin typeface="HGPｺﾞｼｯｸE" panose="020B0900000000000000" pitchFamily="50" charset="-128"/>
              <a:ea typeface="HGPｺﾞｼｯｸE" panose="020B0900000000000000" pitchFamily="50" charset="-128"/>
            </a:endParaRPr>
          </a:p>
          <a:p>
            <a:pPr algn="ctr"/>
            <a:r>
              <a:rPr lang="ja-JP" altLang="en-US" sz="1800" b="1" dirty="0">
                <a:ln>
                  <a:solidFill>
                    <a:schemeClr val="bg1"/>
                  </a:solidFill>
                </a:ln>
                <a:solidFill>
                  <a:srgbClr val="000000"/>
                </a:solidFill>
                <a:latin typeface="HGPｺﾞｼｯｸE" panose="020B0900000000000000" pitchFamily="50" charset="-128"/>
                <a:ea typeface="HGPｺﾞｼｯｸE" panose="020B0900000000000000" pitchFamily="50" charset="-128"/>
              </a:rPr>
              <a:t>ー北広島町SDGs探究学習プログラムー</a:t>
            </a:r>
            <a:endParaRPr lang="ja-JP" altLang="en-US" sz="2800" b="1" dirty="0">
              <a:ln>
                <a:solidFill>
                  <a:schemeClr val="bg1"/>
                </a:solidFill>
              </a:ln>
              <a:solidFill>
                <a:srgbClr val="000000"/>
              </a:solidFill>
              <a:latin typeface="HGPｺﾞｼｯｸE" panose="020B0900000000000000" pitchFamily="50" charset="-128"/>
              <a:ea typeface="HGPｺﾞｼｯｸE" panose="020B0900000000000000" pitchFamily="50" charset="-128"/>
            </a:endParaRPr>
          </a:p>
        </p:txBody>
      </p:sp>
      <p:sp>
        <p:nvSpPr>
          <p:cNvPr id="1413" name="直線 362"/>
          <p:cNvSpPr/>
          <p:nvPr/>
        </p:nvSpPr>
        <p:spPr>
          <a:xfrm>
            <a:off x="9651990" y="4953001"/>
            <a:ext cx="2077276"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pic>
        <p:nvPicPr>
          <p:cNvPr id="1414" name="図 402"/>
          <p:cNvPicPr>
            <a:picLocks noChangeAspect="1"/>
          </p:cNvPicPr>
          <p:nvPr/>
        </p:nvPicPr>
        <p:blipFill>
          <a:blip r:embed="rId2"/>
          <a:srcRect l="19627" t="21965" r="20969" b="20894"/>
          <a:stretch>
            <a:fillRect/>
          </a:stretch>
        </p:blipFill>
        <p:spPr>
          <a:xfrm>
            <a:off x="377525" y="4666936"/>
            <a:ext cx="2857247" cy="1944598"/>
          </a:xfrm>
          <a:prstGeom prst="rect">
            <a:avLst/>
          </a:prstGeom>
        </p:spPr>
      </p:pic>
      <p:pic>
        <p:nvPicPr>
          <p:cNvPr id="1415" name="図 403"/>
          <p:cNvPicPr>
            <a:picLocks noChangeAspect="1"/>
          </p:cNvPicPr>
          <p:nvPr/>
        </p:nvPicPr>
        <p:blipFill>
          <a:blip r:embed="rId3"/>
          <a:srcRect l="22758" t="22606" r="22748" b="8405"/>
          <a:stretch>
            <a:fillRect/>
          </a:stretch>
        </p:blipFill>
        <p:spPr>
          <a:xfrm>
            <a:off x="3330280" y="4666934"/>
            <a:ext cx="2718241" cy="1948097"/>
          </a:xfrm>
          <a:prstGeom prst="rect">
            <a:avLst/>
          </a:prstGeom>
        </p:spPr>
      </p:pic>
      <p:pic>
        <p:nvPicPr>
          <p:cNvPr id="1416" name="図 406"/>
          <p:cNvPicPr>
            <a:picLocks noChangeAspect="1"/>
          </p:cNvPicPr>
          <p:nvPr/>
        </p:nvPicPr>
        <p:blipFill>
          <a:blip r:embed="rId4"/>
          <a:stretch>
            <a:fillRect/>
          </a:stretch>
        </p:blipFill>
        <p:spPr>
          <a:xfrm>
            <a:off x="6138931" y="4666934"/>
            <a:ext cx="2809771" cy="1943761"/>
          </a:xfrm>
          <a:prstGeom prst="rect">
            <a:avLst/>
          </a:prstGeom>
        </p:spPr>
      </p:pic>
      <p:sp>
        <p:nvSpPr>
          <p:cNvPr id="1417" name="タイトル 407"/>
          <p:cNvSpPr txBox="1"/>
          <p:nvPr/>
        </p:nvSpPr>
        <p:spPr>
          <a:xfrm>
            <a:off x="6435485" y="6617684"/>
            <a:ext cx="2271091" cy="167942"/>
          </a:xfrm>
          <a:prstGeom prst="rect">
            <a:avLst/>
          </a:prstGeom>
          <a:noFill/>
        </p:spPr>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800" dirty="0">
                <a:latin typeface="HGPｺﾞｼｯｸE" panose="020B0900000000000000" pitchFamily="50" charset="-128"/>
                <a:ea typeface="HGPｺﾞｼｯｸE" panose="020B0900000000000000" pitchFamily="50" charset="-128"/>
              </a:rPr>
              <a:t>「衣装の着付け体験」</a:t>
            </a:r>
            <a:endParaRPr lang="en-US" altLang="ja-JP" sz="692" dirty="0">
              <a:latin typeface="HGPｺﾞｼｯｸE" panose="020B0900000000000000" pitchFamily="50" charset="-128"/>
              <a:ea typeface="HGPｺﾞｼｯｸE" panose="020B0900000000000000" pitchFamily="50" charset="-128"/>
            </a:endParaRPr>
          </a:p>
        </p:txBody>
      </p:sp>
      <p:sp>
        <p:nvSpPr>
          <p:cNvPr id="1418" name="テキスト 408"/>
          <p:cNvSpPr txBox="1"/>
          <p:nvPr/>
        </p:nvSpPr>
        <p:spPr>
          <a:xfrm>
            <a:off x="377525" y="1989700"/>
            <a:ext cx="2344396" cy="306884"/>
          </a:xfrm>
          <a:prstGeom prst="rect">
            <a:avLst/>
          </a:prstGeom>
        </p:spPr>
        <p:txBody>
          <a:bodyPr wrap="square">
            <a:spAutoFit/>
          </a:bodyPr>
          <a:lstStyle/>
          <a:p>
            <a:pPr>
              <a:defRPr lang="ja-JP" altLang="en-US"/>
            </a:pPr>
            <a:r>
              <a:rPr lang="ja-JP" altLang="en-US" sz="1400">
                <a:latin typeface="HGSｺﾞｼｯｸE"/>
                <a:ea typeface="HGSｺﾞｼｯｸE"/>
              </a:rPr>
              <a:t>〇体験スケジュールモデル</a:t>
            </a:r>
            <a:endParaRPr lang="ja-JP" altLang="en-US">
              <a:latin typeface="HGSｺﾞｼｯｸE"/>
              <a:ea typeface="HGSｺﾞｼｯｸE"/>
            </a:endParaRPr>
          </a:p>
        </p:txBody>
      </p:sp>
      <p:graphicFrame>
        <p:nvGraphicFramePr>
          <p:cNvPr id="1419" name="四角形 410"/>
          <p:cNvGraphicFramePr>
            <a:graphicFrameLocks noGrp="1"/>
          </p:cNvGraphicFramePr>
          <p:nvPr/>
        </p:nvGraphicFramePr>
        <p:xfrm>
          <a:off x="377525" y="2497666"/>
          <a:ext cx="3760558" cy="2035558"/>
        </p:xfrm>
        <a:graphic>
          <a:graphicData uri="http://schemas.openxmlformats.org/drawingml/2006/table">
            <a:tbl>
              <a:tblPr firstCol="1" bandRow="1">
                <a:tableStyleId>{00A15C55-8517-42AA-B614-E9B94910E393}</a:tableStyleId>
              </a:tblPr>
              <a:tblGrid>
                <a:gridCol w="757989">
                  <a:extLst>
                    <a:ext uri="{9D8B030D-6E8A-4147-A177-3AD203B41FA5}">
                      <a16:colId xmlns:a16="http://schemas.microsoft.com/office/drawing/2014/main" val="20000"/>
                    </a:ext>
                  </a:extLst>
                </a:gridCol>
                <a:gridCol w="1129319">
                  <a:extLst>
                    <a:ext uri="{9D8B030D-6E8A-4147-A177-3AD203B41FA5}">
                      <a16:colId xmlns:a16="http://schemas.microsoft.com/office/drawing/2014/main" val="20001"/>
                    </a:ext>
                  </a:extLst>
                </a:gridCol>
                <a:gridCol w="1873250">
                  <a:extLst>
                    <a:ext uri="{9D8B030D-6E8A-4147-A177-3AD203B41FA5}">
                      <a16:colId xmlns:a16="http://schemas.microsoft.com/office/drawing/2014/main" val="20002"/>
                    </a:ext>
                  </a:extLst>
                </a:gridCol>
              </a:tblGrid>
              <a:tr h="284196">
                <a:tc>
                  <a:txBody>
                    <a:bodyPr/>
                    <a:lstStyle/>
                    <a:p>
                      <a:pPr algn="ctr"/>
                      <a:r>
                        <a:rPr kumimoji="1" lang="ja-JP" altLang="en-US" sz="1200" dirty="0">
                          <a:solidFill>
                            <a:schemeClr val="tx1"/>
                          </a:solidFill>
                          <a:latin typeface="BIZ UDPゴシック"/>
                          <a:ea typeface="BIZ UDPゴシック"/>
                        </a:rPr>
                        <a:t>時間</a:t>
                      </a:r>
                      <a:endParaRPr kumimoji="1" lang="ja-JP" altLang="en-US" dirty="0">
                        <a:solidFill>
                          <a:schemeClr val="tx1"/>
                        </a:solidFill>
                        <a:latin typeface="BIZ UDPゴシック"/>
                        <a:ea typeface="BIZ UDPゴシック"/>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tc>
                  <a:txBody>
                    <a:bodyPr/>
                    <a:lstStyle/>
                    <a:p>
                      <a:r>
                        <a:rPr kumimoji="1" lang="ja-JP" altLang="en-US" sz="1200" dirty="0">
                          <a:latin typeface="BIZ UDPゴシック"/>
                          <a:ea typeface="BIZ UDPゴシック"/>
                        </a:rPr>
                        <a:t>会場</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tc>
                  <a:txBody>
                    <a:bodyPr/>
                    <a:lstStyle/>
                    <a:p>
                      <a:r>
                        <a:rPr kumimoji="1" lang="ja-JP" altLang="en-US" sz="1200" dirty="0">
                          <a:latin typeface="BIZ UDPゴシック"/>
                          <a:ea typeface="BIZ UDPゴシック"/>
                        </a:rPr>
                        <a:t>内容</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10000"/>
                  </a:ext>
                </a:extLst>
              </a:tr>
              <a:tr h="343232">
                <a:tc>
                  <a:txBody>
                    <a:bodyPr/>
                    <a:lstStyle/>
                    <a:p>
                      <a:pPr algn="ctr"/>
                      <a:r>
                        <a:rPr kumimoji="1" lang="ja-JP" altLang="en-US" sz="1200" dirty="0">
                          <a:solidFill>
                            <a:schemeClr val="tx1"/>
                          </a:solidFill>
                          <a:latin typeface="BIZ UDPゴシック"/>
                          <a:ea typeface="BIZ UDPゴシック"/>
                        </a:rPr>
                        <a:t>15：00</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tc>
                  <a:txBody>
                    <a:bodyPr/>
                    <a:lstStyle/>
                    <a:p>
                      <a:r>
                        <a:rPr kumimoji="1" lang="ja-JP" altLang="en-US" sz="1200" dirty="0">
                          <a:latin typeface="BIZ UDPゴシック"/>
                          <a:ea typeface="BIZ UDPゴシック"/>
                        </a:rPr>
                        <a:t>対面式会場</a:t>
                      </a:r>
                      <a:endParaRPr kumimoji="1" lang="ja-JP" altLang="en-US" dirty="0">
                        <a:latin typeface="BIZ UDPゴシック"/>
                        <a:ea typeface="BIZ UDPゴシック"/>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tc>
                  <a:txBody>
                    <a:bodyPr/>
                    <a:lstStyle/>
                    <a:p>
                      <a:r>
                        <a:rPr kumimoji="1" lang="ja-JP" altLang="en-US" sz="1200" dirty="0">
                          <a:latin typeface="BIZ UDPゴシック"/>
                          <a:ea typeface="BIZ UDPゴシック"/>
                        </a:rPr>
                        <a:t>北広島町到着</a:t>
                      </a:r>
                      <a:endParaRPr kumimoji="1" lang="ja-JP" altLang="en-US" dirty="0">
                        <a:latin typeface="BIZ UDPゴシック"/>
                        <a:ea typeface="BIZ UDPゴシック"/>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10001"/>
                  </a:ext>
                </a:extLst>
              </a:tr>
              <a:tr h="343232">
                <a:tc>
                  <a:txBody>
                    <a:bodyPr/>
                    <a:lstStyle/>
                    <a:p>
                      <a:pPr algn="ctr"/>
                      <a:r>
                        <a:rPr kumimoji="1" lang="ja-JP" altLang="en-US" sz="1200" dirty="0">
                          <a:solidFill>
                            <a:schemeClr val="tx1"/>
                          </a:solidFill>
                          <a:latin typeface="BIZ UDPゴシック"/>
                          <a:ea typeface="BIZ UDPゴシック"/>
                        </a:rPr>
                        <a:t>15：30</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tc>
                  <a:txBody>
                    <a:bodyPr/>
                    <a:lstStyle/>
                    <a:p>
                      <a:r>
                        <a:rPr kumimoji="1" lang="ja-JP" altLang="en-US" sz="1200" dirty="0">
                          <a:latin typeface="BIZ UDPゴシック"/>
                          <a:ea typeface="BIZ UDPゴシック"/>
                        </a:rPr>
                        <a:t>民宿</a:t>
                      </a:r>
                      <a:endParaRPr kumimoji="1" lang="ja-JP" altLang="en-US" dirty="0">
                        <a:latin typeface="BIZ UDPゴシック"/>
                        <a:ea typeface="BIZ UDPゴシック"/>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tc>
                  <a:txBody>
                    <a:bodyPr/>
                    <a:lstStyle/>
                    <a:p>
                      <a:r>
                        <a:rPr kumimoji="1" lang="ja-JP" altLang="en-US" sz="1200" dirty="0">
                          <a:latin typeface="BIZ UDPゴシック"/>
                          <a:ea typeface="BIZ UDPゴシック"/>
                        </a:rPr>
                        <a:t>民宿到着・農業体験・夕食</a:t>
                      </a:r>
                      <a:endParaRPr kumimoji="1" lang="ja-JP" altLang="en-US" dirty="0">
                        <a:latin typeface="BIZ UDPゴシック"/>
                        <a:ea typeface="BIZ UDPゴシック"/>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10002"/>
                  </a:ext>
                </a:extLst>
              </a:tr>
              <a:tr h="343232">
                <a:tc>
                  <a:txBody>
                    <a:bodyPr/>
                    <a:lstStyle/>
                    <a:p>
                      <a:pPr algn="ctr"/>
                      <a:r>
                        <a:rPr kumimoji="1" lang="ja-JP" altLang="en-US" sz="1200" dirty="0">
                          <a:solidFill>
                            <a:schemeClr val="tx1"/>
                          </a:solidFill>
                          <a:latin typeface="BIZ UDPゴシック"/>
                          <a:ea typeface="BIZ UDPゴシック"/>
                        </a:rPr>
                        <a:t>18：30</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tc>
                  <a:txBody>
                    <a:bodyPr/>
                    <a:lstStyle/>
                    <a:p>
                      <a:r>
                        <a:rPr kumimoji="1" lang="ja-JP" altLang="en-US" sz="1200" dirty="0">
                          <a:latin typeface="BIZ UDPゴシック"/>
                          <a:ea typeface="BIZ UDPゴシック"/>
                        </a:rPr>
                        <a:t>体育館・神社</a:t>
                      </a:r>
                      <a:endParaRPr kumimoji="1" lang="ja-JP" altLang="en-US" dirty="0">
                        <a:latin typeface="BIZ UDPゴシック"/>
                        <a:ea typeface="BIZ UDPゴシック"/>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tc>
                  <a:txBody>
                    <a:bodyPr/>
                    <a:lstStyle/>
                    <a:p>
                      <a:r>
                        <a:rPr kumimoji="1" lang="ja-JP" altLang="en-US" sz="1200" dirty="0">
                          <a:latin typeface="BIZ UDPゴシック"/>
                          <a:ea typeface="BIZ UDPゴシック"/>
                        </a:rPr>
                        <a:t>米作りの話</a:t>
                      </a:r>
                      <a:endParaRPr kumimoji="1" lang="ja-JP" altLang="en-US" dirty="0">
                        <a:latin typeface="BIZ UDPゴシック"/>
                        <a:ea typeface="BIZ UDPゴシック"/>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10003"/>
                  </a:ext>
                </a:extLst>
              </a:tr>
              <a:tr h="343232">
                <a:tc>
                  <a:txBody>
                    <a:bodyPr/>
                    <a:lstStyle/>
                    <a:p>
                      <a:pPr algn="ctr"/>
                      <a:r>
                        <a:rPr kumimoji="1" lang="ja-JP" altLang="en-US" sz="1200" dirty="0">
                          <a:solidFill>
                            <a:schemeClr val="tx1"/>
                          </a:solidFill>
                          <a:latin typeface="BIZ UDPゴシック"/>
                          <a:ea typeface="BIZ UDPゴシック"/>
                        </a:rPr>
                        <a:t>19：30</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tc>
                  <a:txBody>
                    <a:bodyPr/>
                    <a:lstStyle/>
                    <a:p>
                      <a:r>
                        <a:rPr kumimoji="1" lang="ja-JP" altLang="en-US" sz="1200" dirty="0">
                          <a:latin typeface="BIZ UDPゴシック"/>
                          <a:ea typeface="BIZ UDPゴシック"/>
                        </a:rPr>
                        <a:t>体育館・神社</a:t>
                      </a:r>
                      <a:endParaRPr kumimoji="1" lang="ja-JP" altLang="en-US" dirty="0">
                        <a:latin typeface="BIZ UDPゴシック"/>
                        <a:ea typeface="BIZ UDPゴシック"/>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tc>
                  <a:txBody>
                    <a:bodyPr/>
                    <a:lstStyle/>
                    <a:p>
                      <a:r>
                        <a:rPr kumimoji="1" lang="ja-JP" altLang="en-US" sz="1200" dirty="0">
                          <a:latin typeface="BIZ UDPゴシック"/>
                          <a:ea typeface="BIZ UDPゴシック"/>
                        </a:rPr>
                        <a:t>伝統承継の話・神楽鑑賞</a:t>
                      </a:r>
                      <a:endParaRPr kumimoji="1" lang="ja-JP" altLang="en-US" dirty="0">
                        <a:latin typeface="BIZ UDPゴシック"/>
                        <a:ea typeface="BIZ UDPゴシック"/>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10004"/>
                  </a:ext>
                </a:extLst>
              </a:tr>
              <a:tr h="378434">
                <a:tc>
                  <a:txBody>
                    <a:bodyPr/>
                    <a:lstStyle/>
                    <a:p>
                      <a:pPr algn="ctr"/>
                      <a:r>
                        <a:rPr kumimoji="1" lang="ja-JP" altLang="en-US" sz="1200" dirty="0">
                          <a:solidFill>
                            <a:schemeClr val="tx1"/>
                          </a:solidFill>
                          <a:latin typeface="BIZ UDPゴシック"/>
                          <a:ea typeface="BIZ UDPゴシック"/>
                        </a:rPr>
                        <a:t>20：30</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tc>
                  <a:txBody>
                    <a:bodyPr/>
                    <a:lstStyle/>
                    <a:p>
                      <a:endParaRPr kumimoji="1" lang="ja-JP" altLang="en-US" dirty="0">
                        <a:latin typeface="BIZ UDPゴシック"/>
                        <a:ea typeface="BIZ UDPゴシック"/>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tc>
                  <a:txBody>
                    <a:bodyPr/>
                    <a:lstStyle/>
                    <a:p>
                      <a:r>
                        <a:rPr kumimoji="1" lang="ja-JP" altLang="en-US" sz="1200" dirty="0">
                          <a:latin typeface="BIZ UDPゴシック"/>
                          <a:ea typeface="BIZ UDPゴシック"/>
                        </a:rPr>
                        <a:t>終了</a:t>
                      </a:r>
                      <a:endParaRPr kumimoji="1" lang="ja-JP" altLang="en-US" dirty="0">
                        <a:latin typeface="BIZ UDPゴシック"/>
                        <a:ea typeface="BIZ UDPゴシック"/>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420" name="テキスト 412"/>
          <p:cNvSpPr txBox="1"/>
          <p:nvPr/>
        </p:nvSpPr>
        <p:spPr>
          <a:xfrm>
            <a:off x="4149760" y="3480975"/>
            <a:ext cx="773101" cy="276106"/>
          </a:xfrm>
          <a:prstGeom prst="rect">
            <a:avLst/>
          </a:prstGeom>
        </p:spPr>
        <p:txBody>
          <a:bodyPr wrap="square">
            <a:spAutoFit/>
          </a:bodyPr>
          <a:lstStyle/>
          <a:p>
            <a:pPr>
              <a:defRPr lang="ja-JP" altLang="en-US"/>
            </a:pPr>
            <a:r>
              <a:rPr lang="ja-JP" altLang="en-US" sz="1200" b="1" u="none">
                <a:latin typeface="HGSｺﾞｼｯｸE"/>
                <a:ea typeface="HGSｺﾞｼｯｸE"/>
              </a:rPr>
              <a:t>○参考</a:t>
            </a:r>
            <a:endParaRPr lang="ja-JP" altLang="en-US"/>
          </a:p>
        </p:txBody>
      </p:sp>
      <p:sp>
        <p:nvSpPr>
          <p:cNvPr id="1421" name="テキスト 414"/>
          <p:cNvSpPr txBox="1"/>
          <p:nvPr/>
        </p:nvSpPr>
        <p:spPr>
          <a:xfrm>
            <a:off x="6627739" y="2032083"/>
            <a:ext cx="2272608" cy="645438"/>
          </a:xfrm>
          <a:prstGeom prst="rect">
            <a:avLst/>
          </a:prstGeom>
          <a:solidFill>
            <a:schemeClr val="bg1">
              <a:lumMod val="95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defRPr lang="ja-JP" altLang="en-US"/>
            </a:pPr>
            <a:r>
              <a:rPr lang="ja-JP" altLang="en-US" sz="1200">
                <a:latin typeface="HGPｺﾞｼｯｸE"/>
                <a:ea typeface="HGPｺﾞｼｯｸE"/>
              </a:rPr>
              <a:t>調性に大変お時間を要します。</a:t>
            </a:r>
          </a:p>
          <a:p>
            <a:pPr>
              <a:defRPr lang="ja-JP" altLang="en-US"/>
            </a:pPr>
            <a:r>
              <a:rPr lang="ja-JP" altLang="en-US" sz="1200">
                <a:latin typeface="HGPｺﾞｼｯｸE"/>
                <a:ea typeface="HGPｺﾞｼｯｸE"/>
              </a:rPr>
              <a:t>希望される場合は、お早めにお問い合わせください。</a:t>
            </a:r>
            <a:endParaRPr lang="ja-JP" altLang="en-US">
              <a:latin typeface="HGPｺﾞｼｯｸE"/>
              <a:ea typeface="HGPｺﾞｼｯｸE"/>
            </a:endParaRPr>
          </a:p>
        </p:txBody>
      </p:sp>
      <p:pic>
        <p:nvPicPr>
          <p:cNvPr id="1422" name="図 383"/>
          <p:cNvPicPr>
            <a:picLocks noChangeAspect="1"/>
          </p:cNvPicPr>
          <p:nvPr/>
        </p:nvPicPr>
        <p:blipFill>
          <a:blip r:embed="rId5"/>
          <a:stretch>
            <a:fillRect/>
          </a:stretch>
        </p:blipFill>
        <p:spPr>
          <a:xfrm>
            <a:off x="7211901" y="3101447"/>
            <a:ext cx="1709585" cy="1282188"/>
          </a:xfrm>
          <a:prstGeom prst="rect">
            <a:avLst/>
          </a:prstGeom>
        </p:spPr>
      </p:pic>
      <p:sp>
        <p:nvSpPr>
          <p:cNvPr id="1423" name="タイトル 384"/>
          <p:cNvSpPr txBox="1"/>
          <p:nvPr/>
        </p:nvSpPr>
        <p:spPr>
          <a:xfrm>
            <a:off x="7198703" y="4345323"/>
            <a:ext cx="1934714" cy="199161"/>
          </a:xfrm>
          <a:prstGeom prst="rect">
            <a:avLst/>
          </a:prstGeom>
          <a:noFill/>
        </p:spPr>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800" dirty="0">
                <a:latin typeface="HGPｺﾞｼｯｸE" panose="020B0900000000000000" pitchFamily="50" charset="-128"/>
                <a:ea typeface="HGPｺﾞｼｯｸE" panose="020B0900000000000000" pitchFamily="50" charset="-128"/>
              </a:rPr>
              <a:t>「記念品のお米」</a:t>
            </a:r>
            <a:endParaRPr lang="en-US" altLang="ja-JP" sz="692" dirty="0">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005683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 name="タイトル 1"/>
          <p:cNvSpPr>
            <a:spLocks noGrp="1"/>
          </p:cNvSpPr>
          <p:nvPr>
            <p:ph type="ctrTitle"/>
          </p:nvPr>
        </p:nvSpPr>
        <p:spPr>
          <a:xfrm>
            <a:off x="-66675" y="-9525"/>
            <a:ext cx="9210675" cy="507492"/>
          </a:xfrm>
          <a:solidFill>
            <a:srgbClr val="92D050"/>
          </a:solidFill>
          <a:ln>
            <a:solidFill>
              <a:schemeClr val="bg1"/>
            </a:solidFill>
          </a:ln>
        </p:spPr>
        <p:txBody>
          <a:bodyPr>
            <a:normAutofit/>
          </a:bodyPr>
          <a:lstStyle/>
          <a:p>
            <a:r>
              <a:rPr lang="ja-JP" altLang="en-US" sz="3000" dirty="0">
                <a:ln>
                  <a:solidFill>
                    <a:schemeClr val="bg1"/>
                  </a:solidFill>
                </a:ln>
                <a:latin typeface="HGPｺﾞｼｯｸE" panose="020B0900000000000000" pitchFamily="50" charset="-128"/>
                <a:ea typeface="HGPｺﾞｼｯｸE" panose="020B0900000000000000" pitchFamily="50" charset="-128"/>
              </a:rPr>
              <a:t>北広島町　本部宿舎の紹介</a:t>
            </a:r>
          </a:p>
        </p:txBody>
      </p:sp>
      <p:sp>
        <p:nvSpPr>
          <p:cNvPr id="1426" name="テキスト ボックス 2"/>
          <p:cNvSpPr txBox="1"/>
          <p:nvPr/>
        </p:nvSpPr>
        <p:spPr>
          <a:xfrm>
            <a:off x="0" y="516140"/>
            <a:ext cx="9144000" cy="368439"/>
          </a:xfrm>
          <a:prstGeom prst="rect">
            <a:avLst/>
          </a:prstGeom>
          <a:noFill/>
        </p:spPr>
        <p:txBody>
          <a:bodyPr wrap="square" rtlCol="0">
            <a:spAutoFit/>
          </a:bodyPr>
          <a:lstStyle/>
          <a:p>
            <a:pPr algn="ctr"/>
            <a:r>
              <a:rPr lang="ja-JP" altLang="en-US" dirty="0">
                <a:latin typeface="BIZ UDゴシック" panose="020B0400000000000000" pitchFamily="49" charset="-128"/>
                <a:ea typeface="BIZ UDゴシック" panose="020B0400000000000000" pitchFamily="49" charset="-128"/>
              </a:rPr>
              <a:t>芸北オークガーデン</a:t>
            </a:r>
            <a:r>
              <a:rPr lang="ja-JP" altLang="en-US" sz="1350" dirty="0">
                <a:latin typeface="BIZ UDゴシック" panose="020B0400000000000000" pitchFamily="49" charset="-128"/>
                <a:ea typeface="BIZ UDゴシック" panose="020B0400000000000000" pitchFamily="49" charset="-128"/>
              </a:rPr>
              <a:t>　</a:t>
            </a:r>
            <a:r>
              <a:rPr lang="ja-JP" altLang="ja-JP" sz="900" dirty="0">
                <a:latin typeface="HGSｺﾞｼｯｸE"/>
                <a:ea typeface="HGSｺﾞｼｯｸE"/>
              </a:rPr>
              <a:t>北広島町細見</a:t>
            </a:r>
            <a:r>
              <a:rPr lang="en-US" altLang="ja-JP" sz="900" dirty="0">
                <a:latin typeface="HGSｺﾞｼｯｸE"/>
                <a:ea typeface="HGSｺﾞｼｯｸE"/>
              </a:rPr>
              <a:t>145-104</a:t>
            </a:r>
            <a:r>
              <a:rPr lang="ja-JP" altLang="en-US" sz="900" dirty="0">
                <a:latin typeface="HGSｺﾞｼｯｸE"/>
                <a:ea typeface="HGSｺﾞｼｯｸE"/>
              </a:rPr>
              <a:t>　</a:t>
            </a:r>
            <a:r>
              <a:rPr lang="en-US" altLang="ja-JP" sz="900" dirty="0">
                <a:latin typeface="HGSｺﾞｼｯｸE"/>
                <a:ea typeface="HGSｺﾞｼｯｸE"/>
              </a:rPr>
              <a:t>TEL0826-35-1230</a:t>
            </a:r>
            <a:endParaRPr lang="ja-JP" altLang="en-US" sz="900" dirty="0">
              <a:latin typeface="HGSｺﾞｼｯｸE"/>
              <a:ea typeface="HGSｺﾞｼｯｸE"/>
            </a:endParaRPr>
          </a:p>
        </p:txBody>
      </p:sp>
      <p:pic>
        <p:nvPicPr>
          <p:cNvPr id="1427" name="Picture 3" descr="\\Is011\商工観光課\■観光振興係\◆観光振興対策\●北広島町\★教育旅行\ベイエリア\H30\関西営業資料作成要領\会席料理.jpg"/>
          <p:cNvPicPr>
            <a:picLocks noChangeAspect="1" noChangeArrowheads="1"/>
          </p:cNvPicPr>
          <p:nvPr/>
        </p:nvPicPr>
        <p:blipFill>
          <a:blip r:embed="rId2"/>
          <a:stretch>
            <a:fillRect/>
          </a:stretch>
        </p:blipFill>
        <p:spPr>
          <a:xfrm>
            <a:off x="546820" y="2957065"/>
            <a:ext cx="2793012" cy="1933288"/>
          </a:xfrm>
          <a:prstGeom prst="rect">
            <a:avLst/>
          </a:prstGeom>
          <a:noFill/>
        </p:spPr>
      </p:pic>
      <p:grpSp>
        <p:nvGrpSpPr>
          <p:cNvPr id="1428" name="グループ化 37"/>
          <p:cNvGrpSpPr/>
          <p:nvPr/>
        </p:nvGrpSpPr>
        <p:grpSpPr>
          <a:xfrm>
            <a:off x="6268144" y="1155828"/>
            <a:ext cx="2782459" cy="2321007"/>
            <a:chOff x="3523899" y="4038531"/>
            <a:chExt cx="3419825" cy="2507598"/>
          </a:xfrm>
        </p:grpSpPr>
        <p:pic>
          <p:nvPicPr>
            <p:cNvPr id="1429" name="Picture 4" descr="\\Is011\商工観光課\■観光振興係\◆観光振興対策\●北広島町\★教育旅行\ベイエリア\H30\関西営業資料作成要領\lodge_imageb.jpg"/>
            <p:cNvPicPr>
              <a:picLocks noChangeAspect="1" noChangeArrowheads="1"/>
            </p:cNvPicPr>
            <p:nvPr/>
          </p:nvPicPr>
          <p:blipFill>
            <a:blip r:embed="rId3"/>
            <a:stretch>
              <a:fillRect/>
            </a:stretch>
          </p:blipFill>
          <p:spPr>
            <a:xfrm>
              <a:off x="3523900" y="4048056"/>
              <a:ext cx="3330764" cy="2498073"/>
            </a:xfrm>
            <a:prstGeom prst="rect">
              <a:avLst/>
            </a:prstGeom>
            <a:noFill/>
          </p:spPr>
        </p:pic>
      </p:grpSp>
      <p:sp>
        <p:nvSpPr>
          <p:cNvPr id="1430" name="テキスト ボックス 43"/>
          <p:cNvSpPr txBox="1"/>
          <p:nvPr/>
        </p:nvSpPr>
        <p:spPr>
          <a:xfrm>
            <a:off x="546819" y="6170085"/>
            <a:ext cx="600075" cy="253916"/>
          </a:xfrm>
          <a:prstGeom prst="rect">
            <a:avLst/>
          </a:prstGeom>
          <a:solidFill>
            <a:srgbClr val="92D050"/>
          </a:solidFill>
        </p:spPr>
        <p:txBody>
          <a:bodyPr wrap="square" rtlCol="0">
            <a:spAutoFit/>
          </a:bodyPr>
          <a:lstStyle/>
          <a:p>
            <a:pPr algn="ctr"/>
            <a:r>
              <a:rPr lang="ja-JP" altLang="en-US" sz="1050" dirty="0">
                <a:latin typeface="BIZ UDゴシック" panose="020B0400000000000000" pitchFamily="49" charset="-128"/>
                <a:ea typeface="BIZ UDゴシック" panose="020B0400000000000000" pitchFamily="49" charset="-128"/>
              </a:rPr>
              <a:t>定員</a:t>
            </a:r>
          </a:p>
        </p:txBody>
      </p:sp>
      <p:sp>
        <p:nvSpPr>
          <p:cNvPr id="1431" name="テキスト ボックス 44"/>
          <p:cNvSpPr txBox="1"/>
          <p:nvPr/>
        </p:nvSpPr>
        <p:spPr>
          <a:xfrm>
            <a:off x="546818" y="6434140"/>
            <a:ext cx="5058851" cy="276999"/>
          </a:xfrm>
          <a:prstGeom prst="rect">
            <a:avLst/>
          </a:prstGeom>
          <a:noFill/>
        </p:spPr>
        <p:txBody>
          <a:bodyPr wrap="square" rtlCol="0">
            <a:spAutoFit/>
          </a:bodyPr>
          <a:lstStyle/>
          <a:p>
            <a:r>
              <a:rPr lang="ja-JP" altLang="en-US" sz="1200" dirty="0">
                <a:latin typeface="BIZ UDゴシック" panose="020B0400000000000000" pitchFamily="49" charset="-128"/>
                <a:ea typeface="BIZ UDゴシック" panose="020B0400000000000000" pitchFamily="49" charset="-128"/>
              </a:rPr>
              <a:t>客室７室・定員数３２名（４名部屋６室・８名部屋１室）</a:t>
            </a:r>
          </a:p>
        </p:txBody>
      </p:sp>
      <p:sp>
        <p:nvSpPr>
          <p:cNvPr id="1432" name="テキスト ボックス 46"/>
          <p:cNvSpPr txBox="1"/>
          <p:nvPr/>
        </p:nvSpPr>
        <p:spPr>
          <a:xfrm>
            <a:off x="546819" y="4890353"/>
            <a:ext cx="2793011" cy="196208"/>
          </a:xfrm>
          <a:prstGeom prst="rect">
            <a:avLst/>
          </a:prstGeom>
          <a:noFill/>
        </p:spPr>
        <p:txBody>
          <a:bodyPr wrap="square" rtlCol="0">
            <a:spAutoFit/>
          </a:bodyPr>
          <a:lstStyle/>
          <a:p>
            <a:r>
              <a:rPr lang="ja-JP" altLang="en-US" sz="675" dirty="0"/>
              <a:t>夕食</a:t>
            </a:r>
          </a:p>
        </p:txBody>
      </p:sp>
      <p:sp>
        <p:nvSpPr>
          <p:cNvPr id="1433" name="テキスト ボックス 52"/>
          <p:cNvSpPr txBox="1"/>
          <p:nvPr/>
        </p:nvSpPr>
        <p:spPr>
          <a:xfrm>
            <a:off x="3485635" y="4881864"/>
            <a:ext cx="2565120" cy="196208"/>
          </a:xfrm>
          <a:prstGeom prst="rect">
            <a:avLst/>
          </a:prstGeom>
          <a:noFill/>
        </p:spPr>
        <p:txBody>
          <a:bodyPr wrap="square" rtlCol="0">
            <a:spAutoFit/>
          </a:bodyPr>
          <a:lstStyle/>
          <a:p>
            <a:r>
              <a:rPr lang="ja-JP" altLang="en-US" sz="675" dirty="0"/>
              <a:t>露天風呂</a:t>
            </a:r>
          </a:p>
        </p:txBody>
      </p:sp>
      <p:pic>
        <p:nvPicPr>
          <p:cNvPr id="1434" name="Picture 3" descr="\\Is011\商工観光課\■観光振興係\◆観光振興対策\●北広島町\★教育旅行\ベイエリア\H30\プロモーション首都圏\オークガーデン露天風呂.jpg"/>
          <p:cNvPicPr preferRelativeResize="0">
            <a:picLocks noChangeAspect="1" noChangeArrowheads="1"/>
          </p:cNvPicPr>
          <p:nvPr/>
        </p:nvPicPr>
        <p:blipFill>
          <a:blip r:embed="rId4"/>
          <a:stretch>
            <a:fillRect/>
          </a:stretch>
        </p:blipFill>
        <p:spPr>
          <a:xfrm>
            <a:off x="3473040" y="2957483"/>
            <a:ext cx="2577715" cy="1933288"/>
          </a:xfrm>
          <a:prstGeom prst="rect">
            <a:avLst/>
          </a:prstGeom>
          <a:noFill/>
        </p:spPr>
      </p:pic>
      <p:sp>
        <p:nvSpPr>
          <p:cNvPr id="1435" name="テキスト ボックス 23"/>
          <p:cNvSpPr txBox="1"/>
          <p:nvPr/>
        </p:nvSpPr>
        <p:spPr>
          <a:xfrm>
            <a:off x="6344589" y="3556923"/>
            <a:ext cx="2557108" cy="196208"/>
          </a:xfrm>
          <a:prstGeom prst="rect">
            <a:avLst/>
          </a:prstGeom>
          <a:noFill/>
        </p:spPr>
        <p:txBody>
          <a:bodyPr wrap="square" rtlCol="0">
            <a:spAutoFit/>
          </a:bodyPr>
          <a:lstStyle/>
          <a:p>
            <a:r>
              <a:rPr lang="ja-JP" altLang="en-US" sz="675" dirty="0"/>
              <a:t>部屋</a:t>
            </a:r>
          </a:p>
        </p:txBody>
      </p:sp>
      <p:sp>
        <p:nvSpPr>
          <p:cNvPr id="1436" name="テキスト ボックス 25"/>
          <p:cNvSpPr txBox="1"/>
          <p:nvPr/>
        </p:nvSpPr>
        <p:spPr>
          <a:xfrm>
            <a:off x="3473040" y="5254152"/>
            <a:ext cx="600075" cy="253916"/>
          </a:xfrm>
          <a:prstGeom prst="rect">
            <a:avLst/>
          </a:prstGeom>
          <a:solidFill>
            <a:srgbClr val="92D050"/>
          </a:solidFill>
        </p:spPr>
        <p:txBody>
          <a:bodyPr wrap="square" rtlCol="0">
            <a:spAutoFit/>
          </a:bodyPr>
          <a:lstStyle/>
          <a:p>
            <a:pPr algn="ctr"/>
            <a:r>
              <a:rPr lang="ja-JP" altLang="en-US" sz="1050" dirty="0">
                <a:latin typeface="BIZ UDゴシック" panose="020B0400000000000000" pitchFamily="49" charset="-128"/>
                <a:ea typeface="BIZ UDゴシック" panose="020B0400000000000000" pitchFamily="49" charset="-128"/>
              </a:rPr>
              <a:t>温泉</a:t>
            </a:r>
          </a:p>
        </p:txBody>
      </p:sp>
      <p:sp>
        <p:nvSpPr>
          <p:cNvPr id="1437" name="テキスト ボックス 29"/>
          <p:cNvSpPr txBox="1"/>
          <p:nvPr/>
        </p:nvSpPr>
        <p:spPr>
          <a:xfrm>
            <a:off x="3455693" y="5585162"/>
            <a:ext cx="2149977" cy="646331"/>
          </a:xfrm>
          <a:prstGeom prst="rect">
            <a:avLst/>
          </a:prstGeom>
          <a:noFill/>
        </p:spPr>
        <p:txBody>
          <a:bodyPr wrap="square" rtlCol="0">
            <a:spAutoFit/>
          </a:bodyPr>
          <a:lstStyle/>
          <a:p>
            <a:r>
              <a:rPr lang="ja-JP" altLang="en-US" sz="1200" dirty="0">
                <a:latin typeface="BIZ UDゴシック" panose="020B0400000000000000" pitchFamily="49" charset="-128"/>
                <a:ea typeface="BIZ UDゴシック" panose="020B0400000000000000" pitchFamily="49" charset="-128"/>
              </a:rPr>
              <a:t>天然温泉・露天風呂完備</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中国山地の自然を感じながらリフレッシュできます</a:t>
            </a:r>
          </a:p>
        </p:txBody>
      </p:sp>
      <p:sp>
        <p:nvSpPr>
          <p:cNvPr id="1438" name="テキスト ボックス 32"/>
          <p:cNvSpPr txBox="1"/>
          <p:nvPr/>
        </p:nvSpPr>
        <p:spPr>
          <a:xfrm>
            <a:off x="546819" y="5254152"/>
            <a:ext cx="600075" cy="253916"/>
          </a:xfrm>
          <a:prstGeom prst="rect">
            <a:avLst/>
          </a:prstGeom>
          <a:solidFill>
            <a:srgbClr val="92D050"/>
          </a:solidFill>
        </p:spPr>
        <p:txBody>
          <a:bodyPr wrap="square" rtlCol="0">
            <a:spAutoFit/>
          </a:bodyPr>
          <a:lstStyle/>
          <a:p>
            <a:pPr algn="ctr"/>
            <a:r>
              <a:rPr lang="ja-JP" altLang="en-US" sz="1050" dirty="0">
                <a:latin typeface="BIZ UDゴシック" panose="020B0400000000000000" pitchFamily="49" charset="-128"/>
                <a:ea typeface="BIZ UDゴシック" panose="020B0400000000000000" pitchFamily="49" charset="-128"/>
              </a:rPr>
              <a:t>立地</a:t>
            </a:r>
          </a:p>
        </p:txBody>
      </p:sp>
      <p:sp>
        <p:nvSpPr>
          <p:cNvPr id="1439" name="テキスト ボックス 33"/>
          <p:cNvSpPr txBox="1"/>
          <p:nvPr/>
        </p:nvSpPr>
        <p:spPr>
          <a:xfrm>
            <a:off x="455018" y="5556307"/>
            <a:ext cx="2884811" cy="646331"/>
          </a:xfrm>
          <a:prstGeom prst="rect">
            <a:avLst/>
          </a:prstGeom>
          <a:noFill/>
        </p:spPr>
        <p:txBody>
          <a:bodyPr wrap="square" rtlCol="0">
            <a:spAutoFit/>
          </a:bodyPr>
          <a:lstStyle/>
          <a:p>
            <a:r>
              <a:rPr lang="ja-JP" altLang="en-US" sz="1200" dirty="0">
                <a:latin typeface="BIZ UDゴシック" panose="020B0400000000000000" pitchFamily="49" charset="-128"/>
                <a:ea typeface="BIZ UDゴシック" panose="020B0400000000000000" pitchFamily="49" charset="-128"/>
              </a:rPr>
              <a:t>西中国山地国定公園がある芸北地域の中心に位置します。</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（戸河内</a:t>
            </a:r>
            <a:r>
              <a:rPr lang="en-US" altLang="ja-JP" sz="1200" dirty="0">
                <a:latin typeface="BIZ UDゴシック" panose="020B0400000000000000" pitchFamily="49" charset="-128"/>
                <a:ea typeface="BIZ UDゴシック" panose="020B0400000000000000" pitchFamily="49" charset="-128"/>
              </a:rPr>
              <a:t>IC</a:t>
            </a:r>
            <a:r>
              <a:rPr lang="ja-JP" altLang="en-US" sz="1200" dirty="0">
                <a:latin typeface="BIZ UDゴシック" panose="020B0400000000000000" pitchFamily="49" charset="-128"/>
                <a:ea typeface="BIZ UDゴシック" panose="020B0400000000000000" pitchFamily="49" charset="-128"/>
              </a:rPr>
              <a:t>から</a:t>
            </a:r>
            <a:r>
              <a:rPr lang="en-US" altLang="ja-JP" sz="1200" dirty="0">
                <a:latin typeface="BIZ UDゴシック" panose="020B0400000000000000" pitchFamily="49" charset="-128"/>
                <a:ea typeface="BIZ UDゴシック" panose="020B0400000000000000" pitchFamily="49" charset="-128"/>
              </a:rPr>
              <a:t>30</a:t>
            </a:r>
            <a:r>
              <a:rPr lang="ja-JP" altLang="en-US" sz="1200" dirty="0">
                <a:latin typeface="BIZ UDゴシック" panose="020B0400000000000000" pitchFamily="49" charset="-128"/>
                <a:ea typeface="BIZ UDゴシック" panose="020B0400000000000000" pitchFamily="49" charset="-128"/>
              </a:rPr>
              <a:t>分）</a:t>
            </a:r>
          </a:p>
        </p:txBody>
      </p:sp>
      <p:sp>
        <p:nvSpPr>
          <p:cNvPr id="1440" name="テキスト ボックス 30"/>
          <p:cNvSpPr txBox="1"/>
          <p:nvPr/>
        </p:nvSpPr>
        <p:spPr>
          <a:xfrm>
            <a:off x="7755004" y="155088"/>
            <a:ext cx="1408046" cy="334835"/>
          </a:xfrm>
          <a:prstGeom prst="rect">
            <a:avLst/>
          </a:prstGeom>
          <a:noFill/>
        </p:spPr>
        <p:txBody>
          <a:bodyPr wrap="square" rtlCol="0">
            <a:spAutoFit/>
          </a:bodyPr>
          <a:lstStyle/>
          <a:p>
            <a:r>
              <a:rPr lang="ja-JP" altLang="en-US" sz="788" dirty="0">
                <a:latin typeface="ＭＳ 明朝" panose="02020609040205080304" pitchFamily="17" charset="-128"/>
                <a:ea typeface="ＭＳ 明朝" panose="02020609040205080304" pitchFamily="17" charset="-128"/>
              </a:rPr>
              <a:t>宿舎としてのご予約は</a:t>
            </a:r>
            <a:endParaRPr lang="en-US" altLang="ja-JP" sz="788" dirty="0">
              <a:latin typeface="ＭＳ 明朝" panose="02020609040205080304" pitchFamily="17" charset="-128"/>
              <a:ea typeface="ＭＳ 明朝" panose="02020609040205080304" pitchFamily="17" charset="-128"/>
            </a:endParaRPr>
          </a:p>
          <a:p>
            <a:r>
              <a:rPr lang="ja-JP" altLang="en-US" sz="788" dirty="0">
                <a:latin typeface="ＭＳ 明朝" panose="02020609040205080304" pitchFamily="17" charset="-128"/>
                <a:ea typeface="ＭＳ 明朝" panose="02020609040205080304" pitchFamily="17" charset="-128"/>
              </a:rPr>
              <a:t>当協議会にご用命ください</a:t>
            </a:r>
            <a:endParaRPr lang="en-US" altLang="ja-JP" sz="788" dirty="0">
              <a:latin typeface="ＭＳ 明朝" panose="02020609040205080304" pitchFamily="17" charset="-128"/>
              <a:ea typeface="ＭＳ 明朝" panose="02020609040205080304" pitchFamily="17" charset="-128"/>
            </a:endParaRPr>
          </a:p>
        </p:txBody>
      </p:sp>
      <p:grpSp>
        <p:nvGrpSpPr>
          <p:cNvPr id="1441" name="グループ化 39"/>
          <p:cNvGrpSpPr/>
          <p:nvPr/>
        </p:nvGrpSpPr>
        <p:grpSpPr>
          <a:xfrm>
            <a:off x="6088042" y="4371684"/>
            <a:ext cx="2890099" cy="2077130"/>
            <a:chOff x="3067352" y="6511510"/>
            <a:chExt cx="3760669" cy="2426364"/>
          </a:xfrm>
        </p:grpSpPr>
        <p:pic>
          <p:nvPicPr>
            <p:cNvPr id="1442" name="図 38"/>
            <p:cNvPicPr>
              <a:picLocks noChangeAspect="1"/>
            </p:cNvPicPr>
            <p:nvPr/>
          </p:nvPicPr>
          <p:blipFill>
            <a:blip r:embed="rId5"/>
            <a:stretch>
              <a:fillRect/>
            </a:stretch>
          </p:blipFill>
          <p:spPr>
            <a:xfrm>
              <a:off x="3067352" y="6511510"/>
              <a:ext cx="3760669" cy="2426364"/>
            </a:xfrm>
            <a:prstGeom prst="rect">
              <a:avLst/>
            </a:prstGeom>
          </p:spPr>
        </p:pic>
      </p:grpSp>
      <p:pic>
        <p:nvPicPr>
          <p:cNvPr id="1443" name="Picture 2" descr="\\Is011\商工観光課\■観光振興係\◆観光振興対策\●北広島町\★教育旅行\ベイエリア\H30\関西営業資料作成要領\slide1.jpg"/>
          <p:cNvPicPr>
            <a:picLocks noChangeAspect="1" noChangeArrowheads="1"/>
          </p:cNvPicPr>
          <p:nvPr/>
        </p:nvPicPr>
        <p:blipFill>
          <a:blip r:embed="rId6"/>
          <a:srcRect l="6250" r="3406"/>
          <a:stretch>
            <a:fillRect/>
          </a:stretch>
        </p:blipFill>
        <p:spPr>
          <a:xfrm>
            <a:off x="546819" y="929839"/>
            <a:ext cx="5503935" cy="1916135"/>
          </a:xfrm>
          <a:prstGeom prst="rect">
            <a:avLst/>
          </a:prstGeom>
          <a:noFill/>
        </p:spPr>
      </p:pic>
      <p:sp>
        <p:nvSpPr>
          <p:cNvPr id="1444" name="テキスト ボックス 53"/>
          <p:cNvSpPr txBox="1"/>
          <p:nvPr/>
        </p:nvSpPr>
        <p:spPr>
          <a:xfrm>
            <a:off x="6344589" y="4071602"/>
            <a:ext cx="1481339" cy="300082"/>
          </a:xfrm>
          <a:prstGeom prst="rect">
            <a:avLst/>
          </a:prstGeom>
          <a:noFill/>
        </p:spPr>
        <p:txBody>
          <a:bodyPr wrap="square" rtlCol="0">
            <a:spAutoFit/>
          </a:bodyPr>
          <a:lstStyle/>
          <a:p>
            <a:r>
              <a:rPr lang="ja-JP" altLang="en-US" sz="675" dirty="0">
                <a:latin typeface="BIZ UDゴシック" panose="020B0400000000000000" pitchFamily="49" charset="-128"/>
                <a:ea typeface="BIZ UDゴシック" panose="020B0400000000000000" pitchFamily="49" charset="-128"/>
              </a:rPr>
              <a:t>施設見取図</a:t>
            </a:r>
            <a:endParaRPr lang="en-US" altLang="ja-JP" sz="675" dirty="0">
              <a:latin typeface="BIZ UDゴシック" panose="020B0400000000000000" pitchFamily="49" charset="-128"/>
              <a:ea typeface="BIZ UDゴシック" panose="020B0400000000000000" pitchFamily="49" charset="-128"/>
            </a:endParaRPr>
          </a:p>
          <a:p>
            <a:r>
              <a:rPr lang="ja-JP" altLang="en-US" sz="675" dirty="0">
                <a:latin typeface="BIZ UDゴシック" panose="020B0400000000000000" pitchFamily="49" charset="-128"/>
                <a:ea typeface="BIZ UDゴシック" panose="020B0400000000000000" pitchFamily="49" charset="-128"/>
              </a:rPr>
              <a:t>（</a:t>
            </a:r>
            <a:r>
              <a:rPr lang="en-US" altLang="ja-JP" sz="675" dirty="0">
                <a:latin typeface="BIZ UDゴシック" panose="020B0400000000000000" pitchFamily="49" charset="-128"/>
                <a:ea typeface="BIZ UDゴシック" panose="020B0400000000000000" pitchFamily="49" charset="-128"/>
              </a:rPr>
              <a:t>107</a:t>
            </a:r>
            <a:r>
              <a:rPr lang="ja-JP" altLang="en-US" sz="675" dirty="0">
                <a:latin typeface="BIZ UDゴシック" panose="020B0400000000000000" pitchFamily="49" charset="-128"/>
                <a:ea typeface="BIZ UDゴシック" panose="020B0400000000000000" pitchFamily="49" charset="-128"/>
              </a:rPr>
              <a:t>号室は２部屋に分割可能）</a:t>
            </a:r>
          </a:p>
        </p:txBody>
      </p:sp>
    </p:spTree>
    <p:extLst>
      <p:ext uri="{BB962C8B-B14F-4D97-AF65-F5344CB8AC3E}">
        <p14:creationId xmlns:p14="http://schemas.microsoft.com/office/powerpoint/2010/main" val="898087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 name="タイトル 1"/>
          <p:cNvSpPr>
            <a:spLocks noGrp="1"/>
          </p:cNvSpPr>
          <p:nvPr>
            <p:ph type="ctrTitle"/>
          </p:nvPr>
        </p:nvSpPr>
        <p:spPr>
          <a:xfrm>
            <a:off x="-66675" y="-9525"/>
            <a:ext cx="9210675" cy="507492"/>
          </a:xfrm>
          <a:solidFill>
            <a:srgbClr val="92D050"/>
          </a:solidFill>
          <a:ln>
            <a:solidFill>
              <a:schemeClr val="bg1"/>
            </a:solidFill>
          </a:ln>
        </p:spPr>
        <p:txBody>
          <a:bodyPr>
            <a:normAutofit/>
          </a:bodyPr>
          <a:lstStyle/>
          <a:p>
            <a:r>
              <a:rPr lang="ja-JP" altLang="en-US" sz="3000" dirty="0">
                <a:ln>
                  <a:solidFill>
                    <a:schemeClr val="bg1"/>
                  </a:solidFill>
                </a:ln>
                <a:latin typeface="HGPｺﾞｼｯｸE" panose="020B0900000000000000" pitchFamily="50" charset="-128"/>
                <a:ea typeface="HGPｺﾞｼｯｸE" panose="020B0900000000000000" pitchFamily="50" charset="-128"/>
              </a:rPr>
              <a:t>北広島町　本部宿舎の紹介</a:t>
            </a:r>
          </a:p>
        </p:txBody>
      </p:sp>
      <p:sp>
        <p:nvSpPr>
          <p:cNvPr id="1447" name="テキスト ボックス 2"/>
          <p:cNvSpPr txBox="1"/>
          <p:nvPr/>
        </p:nvSpPr>
        <p:spPr>
          <a:xfrm>
            <a:off x="0" y="458990"/>
            <a:ext cx="9144000" cy="369332"/>
          </a:xfrm>
          <a:prstGeom prst="rect">
            <a:avLst/>
          </a:prstGeom>
          <a:noFill/>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どんぐり荘　</a:t>
            </a:r>
            <a:r>
              <a:rPr lang="ja-JP" altLang="ja-JP" sz="900" dirty="0">
                <a:latin typeface="BIZ UDゴシック" panose="020B0400000000000000" pitchFamily="49" charset="-128"/>
                <a:ea typeface="BIZ UDゴシック" panose="020B0400000000000000" pitchFamily="49" charset="-128"/>
              </a:rPr>
              <a:t>北広島町</a:t>
            </a:r>
            <a:r>
              <a:rPr lang="ja-JP" altLang="en-US" sz="900" dirty="0">
                <a:latin typeface="BIZ UDゴシック" panose="020B0400000000000000" pitchFamily="49" charset="-128"/>
                <a:ea typeface="BIZ UDゴシック" panose="020B0400000000000000" pitchFamily="49" charset="-128"/>
              </a:rPr>
              <a:t>都志見</a:t>
            </a:r>
            <a:r>
              <a:rPr lang="en-US" altLang="ja-JP" sz="900" dirty="0">
                <a:latin typeface="BIZ UDゴシック" panose="020B0400000000000000" pitchFamily="49" charset="-128"/>
                <a:ea typeface="BIZ UDゴシック" panose="020B0400000000000000" pitchFamily="49" charset="-128"/>
              </a:rPr>
              <a:t>12609</a:t>
            </a:r>
            <a:r>
              <a:rPr lang="ja-JP" altLang="en-US" sz="900" dirty="0">
                <a:latin typeface="BIZ UDゴシック" panose="020B0400000000000000" pitchFamily="49" charset="-128"/>
                <a:ea typeface="BIZ UDゴシック" panose="020B0400000000000000" pitchFamily="49" charset="-128"/>
              </a:rPr>
              <a:t>　</a:t>
            </a:r>
            <a:r>
              <a:rPr lang="en-US" altLang="ja-JP" sz="900" dirty="0">
                <a:latin typeface="BIZ UDゴシック" panose="020B0400000000000000" pitchFamily="49" charset="-128"/>
                <a:ea typeface="BIZ UDゴシック" panose="020B0400000000000000" pitchFamily="49" charset="-128"/>
              </a:rPr>
              <a:t>TEL0826-84-1313</a:t>
            </a:r>
            <a:endParaRPr kumimoji="1" lang="ja-JP" altLang="en-US" sz="900" dirty="0">
              <a:latin typeface="BIZ UDゴシック" panose="020B0400000000000000" pitchFamily="49" charset="-128"/>
              <a:ea typeface="BIZ UDゴシック" panose="020B0400000000000000" pitchFamily="49" charset="-128"/>
            </a:endParaRPr>
          </a:p>
        </p:txBody>
      </p:sp>
      <p:sp>
        <p:nvSpPr>
          <p:cNvPr id="1448" name="テキスト ボックス 43"/>
          <p:cNvSpPr txBox="1"/>
          <p:nvPr/>
        </p:nvSpPr>
        <p:spPr>
          <a:xfrm>
            <a:off x="546819" y="6068475"/>
            <a:ext cx="600075" cy="253916"/>
          </a:xfrm>
          <a:prstGeom prst="rect">
            <a:avLst/>
          </a:prstGeom>
          <a:solidFill>
            <a:srgbClr val="92D050"/>
          </a:solidFill>
        </p:spPr>
        <p:txBody>
          <a:bodyPr wrap="square" rtlCol="0">
            <a:spAutoFit/>
          </a:bodyPr>
          <a:lstStyle/>
          <a:p>
            <a:pPr algn="ctr"/>
            <a:r>
              <a:rPr lang="ja-JP" altLang="en-US" sz="1050" dirty="0">
                <a:latin typeface="BIZ UDゴシック" panose="020B0400000000000000" pitchFamily="49" charset="-128"/>
                <a:ea typeface="BIZ UDゴシック" panose="020B0400000000000000" pitchFamily="49" charset="-128"/>
              </a:rPr>
              <a:t>定員</a:t>
            </a:r>
          </a:p>
        </p:txBody>
      </p:sp>
      <p:sp>
        <p:nvSpPr>
          <p:cNvPr id="1449" name="テキスト ボックス 44"/>
          <p:cNvSpPr txBox="1"/>
          <p:nvPr/>
        </p:nvSpPr>
        <p:spPr>
          <a:xfrm>
            <a:off x="444099" y="6343100"/>
            <a:ext cx="5659445" cy="460772"/>
          </a:xfrm>
          <a:prstGeom prst="rect">
            <a:avLst/>
          </a:prstGeom>
          <a:noFill/>
        </p:spPr>
        <p:txBody>
          <a:bodyPr wrap="square" rtlCol="0">
            <a:spAutoFit/>
          </a:bodyPr>
          <a:lstStyle/>
          <a:p>
            <a:r>
              <a:rPr lang="ja-JP" altLang="en-US" sz="1200" dirty="0">
                <a:latin typeface="BIZ UDゴシック" panose="020B0400000000000000" pitchFamily="49" charset="-128"/>
                <a:ea typeface="BIZ UDゴシック" panose="020B0400000000000000" pitchFamily="49" charset="-128"/>
              </a:rPr>
              <a:t>和室４名定員：</a:t>
            </a:r>
            <a:r>
              <a:rPr kumimoji="1" lang="ja-JP" altLang="en-US" sz="1200" dirty="0">
                <a:latin typeface="BIZ UDゴシック" panose="020B0400000000000000" pitchFamily="49" charset="-128"/>
                <a:ea typeface="BIZ UDゴシック" panose="020B0400000000000000" pitchFamily="49" charset="-128"/>
              </a:rPr>
              <a:t>５部屋　</a:t>
            </a:r>
            <a:r>
              <a:rPr lang="ja-JP" altLang="en-US" sz="1200" dirty="0">
                <a:latin typeface="BIZ UDゴシック" panose="020B0400000000000000" pitchFamily="49" charset="-128"/>
                <a:ea typeface="BIZ UDゴシック" panose="020B0400000000000000" pitchFamily="49" charset="-128"/>
              </a:rPr>
              <a:t>和室３名定員：</a:t>
            </a:r>
            <a:r>
              <a:rPr kumimoji="1" lang="ja-JP" altLang="en-US" sz="1200" dirty="0">
                <a:latin typeface="BIZ UDゴシック" panose="020B0400000000000000" pitchFamily="49" charset="-128"/>
                <a:ea typeface="BIZ UDゴシック" panose="020B0400000000000000" pitchFamily="49" charset="-128"/>
              </a:rPr>
              <a:t>１部屋　</a:t>
            </a:r>
            <a:r>
              <a:rPr lang="ja-JP" altLang="en-US" sz="1200" dirty="0">
                <a:latin typeface="BIZ UDゴシック" panose="020B0400000000000000" pitchFamily="49" charset="-128"/>
                <a:ea typeface="BIZ UDゴシック" panose="020B0400000000000000" pitchFamily="49" charset="-128"/>
              </a:rPr>
              <a:t>洋ツイン２名定員：1</a:t>
            </a:r>
            <a:r>
              <a:rPr kumimoji="1" lang="ja-JP" altLang="en-US" sz="1200" dirty="0">
                <a:latin typeface="BIZ UDゴシック" panose="020B0400000000000000" pitchFamily="49" charset="-128"/>
                <a:ea typeface="BIZ UDゴシック" panose="020B0400000000000000" pitchFamily="49" charset="-128"/>
              </a:rPr>
              <a:t>部屋</a:t>
            </a:r>
            <a:r>
              <a:rPr lang="ja-JP" altLang="en-US" sz="1200" dirty="0">
                <a:latin typeface="BIZ UDゴシック" panose="020B0400000000000000" pitchFamily="49" charset="-128"/>
                <a:ea typeface="BIZ UDゴシック" panose="020B0400000000000000" pitchFamily="49" charset="-128"/>
              </a:rPr>
              <a:t>　</a:t>
            </a:r>
          </a:p>
          <a:p>
            <a:r>
              <a:rPr lang="ja-JP" altLang="en-US" sz="1200" dirty="0">
                <a:latin typeface="BIZ UDゴシック" panose="020B0400000000000000" pitchFamily="49" charset="-128"/>
                <a:ea typeface="BIZ UDゴシック" panose="020B0400000000000000" pitchFamily="49" charset="-128"/>
              </a:rPr>
              <a:t>洋二段ベッド８名定員：</a:t>
            </a:r>
            <a:r>
              <a:rPr kumimoji="1" lang="ja-JP" altLang="en-US" sz="1200" dirty="0">
                <a:latin typeface="BIZ UDゴシック" panose="020B0400000000000000" pitchFamily="49" charset="-128"/>
                <a:ea typeface="BIZ UDゴシック" panose="020B0400000000000000" pitchFamily="49" charset="-128"/>
              </a:rPr>
              <a:t>４部屋　</a:t>
            </a:r>
            <a:r>
              <a:rPr lang="ja-JP" altLang="en-US" sz="1200" dirty="0">
                <a:latin typeface="BIZ UDゴシック" panose="020B0400000000000000" pitchFamily="49" charset="-128"/>
                <a:ea typeface="BIZ UDゴシック" panose="020B0400000000000000" pitchFamily="49" charset="-128"/>
              </a:rPr>
              <a:t>計１１部屋：</a:t>
            </a:r>
            <a:r>
              <a:rPr kumimoji="1" lang="ja-JP" altLang="en-US" sz="1200" dirty="0">
                <a:latin typeface="BIZ UDゴシック" panose="020B0400000000000000" pitchFamily="49" charset="-128"/>
                <a:ea typeface="BIZ UDゴシック" panose="020B0400000000000000" pitchFamily="49" charset="-128"/>
              </a:rPr>
              <a:t>５９名</a:t>
            </a:r>
          </a:p>
        </p:txBody>
      </p:sp>
      <p:sp>
        <p:nvSpPr>
          <p:cNvPr id="1450" name="テキスト ボックス 46"/>
          <p:cNvSpPr txBox="1"/>
          <p:nvPr/>
        </p:nvSpPr>
        <p:spPr>
          <a:xfrm>
            <a:off x="546819" y="4890353"/>
            <a:ext cx="2793011" cy="196208"/>
          </a:xfrm>
          <a:prstGeom prst="rect">
            <a:avLst/>
          </a:prstGeom>
          <a:noFill/>
        </p:spPr>
        <p:txBody>
          <a:bodyPr wrap="square" rtlCol="0">
            <a:spAutoFit/>
          </a:bodyPr>
          <a:lstStyle/>
          <a:p>
            <a:r>
              <a:rPr lang="ja-JP" altLang="en-US" sz="675" dirty="0">
                <a:latin typeface="BIZ UDゴシック" panose="020B0400000000000000" pitchFamily="49" charset="-128"/>
                <a:ea typeface="BIZ UDゴシック" panose="020B0400000000000000" pitchFamily="49" charset="-128"/>
              </a:rPr>
              <a:t>夕食</a:t>
            </a:r>
          </a:p>
        </p:txBody>
      </p:sp>
      <p:sp>
        <p:nvSpPr>
          <p:cNvPr id="1451" name="テキスト ボックス 52"/>
          <p:cNvSpPr txBox="1"/>
          <p:nvPr/>
        </p:nvSpPr>
        <p:spPr>
          <a:xfrm>
            <a:off x="3485635" y="4881864"/>
            <a:ext cx="2565120" cy="196208"/>
          </a:xfrm>
          <a:prstGeom prst="rect">
            <a:avLst/>
          </a:prstGeom>
          <a:noFill/>
        </p:spPr>
        <p:txBody>
          <a:bodyPr wrap="square" rtlCol="0">
            <a:spAutoFit/>
          </a:bodyPr>
          <a:lstStyle/>
          <a:p>
            <a:r>
              <a:rPr lang="ja-JP" altLang="en-US" sz="675" dirty="0">
                <a:latin typeface="BIZ UDゴシック" panose="020B0400000000000000" pitchFamily="49" charset="-128"/>
                <a:ea typeface="BIZ UDゴシック" panose="020B0400000000000000" pitchFamily="49" charset="-128"/>
              </a:rPr>
              <a:t>露天風呂</a:t>
            </a:r>
          </a:p>
        </p:txBody>
      </p:sp>
      <p:sp>
        <p:nvSpPr>
          <p:cNvPr id="1452" name="テキスト ボックス 23"/>
          <p:cNvSpPr txBox="1"/>
          <p:nvPr/>
        </p:nvSpPr>
        <p:spPr>
          <a:xfrm>
            <a:off x="6206993" y="3291886"/>
            <a:ext cx="2557108" cy="196208"/>
          </a:xfrm>
          <a:prstGeom prst="rect">
            <a:avLst/>
          </a:prstGeom>
          <a:noFill/>
        </p:spPr>
        <p:txBody>
          <a:bodyPr wrap="square" rtlCol="0">
            <a:spAutoFit/>
          </a:bodyPr>
          <a:lstStyle/>
          <a:p>
            <a:r>
              <a:rPr lang="ja-JP" altLang="en-US" sz="675" dirty="0">
                <a:latin typeface="BIZ UDゴシック" panose="020B0400000000000000" pitchFamily="49" charset="-128"/>
                <a:ea typeface="BIZ UDゴシック" panose="020B0400000000000000" pitchFamily="49" charset="-128"/>
              </a:rPr>
              <a:t>部屋</a:t>
            </a:r>
          </a:p>
        </p:txBody>
      </p:sp>
      <p:sp>
        <p:nvSpPr>
          <p:cNvPr id="1453" name="テキスト ボックス 25"/>
          <p:cNvSpPr txBox="1"/>
          <p:nvPr/>
        </p:nvSpPr>
        <p:spPr>
          <a:xfrm>
            <a:off x="3185597" y="5095261"/>
            <a:ext cx="600075" cy="253916"/>
          </a:xfrm>
          <a:prstGeom prst="rect">
            <a:avLst/>
          </a:prstGeom>
          <a:solidFill>
            <a:srgbClr val="92D050"/>
          </a:solidFill>
        </p:spPr>
        <p:txBody>
          <a:bodyPr wrap="square" rtlCol="0">
            <a:spAutoFit/>
          </a:bodyPr>
          <a:lstStyle/>
          <a:p>
            <a:pPr algn="ctr"/>
            <a:r>
              <a:rPr lang="ja-JP" altLang="en-US" sz="1050" dirty="0">
                <a:latin typeface="BIZ UDゴシック" panose="020B0400000000000000" pitchFamily="49" charset="-128"/>
                <a:ea typeface="BIZ UDゴシック" panose="020B0400000000000000" pitchFamily="49" charset="-128"/>
              </a:rPr>
              <a:t>温泉</a:t>
            </a:r>
          </a:p>
        </p:txBody>
      </p:sp>
      <p:sp>
        <p:nvSpPr>
          <p:cNvPr id="1454" name="テキスト ボックス 32"/>
          <p:cNvSpPr txBox="1"/>
          <p:nvPr/>
        </p:nvSpPr>
        <p:spPr>
          <a:xfrm>
            <a:off x="546819" y="5095261"/>
            <a:ext cx="600075" cy="253916"/>
          </a:xfrm>
          <a:prstGeom prst="rect">
            <a:avLst/>
          </a:prstGeom>
          <a:solidFill>
            <a:srgbClr val="92D050"/>
          </a:solidFill>
        </p:spPr>
        <p:txBody>
          <a:bodyPr wrap="square" rtlCol="0">
            <a:spAutoFit/>
          </a:bodyPr>
          <a:lstStyle/>
          <a:p>
            <a:pPr algn="ctr"/>
            <a:r>
              <a:rPr lang="ja-JP" altLang="en-US" sz="1050" dirty="0">
                <a:latin typeface="BIZ UDゴシック" panose="020B0400000000000000" pitchFamily="49" charset="-128"/>
                <a:ea typeface="BIZ UDゴシック" panose="020B0400000000000000" pitchFamily="49" charset="-128"/>
              </a:rPr>
              <a:t>立地</a:t>
            </a:r>
          </a:p>
        </p:txBody>
      </p:sp>
      <p:sp>
        <p:nvSpPr>
          <p:cNvPr id="1455" name="テキスト ボックス 30"/>
          <p:cNvSpPr txBox="1"/>
          <p:nvPr/>
        </p:nvSpPr>
        <p:spPr>
          <a:xfrm>
            <a:off x="7755004" y="155088"/>
            <a:ext cx="1408046" cy="334835"/>
          </a:xfrm>
          <a:prstGeom prst="rect">
            <a:avLst/>
          </a:prstGeom>
          <a:noFill/>
        </p:spPr>
        <p:txBody>
          <a:bodyPr wrap="square" rtlCol="0">
            <a:spAutoFit/>
          </a:bodyPr>
          <a:lstStyle/>
          <a:p>
            <a:r>
              <a:rPr lang="ja-JP" altLang="en-US" sz="788" dirty="0">
                <a:latin typeface="ＭＳ 明朝" panose="02020609040205080304" pitchFamily="17" charset="-128"/>
                <a:ea typeface="ＭＳ 明朝" panose="02020609040205080304" pitchFamily="17" charset="-128"/>
              </a:rPr>
              <a:t>宿舎としてのご予約は</a:t>
            </a:r>
            <a:endParaRPr lang="en-US" altLang="ja-JP" sz="788" dirty="0">
              <a:latin typeface="ＭＳ 明朝" panose="02020609040205080304" pitchFamily="17" charset="-128"/>
              <a:ea typeface="ＭＳ 明朝" panose="02020609040205080304" pitchFamily="17" charset="-128"/>
            </a:endParaRPr>
          </a:p>
          <a:p>
            <a:r>
              <a:rPr lang="ja-JP" altLang="en-US" sz="788" dirty="0">
                <a:latin typeface="ＭＳ 明朝" panose="02020609040205080304" pitchFamily="17" charset="-128"/>
                <a:ea typeface="ＭＳ 明朝" panose="02020609040205080304" pitchFamily="17" charset="-128"/>
              </a:rPr>
              <a:t>当協議会にご用命ください</a:t>
            </a:r>
            <a:endParaRPr lang="en-US" altLang="ja-JP" sz="788" dirty="0">
              <a:latin typeface="ＭＳ 明朝" panose="02020609040205080304" pitchFamily="17" charset="-128"/>
              <a:ea typeface="ＭＳ 明朝" panose="02020609040205080304" pitchFamily="17" charset="-128"/>
            </a:endParaRPr>
          </a:p>
        </p:txBody>
      </p:sp>
      <p:pic>
        <p:nvPicPr>
          <p:cNvPr id="1456" name="図 8"/>
          <p:cNvPicPr>
            <a:picLocks noChangeAspect="1"/>
          </p:cNvPicPr>
          <p:nvPr/>
        </p:nvPicPr>
        <p:blipFill>
          <a:blip r:embed="rId2"/>
          <a:stretch>
            <a:fillRect/>
          </a:stretch>
        </p:blipFill>
        <p:spPr>
          <a:xfrm>
            <a:off x="6103544" y="3718010"/>
            <a:ext cx="2851482" cy="2015871"/>
          </a:xfrm>
          <a:prstGeom prst="rect">
            <a:avLst/>
          </a:prstGeom>
        </p:spPr>
      </p:pic>
      <p:sp>
        <p:nvSpPr>
          <p:cNvPr id="1457" name="テキスト ボックス 29"/>
          <p:cNvSpPr txBox="1"/>
          <p:nvPr/>
        </p:nvSpPr>
        <p:spPr>
          <a:xfrm>
            <a:off x="3145774" y="5399811"/>
            <a:ext cx="2565120" cy="646331"/>
          </a:xfrm>
          <a:prstGeom prst="rect">
            <a:avLst/>
          </a:prstGeom>
          <a:noFill/>
        </p:spPr>
        <p:txBody>
          <a:bodyPr wrap="square" rtlCol="0">
            <a:spAutoFit/>
          </a:bodyPr>
          <a:lstStyle/>
          <a:p>
            <a:r>
              <a:rPr lang="ja-JP" altLang="en-US" sz="1200" dirty="0">
                <a:latin typeface="BIZ UDゴシック" panose="020B0400000000000000" pitchFamily="49" charset="-128"/>
                <a:ea typeface="BIZ UDゴシック" panose="020B0400000000000000" pitchFamily="49" charset="-128"/>
              </a:rPr>
              <a:t>豊平地域のシンボルである龍頭山を眺めながらゆっくりと入浴できます。</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1458" name="テキスト ボックス 33"/>
          <p:cNvSpPr txBox="1"/>
          <p:nvPr/>
        </p:nvSpPr>
        <p:spPr>
          <a:xfrm>
            <a:off x="444099" y="5410715"/>
            <a:ext cx="2728796" cy="646331"/>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北広島町のほぼ中心の道の駅豊平どんぐり村内に立地しています。</a:t>
            </a:r>
            <a:endParaRPr kumimoji="1"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（広島北</a:t>
            </a:r>
            <a:r>
              <a:rPr lang="en-US" altLang="ja-JP" sz="1200" dirty="0">
                <a:latin typeface="BIZ UDゴシック" panose="020B0400000000000000" pitchFamily="49" charset="-128"/>
                <a:ea typeface="BIZ UDゴシック" panose="020B0400000000000000" pitchFamily="49" charset="-128"/>
              </a:rPr>
              <a:t>IC</a:t>
            </a:r>
            <a:r>
              <a:rPr lang="ja-JP" altLang="en-US" sz="1200" dirty="0">
                <a:latin typeface="BIZ UDゴシック" panose="020B0400000000000000" pitchFamily="49" charset="-128"/>
                <a:ea typeface="BIZ UDゴシック" panose="020B0400000000000000" pitchFamily="49" charset="-128"/>
              </a:rPr>
              <a:t>から</a:t>
            </a:r>
            <a:r>
              <a:rPr lang="en-US" altLang="ja-JP" sz="1200" dirty="0">
                <a:latin typeface="BIZ UDゴシック" panose="020B0400000000000000" pitchFamily="49" charset="-128"/>
                <a:ea typeface="BIZ UDゴシック" panose="020B0400000000000000" pitchFamily="49" charset="-128"/>
              </a:rPr>
              <a:t>20</a:t>
            </a:r>
            <a:r>
              <a:rPr lang="ja-JP" altLang="en-US" sz="1200" dirty="0">
                <a:latin typeface="BIZ UDゴシック" panose="020B0400000000000000" pitchFamily="49" charset="-128"/>
                <a:ea typeface="BIZ UDゴシック" panose="020B0400000000000000" pitchFamily="49" charset="-128"/>
              </a:rPr>
              <a:t>分）</a:t>
            </a:r>
            <a:endParaRPr kumimoji="1" lang="ja-JP" altLang="en-US" sz="1200" dirty="0">
              <a:latin typeface="BIZ UDゴシック" panose="020B0400000000000000" pitchFamily="49" charset="-128"/>
              <a:ea typeface="BIZ UDゴシック" panose="020B0400000000000000" pitchFamily="49" charset="-128"/>
            </a:endParaRPr>
          </a:p>
        </p:txBody>
      </p:sp>
      <p:pic>
        <p:nvPicPr>
          <p:cNvPr id="1459" name="図 6"/>
          <p:cNvPicPr>
            <a:picLocks noChangeAspect="1"/>
          </p:cNvPicPr>
          <p:nvPr/>
        </p:nvPicPr>
        <p:blipFill>
          <a:blip r:embed="rId3"/>
          <a:stretch>
            <a:fillRect/>
          </a:stretch>
        </p:blipFill>
        <p:spPr>
          <a:xfrm>
            <a:off x="3181778" y="2900993"/>
            <a:ext cx="2721252" cy="1969556"/>
          </a:xfrm>
          <a:prstGeom prst="rect">
            <a:avLst/>
          </a:prstGeom>
        </p:spPr>
      </p:pic>
      <p:pic>
        <p:nvPicPr>
          <p:cNvPr id="1460" name="図 7"/>
          <p:cNvPicPr>
            <a:picLocks noChangeAspect="1"/>
          </p:cNvPicPr>
          <p:nvPr/>
        </p:nvPicPr>
        <p:blipFill>
          <a:blip r:embed="rId4"/>
          <a:stretch>
            <a:fillRect/>
          </a:stretch>
        </p:blipFill>
        <p:spPr>
          <a:xfrm>
            <a:off x="6138255" y="1052050"/>
            <a:ext cx="2778310" cy="2083732"/>
          </a:xfrm>
          <a:prstGeom prst="rect">
            <a:avLst/>
          </a:prstGeom>
        </p:spPr>
      </p:pic>
      <p:pic>
        <p:nvPicPr>
          <p:cNvPr id="1461" name="図 10"/>
          <p:cNvPicPr>
            <a:picLocks noChangeAspect="1"/>
          </p:cNvPicPr>
          <p:nvPr/>
        </p:nvPicPr>
        <p:blipFill>
          <a:blip r:embed="rId5"/>
          <a:srcRect l="-136" t="29823" r="136" b="20934"/>
          <a:stretch>
            <a:fillRect/>
          </a:stretch>
        </p:blipFill>
        <p:spPr>
          <a:xfrm>
            <a:off x="546819" y="796261"/>
            <a:ext cx="5333019" cy="1969557"/>
          </a:xfrm>
          <a:prstGeom prst="rect">
            <a:avLst/>
          </a:prstGeom>
        </p:spPr>
      </p:pic>
      <p:sp>
        <p:nvSpPr>
          <p:cNvPr id="1462" name="テキスト ボックス 699"/>
          <p:cNvSpPr txBox="1">
            <a:spLocks noChangeAspect="1"/>
          </p:cNvSpPr>
          <p:nvPr/>
        </p:nvSpPr>
        <p:spPr>
          <a:xfrm>
            <a:off x="6206993" y="5734661"/>
            <a:ext cx="1727835" cy="460772"/>
          </a:xfrm>
          <a:prstGeom prst="rect">
            <a:avLst/>
          </a:prstGeom>
          <a:noFill/>
        </p:spPr>
        <p:txBody>
          <a:bodyPr wrap="square" rtlCol="0">
            <a:spAutoFit/>
          </a:bodyPr>
          <a:lstStyle/>
          <a:p>
            <a:r>
              <a:rPr lang="ja-JP" altLang="en-US" sz="800" dirty="0"/>
              <a:t>施設見取図</a:t>
            </a:r>
            <a:endParaRPr lang="en-US" altLang="ja-JP" sz="800" dirty="0"/>
          </a:p>
          <a:p>
            <a:r>
              <a:rPr lang="ja-JP" altLang="en-US" sz="800" dirty="0">
                <a:latin typeface="ＭＳ 明朝" panose="02020609040205080304" pitchFamily="17" charset="-128"/>
                <a:ea typeface="ＭＳ 明朝" panose="02020609040205080304" pitchFamily="17" charset="-128"/>
              </a:rPr>
              <a:t>本部宿舎としてのご予約は</a:t>
            </a:r>
            <a:endParaRPr lang="en-US" altLang="ja-JP" sz="800" dirty="0">
              <a:latin typeface="ＭＳ 明朝" panose="02020609040205080304" pitchFamily="17" charset="-128"/>
              <a:ea typeface="ＭＳ 明朝" panose="02020609040205080304" pitchFamily="17" charset="-128"/>
            </a:endParaRPr>
          </a:p>
          <a:p>
            <a:r>
              <a:rPr lang="ja-JP" altLang="en-US" sz="800" dirty="0">
                <a:latin typeface="ＭＳ 明朝" panose="02020609040205080304" pitchFamily="17" charset="-128"/>
                <a:ea typeface="ＭＳ 明朝" panose="02020609040205080304" pitchFamily="17" charset="-128"/>
              </a:rPr>
              <a:t>当協議会にご用命ください</a:t>
            </a:r>
            <a:endParaRPr kumimoji="1" lang="ja-JP" altLang="en-US" sz="800" dirty="0"/>
          </a:p>
        </p:txBody>
      </p:sp>
      <p:pic>
        <p:nvPicPr>
          <p:cNvPr id="1463" name="図 372"/>
          <p:cNvPicPr>
            <a:picLocks noChangeAspect="1"/>
          </p:cNvPicPr>
          <p:nvPr/>
        </p:nvPicPr>
        <p:blipFill>
          <a:blip r:embed="rId6"/>
          <a:stretch>
            <a:fillRect/>
          </a:stretch>
        </p:blipFill>
        <p:spPr>
          <a:xfrm>
            <a:off x="520854" y="2902788"/>
            <a:ext cx="2602217" cy="1951662"/>
          </a:xfrm>
          <a:prstGeom prst="rect">
            <a:avLst/>
          </a:prstGeom>
        </p:spPr>
      </p:pic>
    </p:spTree>
    <p:extLst>
      <p:ext uri="{BB962C8B-B14F-4D97-AF65-F5344CB8AC3E}">
        <p14:creationId xmlns:p14="http://schemas.microsoft.com/office/powerpoint/2010/main" val="200157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5" name="図 14"/>
          <p:cNvPicPr>
            <a:picLocks noChangeAspect="1"/>
          </p:cNvPicPr>
          <p:nvPr/>
        </p:nvPicPr>
        <p:blipFill>
          <a:blip r:embed="rId3"/>
          <a:stretch>
            <a:fillRect/>
          </a:stretch>
        </p:blipFill>
        <p:spPr>
          <a:xfrm>
            <a:off x="0" y="0"/>
            <a:ext cx="9144000" cy="3271905"/>
          </a:xfrm>
          <a:prstGeom prst="rect">
            <a:avLst/>
          </a:prstGeom>
        </p:spPr>
      </p:pic>
      <p:sp>
        <p:nvSpPr>
          <p:cNvPr id="1466" name="テキスト 12"/>
          <p:cNvSpPr txBox="1"/>
          <p:nvPr/>
        </p:nvSpPr>
        <p:spPr>
          <a:xfrm>
            <a:off x="538888" y="1524754"/>
            <a:ext cx="8139250" cy="368439"/>
          </a:xfrm>
          <a:prstGeom prst="rect">
            <a:avLst/>
          </a:prstGeom>
        </p:spPr>
        <p:txBody>
          <a:bodyPr wrap="square">
            <a:spAutoFit/>
          </a:bodyPr>
          <a:lstStyle/>
          <a:p>
            <a:pPr algn="ctr">
              <a:defRPr lang="ja-JP" altLang="en-US"/>
            </a:pPr>
            <a:r>
              <a:rPr lang="ja-JP" altLang="en-US" b="1" dirty="0">
                <a:solidFill>
                  <a:srgbClr val="00B0F0"/>
                </a:solidFill>
                <a:latin typeface="HGｺﾞｼｯｸE" panose="020B0909000000000000" pitchFamily="49" charset="-128"/>
                <a:ea typeface="HGｺﾞｼｯｸE" panose="020B0909000000000000" pitchFamily="49" charset="-128"/>
              </a:rPr>
              <a:t>北広島町民宿分宿プラン</a:t>
            </a:r>
          </a:p>
        </p:txBody>
      </p:sp>
      <p:sp>
        <p:nvSpPr>
          <p:cNvPr id="1467" name="テキスト 13"/>
          <p:cNvSpPr txBox="1"/>
          <p:nvPr/>
        </p:nvSpPr>
        <p:spPr>
          <a:xfrm>
            <a:off x="176754" y="2626467"/>
            <a:ext cx="6811376" cy="646331"/>
          </a:xfrm>
          <a:prstGeom prst="rect">
            <a:avLst/>
          </a:prstGeom>
          <a:solidFill>
            <a:schemeClr val="bg1">
              <a:alpha val="97000"/>
            </a:schemeClr>
          </a:solidFill>
        </p:spPr>
        <p:txBody>
          <a:bodyPr wrap="square">
            <a:spAutoFit/>
          </a:bodyPr>
          <a:lstStyle/>
          <a:p>
            <a:pPr>
              <a:defRPr lang="ja-JP" altLang="en-US"/>
            </a:pPr>
            <a:r>
              <a:rPr lang="ja-JP" altLang="en-US" sz="1200" dirty="0">
                <a:solidFill>
                  <a:schemeClr val="accent1"/>
                </a:solidFill>
                <a:latin typeface="BIZ UDゴシック" panose="020B0400000000000000" pitchFamily="49" charset="-128"/>
                <a:ea typeface="BIZ UDゴシック" panose="020B0400000000000000" pitchFamily="49" charset="-128"/>
              </a:rPr>
              <a:t>北広島町にある民宿を活用して、修学旅行生の受入が可能です。</a:t>
            </a:r>
          </a:p>
          <a:p>
            <a:pPr>
              <a:defRPr lang="ja-JP" altLang="en-US"/>
            </a:pPr>
            <a:r>
              <a:rPr lang="ja-JP" altLang="en-US" sz="1200" dirty="0">
                <a:solidFill>
                  <a:schemeClr val="accent1"/>
                </a:solidFill>
                <a:latin typeface="BIZ UDゴシック" panose="020B0400000000000000" pitchFamily="49" charset="-128"/>
                <a:ea typeface="BIZ UDゴシック" panose="020B0400000000000000" pitchFamily="49" charset="-128"/>
              </a:rPr>
              <a:t>民宿の多くは農家も兼ねており、民泊家庭と同じ雰囲気で生徒様を受け入れることができます。</a:t>
            </a:r>
            <a:endParaRPr lang="en-US" altLang="ja-JP" sz="1200" dirty="0">
              <a:solidFill>
                <a:schemeClr val="accent1"/>
              </a:solidFill>
              <a:latin typeface="BIZ UDゴシック" panose="020B0400000000000000" pitchFamily="49" charset="-128"/>
              <a:ea typeface="BIZ UDゴシック" panose="020B0400000000000000" pitchFamily="49" charset="-128"/>
            </a:endParaRPr>
          </a:p>
          <a:p>
            <a:pPr>
              <a:defRPr lang="ja-JP" altLang="en-US"/>
            </a:pPr>
            <a:r>
              <a:rPr lang="ja-JP" altLang="en-US" sz="1200" dirty="0">
                <a:solidFill>
                  <a:schemeClr val="accent1"/>
                </a:solidFill>
                <a:latin typeface="BIZ UDゴシック" panose="020B0400000000000000" pitchFamily="49" charset="-128"/>
                <a:ea typeface="BIZ UDゴシック" panose="020B0400000000000000" pitchFamily="49" charset="-128"/>
              </a:rPr>
              <a:t>北広島町の自然を活用した選択別体験と一緒にぜひご利用ください。</a:t>
            </a:r>
          </a:p>
        </p:txBody>
      </p:sp>
      <p:sp>
        <p:nvSpPr>
          <p:cNvPr id="1468" name="テキスト 15"/>
          <p:cNvSpPr txBox="1"/>
          <p:nvPr/>
        </p:nvSpPr>
        <p:spPr>
          <a:xfrm>
            <a:off x="176755" y="3217985"/>
            <a:ext cx="4178649" cy="460772"/>
          </a:xfrm>
          <a:prstGeom prst="rect">
            <a:avLst/>
          </a:prstGeom>
        </p:spPr>
        <p:txBody>
          <a:bodyPr wrap="square">
            <a:spAutoFit/>
          </a:bodyPr>
          <a:lstStyle/>
          <a:p>
            <a:pPr>
              <a:defRPr lang="ja-JP" altLang="en-US"/>
            </a:pPr>
            <a:r>
              <a:rPr lang="ja-JP" altLang="en-US" sz="1200" dirty="0">
                <a:latin typeface="BIZ UDゴシック" panose="020B0400000000000000" pitchFamily="49" charset="-128"/>
                <a:ea typeface="BIZ UDゴシック" panose="020B0400000000000000" pitchFamily="49" charset="-128"/>
              </a:rPr>
              <a:t>町内には７の民宿があり、１００名の受入が可能です。</a:t>
            </a:r>
          </a:p>
          <a:p>
            <a:pPr>
              <a:defRPr lang="ja-JP" altLang="en-US"/>
            </a:pPr>
            <a:r>
              <a:rPr lang="ja-JP" altLang="en-US" sz="1200" dirty="0">
                <a:latin typeface="BIZ UDゴシック" panose="020B0400000000000000" pitchFamily="49" charset="-128"/>
                <a:ea typeface="BIZ UDゴシック" panose="020B0400000000000000" pitchFamily="49" charset="-128"/>
              </a:rPr>
              <a:t>※１００名を超える場合は要相談</a:t>
            </a:r>
          </a:p>
        </p:txBody>
      </p:sp>
      <p:graphicFrame>
        <p:nvGraphicFramePr>
          <p:cNvPr id="1469" name="四角形 16"/>
          <p:cNvGraphicFramePr>
            <a:graphicFrameLocks noGrp="1"/>
          </p:cNvGraphicFramePr>
          <p:nvPr>
            <p:extLst>
              <p:ext uri="{D42A27DB-BD31-4B8C-83A1-F6EECF244321}">
                <p14:modId xmlns:p14="http://schemas.microsoft.com/office/powerpoint/2010/main" val="4062039290"/>
              </p:ext>
            </p:extLst>
          </p:nvPr>
        </p:nvGraphicFramePr>
        <p:xfrm>
          <a:off x="105011" y="3770206"/>
          <a:ext cx="4135270" cy="2166444"/>
        </p:xfrm>
        <a:graphic>
          <a:graphicData uri="http://schemas.openxmlformats.org/drawingml/2006/table">
            <a:tbl>
              <a:tblPr firstRow="1" bandRow="1">
                <a:tableStyleId>{5940675A-B579-460E-94D1-54222C63F5DA}</a:tableStyleId>
              </a:tblPr>
              <a:tblGrid>
                <a:gridCol w="650822">
                  <a:extLst>
                    <a:ext uri="{9D8B030D-6E8A-4147-A177-3AD203B41FA5}">
                      <a16:colId xmlns:a16="http://schemas.microsoft.com/office/drawing/2014/main" val="20000"/>
                    </a:ext>
                  </a:extLst>
                </a:gridCol>
                <a:gridCol w="1389981">
                  <a:extLst>
                    <a:ext uri="{9D8B030D-6E8A-4147-A177-3AD203B41FA5}">
                      <a16:colId xmlns:a16="http://schemas.microsoft.com/office/drawing/2014/main" val="20001"/>
                    </a:ext>
                  </a:extLst>
                </a:gridCol>
                <a:gridCol w="657387">
                  <a:extLst>
                    <a:ext uri="{9D8B030D-6E8A-4147-A177-3AD203B41FA5}">
                      <a16:colId xmlns:a16="http://schemas.microsoft.com/office/drawing/2014/main" val="20002"/>
                    </a:ext>
                  </a:extLst>
                </a:gridCol>
                <a:gridCol w="1437080">
                  <a:extLst>
                    <a:ext uri="{9D8B030D-6E8A-4147-A177-3AD203B41FA5}">
                      <a16:colId xmlns:a16="http://schemas.microsoft.com/office/drawing/2014/main" val="20003"/>
                    </a:ext>
                  </a:extLst>
                </a:gridCol>
              </a:tblGrid>
              <a:tr h="271295">
                <a:tc>
                  <a:txBody>
                    <a:bodyPr/>
                    <a:lstStyle/>
                    <a:p>
                      <a:r>
                        <a:rPr kumimoji="1" lang="ja-JP" altLang="en-US" sz="1100" dirty="0">
                          <a:latin typeface="HG丸ｺﾞｼｯｸM-PRO"/>
                          <a:ea typeface="HG丸ｺﾞｼｯｸM-PRO"/>
                        </a:rPr>
                        <a:t>番号</a:t>
                      </a:r>
                      <a:endParaRPr>
                        <a:latin typeface="HG丸ｺﾞｼｯｸM-PRO"/>
                        <a:ea typeface="HG丸ｺﾞｼｯｸM-PRO"/>
                      </a:endParaRPr>
                    </a:p>
                  </a:txBody>
                  <a:tcPr anchor="ctr"/>
                </a:tc>
                <a:tc>
                  <a:txBody>
                    <a:bodyPr/>
                    <a:lstStyle/>
                    <a:p>
                      <a:r>
                        <a:rPr kumimoji="1" lang="ja-JP" altLang="en-US" sz="1100" dirty="0">
                          <a:latin typeface="HG丸ｺﾞｼｯｸM-PRO"/>
                          <a:ea typeface="HG丸ｺﾞｼｯｸM-PRO"/>
                        </a:rPr>
                        <a:t>民宿名</a:t>
                      </a:r>
                      <a:endParaRPr>
                        <a:latin typeface="HG丸ｺﾞｼｯｸM-PRO"/>
                        <a:ea typeface="HG丸ｺﾞｼｯｸM-PRO"/>
                      </a:endParaRPr>
                    </a:p>
                  </a:txBody>
                  <a:tcPr anchor="ctr"/>
                </a:tc>
                <a:tc>
                  <a:txBody>
                    <a:bodyPr/>
                    <a:lstStyle/>
                    <a:p>
                      <a:r>
                        <a:rPr kumimoji="1" lang="ja-JP" altLang="en-US" sz="1100" dirty="0">
                          <a:latin typeface="HG丸ｺﾞｼｯｸM-PRO"/>
                          <a:ea typeface="HG丸ｺﾞｼｯｸM-PRO"/>
                        </a:rPr>
                        <a:t>番号</a:t>
                      </a:r>
                      <a:endParaRPr>
                        <a:latin typeface="HG丸ｺﾞｼｯｸM-PRO"/>
                        <a:ea typeface="HG丸ｺﾞｼｯｸM-PRO"/>
                      </a:endParaRPr>
                    </a:p>
                  </a:txBody>
                  <a:tcPr anchor="ctr"/>
                </a:tc>
                <a:tc>
                  <a:txBody>
                    <a:bodyPr/>
                    <a:lstStyle/>
                    <a:p>
                      <a:r>
                        <a:rPr kumimoji="1" lang="ja-JP" altLang="en-US" sz="1100" dirty="0">
                          <a:latin typeface="HG丸ｺﾞｼｯｸM-PRO"/>
                          <a:ea typeface="HG丸ｺﾞｼｯｸM-PRO"/>
                        </a:rPr>
                        <a:t>民宿名</a:t>
                      </a:r>
                      <a:endParaRPr>
                        <a:latin typeface="HG丸ｺﾞｼｯｸM-PRO"/>
                        <a:ea typeface="HG丸ｺﾞｼｯｸM-PRO"/>
                      </a:endParaRPr>
                    </a:p>
                  </a:txBody>
                  <a:tcPr anchor="ctr"/>
                </a:tc>
                <a:extLst>
                  <a:ext uri="{0D108BD9-81ED-4DB2-BD59-A6C34878D82A}">
                    <a16:rowId xmlns:a16="http://schemas.microsoft.com/office/drawing/2014/main" val="10000"/>
                  </a:ext>
                </a:extLst>
              </a:tr>
              <a:tr h="397045">
                <a:tc>
                  <a:txBody>
                    <a:bodyPr/>
                    <a:lstStyle/>
                    <a:p>
                      <a:pPr algn="ctr"/>
                      <a:r>
                        <a:rPr kumimoji="1" lang="ja-JP" altLang="en-US" sz="1400" dirty="0">
                          <a:latin typeface="HG丸ｺﾞｼｯｸM-PRO"/>
                          <a:ea typeface="HG丸ｺﾞｼｯｸM-PRO"/>
                        </a:rPr>
                        <a:t>1</a:t>
                      </a:r>
                      <a:endParaRPr>
                        <a:latin typeface="HG丸ｺﾞｼｯｸM-PRO"/>
                        <a:ea typeface="HG丸ｺﾞｼｯｸM-PRO"/>
                      </a:endParaRPr>
                    </a:p>
                  </a:txBody>
                  <a:tcPr anchor="ctr"/>
                </a:tc>
                <a:tc>
                  <a:txBody>
                    <a:bodyPr/>
                    <a:lstStyle/>
                    <a:p>
                      <a:pPr algn="l"/>
                      <a:r>
                        <a:rPr lang="ja-JP" altLang="en-US" sz="1400" dirty="0">
                          <a:solidFill>
                            <a:srgbClr val="000000"/>
                          </a:solidFill>
                          <a:latin typeface="HG丸ｺﾞｼｯｸM-PRO"/>
                          <a:ea typeface="HG丸ｺﾞｼｯｸM-PRO"/>
                        </a:rPr>
                        <a:t>あるぺん屋</a:t>
                      </a:r>
                      <a:endParaRPr kumimoji="1" lang="ja-JP" altLang="en-US" sz="1050" dirty="0">
                        <a:latin typeface="HG丸ｺﾞｼｯｸM-PRO"/>
                        <a:ea typeface="HG丸ｺﾞｼｯｸM-PRO"/>
                      </a:endParaRPr>
                    </a:p>
                  </a:txBody>
                  <a:tcPr anchor="ctr"/>
                </a:tc>
                <a:tc>
                  <a:txBody>
                    <a:bodyPr/>
                    <a:lstStyle/>
                    <a:p>
                      <a:pPr algn="ctr"/>
                      <a:r>
                        <a:rPr kumimoji="1" lang="ja-JP" altLang="en-US" sz="1400" dirty="0">
                          <a:latin typeface="HG丸ｺﾞｼｯｸM-PRO"/>
                          <a:ea typeface="HG丸ｺﾞｼｯｸM-PRO"/>
                        </a:rPr>
                        <a:t>6</a:t>
                      </a:r>
                      <a:endParaRPr>
                        <a:latin typeface="HG丸ｺﾞｼｯｸM-PRO"/>
                        <a:ea typeface="HG丸ｺﾞｼｯｸM-PRO"/>
                      </a:endParaRPr>
                    </a:p>
                  </a:txBody>
                  <a:tcPr anchor="ctr"/>
                </a:tc>
                <a:tc>
                  <a:txBody>
                    <a:bodyPr/>
                    <a:lstStyle/>
                    <a:p>
                      <a:pPr algn="l"/>
                      <a:r>
                        <a:rPr kumimoji="1" lang="ja-JP" altLang="en-US" sz="1400" dirty="0">
                          <a:latin typeface="HG丸ｺﾞｼｯｸM-PRO"/>
                          <a:ea typeface="HG丸ｺﾞｼｯｸM-PRO"/>
                        </a:rPr>
                        <a:t>原</a:t>
                      </a:r>
                      <a:endParaRPr kumimoji="1" lang="ja-JP" altLang="en-US" sz="1050" dirty="0">
                        <a:latin typeface="HG丸ｺﾞｼｯｸM-PRO"/>
                        <a:ea typeface="HG丸ｺﾞｼｯｸM-PRO"/>
                      </a:endParaRPr>
                    </a:p>
                  </a:txBody>
                  <a:tcPr anchor="ctr"/>
                </a:tc>
                <a:extLst>
                  <a:ext uri="{0D108BD9-81ED-4DB2-BD59-A6C34878D82A}">
                    <a16:rowId xmlns:a16="http://schemas.microsoft.com/office/drawing/2014/main" val="10001"/>
                  </a:ext>
                </a:extLst>
              </a:tr>
              <a:tr h="374526">
                <a:tc>
                  <a:txBody>
                    <a:bodyPr/>
                    <a:lstStyle/>
                    <a:p>
                      <a:pPr algn="ctr"/>
                      <a:r>
                        <a:rPr kumimoji="1" lang="ja-JP" altLang="en-US" sz="1400" dirty="0">
                          <a:latin typeface="HG丸ｺﾞｼｯｸM-PRO"/>
                          <a:ea typeface="HG丸ｺﾞｼｯｸM-PRO"/>
                        </a:rPr>
                        <a:t>2</a:t>
                      </a:r>
                      <a:endParaRPr>
                        <a:latin typeface="HG丸ｺﾞｼｯｸM-PRO"/>
                        <a:ea typeface="HG丸ｺﾞｼｯｸM-PRO"/>
                      </a:endParaRPr>
                    </a:p>
                  </a:txBody>
                  <a:tcPr anchor="ctr"/>
                </a:tc>
                <a:tc>
                  <a:txBody>
                    <a:bodyPr/>
                    <a:lstStyle/>
                    <a:p>
                      <a:pPr algn="l"/>
                      <a:r>
                        <a:rPr kumimoji="1" lang="ja-JP" altLang="en-US" sz="1400" dirty="0">
                          <a:latin typeface="HG丸ｺﾞｼｯｸM-PRO"/>
                          <a:ea typeface="HG丸ｺﾞｼｯｸM-PRO"/>
                        </a:rPr>
                        <a:t>上岡</a:t>
                      </a:r>
                      <a:endParaRPr kumimoji="1" lang="ja-JP" altLang="en-US" sz="1050" dirty="0">
                        <a:latin typeface="HG丸ｺﾞｼｯｸM-PRO"/>
                        <a:ea typeface="HG丸ｺﾞｼｯｸM-PRO"/>
                      </a:endParaRPr>
                    </a:p>
                  </a:txBody>
                  <a:tcPr anchor="ctr"/>
                </a:tc>
                <a:tc>
                  <a:txBody>
                    <a:bodyPr/>
                    <a:lstStyle/>
                    <a:p>
                      <a:pPr algn="ctr"/>
                      <a:r>
                        <a:rPr kumimoji="1" lang="ja-JP" altLang="en-US" sz="1400" dirty="0">
                          <a:latin typeface="HG丸ｺﾞｼｯｸM-PRO"/>
                          <a:ea typeface="HG丸ｺﾞｼｯｸM-PRO"/>
                        </a:rPr>
                        <a:t>7</a:t>
                      </a:r>
                      <a:endParaRPr>
                        <a:latin typeface="HG丸ｺﾞｼｯｸM-PRO"/>
                        <a:ea typeface="HG丸ｺﾞｼｯｸM-PRO"/>
                      </a:endParaRPr>
                    </a:p>
                  </a:txBody>
                  <a:tcPr anchor="ctr"/>
                </a:tc>
                <a:tc>
                  <a:txBody>
                    <a:bodyPr/>
                    <a:lstStyle/>
                    <a:p>
                      <a:pPr algn="l"/>
                      <a:r>
                        <a:rPr lang="ja-JP" altLang="en-US" sz="1400">
                          <a:solidFill>
                            <a:srgbClr val="000000"/>
                          </a:solidFill>
                          <a:latin typeface="HG丸ｺﾞｼｯｸM-PRO"/>
                          <a:ea typeface="HG丸ｺﾞｼｯｸM-PRO"/>
                        </a:rPr>
                        <a:t>タニモト</a:t>
                      </a:r>
                      <a:endParaRPr kumimoji="1" lang="ja-JP" altLang="en-US" sz="1050" dirty="0">
                        <a:latin typeface="HG丸ｺﾞｼｯｸM-PRO"/>
                        <a:ea typeface="HG丸ｺﾞｼｯｸM-PRO"/>
                      </a:endParaRPr>
                    </a:p>
                  </a:txBody>
                  <a:tcPr anchor="ctr"/>
                </a:tc>
                <a:extLst>
                  <a:ext uri="{0D108BD9-81ED-4DB2-BD59-A6C34878D82A}">
                    <a16:rowId xmlns:a16="http://schemas.microsoft.com/office/drawing/2014/main" val="10002"/>
                  </a:ext>
                </a:extLst>
              </a:tr>
              <a:tr h="374526">
                <a:tc>
                  <a:txBody>
                    <a:bodyPr/>
                    <a:lstStyle/>
                    <a:p>
                      <a:pPr algn="ctr"/>
                      <a:r>
                        <a:rPr kumimoji="1" lang="ja-JP" altLang="en-US" sz="1400" dirty="0">
                          <a:latin typeface="HG丸ｺﾞｼｯｸM-PRO"/>
                          <a:ea typeface="HG丸ｺﾞｼｯｸM-PRO"/>
                        </a:rPr>
                        <a:t>3</a:t>
                      </a:r>
                      <a:endParaRPr>
                        <a:latin typeface="HG丸ｺﾞｼｯｸM-PRO"/>
                        <a:ea typeface="HG丸ｺﾞｼｯｸM-PRO"/>
                      </a:endParaRPr>
                    </a:p>
                  </a:txBody>
                  <a:tcPr anchor="ctr"/>
                </a:tc>
                <a:tc>
                  <a:txBody>
                    <a:bodyPr/>
                    <a:lstStyle/>
                    <a:p>
                      <a:pPr algn="l"/>
                      <a:r>
                        <a:rPr lang="ja-JP" altLang="en-US" sz="1400">
                          <a:solidFill>
                            <a:srgbClr val="000000"/>
                          </a:solidFill>
                          <a:latin typeface="HG丸ｺﾞｼｯｸM-PRO"/>
                          <a:ea typeface="HG丸ｺﾞｼｯｸM-PRO"/>
                        </a:rPr>
                        <a:t>吉川</a:t>
                      </a:r>
                      <a:endParaRPr kumimoji="1" lang="ja-JP" altLang="en-US" sz="1050" dirty="0">
                        <a:latin typeface="HG丸ｺﾞｼｯｸM-PRO"/>
                        <a:ea typeface="HG丸ｺﾞｼｯｸM-PRO"/>
                      </a:endParaRPr>
                    </a:p>
                  </a:txBody>
                  <a:tcPr anchor="ctr"/>
                </a:tc>
                <a:tc>
                  <a:txBody>
                    <a:bodyPr/>
                    <a:lstStyle/>
                    <a:p>
                      <a:pPr algn="ctr"/>
                      <a:r>
                        <a:rPr kumimoji="1" lang="ja-JP" altLang="en-US" sz="1400" dirty="0">
                          <a:latin typeface="HG丸ｺﾞｼｯｸM-PRO"/>
                          <a:ea typeface="HG丸ｺﾞｼｯｸM-PRO"/>
                        </a:rPr>
                        <a:t>8</a:t>
                      </a:r>
                      <a:endParaRPr>
                        <a:latin typeface="HG丸ｺﾞｼｯｸM-PRO"/>
                        <a:ea typeface="HG丸ｺﾞｼｯｸM-PRO"/>
                      </a:endParaRPr>
                    </a:p>
                  </a:txBody>
                  <a:tcPr anchor="ctr"/>
                </a:tc>
                <a:tc>
                  <a:txBody>
                    <a:bodyPr/>
                    <a:lstStyle/>
                    <a:p>
                      <a:pPr algn="l"/>
                      <a:endParaRPr kumimoji="1" lang="ja-JP" altLang="en-US" sz="1050" dirty="0">
                        <a:latin typeface="HG丸ｺﾞｼｯｸM-PRO"/>
                        <a:ea typeface="HG丸ｺﾞｼｯｸM-PRO"/>
                      </a:endParaRPr>
                    </a:p>
                  </a:txBody>
                  <a:tcPr anchor="ctr"/>
                </a:tc>
                <a:extLst>
                  <a:ext uri="{0D108BD9-81ED-4DB2-BD59-A6C34878D82A}">
                    <a16:rowId xmlns:a16="http://schemas.microsoft.com/office/drawing/2014/main" val="10003"/>
                  </a:ext>
                </a:extLst>
              </a:tr>
              <a:tr h="374526">
                <a:tc>
                  <a:txBody>
                    <a:bodyPr/>
                    <a:lstStyle/>
                    <a:p>
                      <a:pPr algn="ctr"/>
                      <a:r>
                        <a:rPr kumimoji="1" lang="ja-JP" altLang="en-US" sz="1400" dirty="0">
                          <a:latin typeface="HG丸ｺﾞｼｯｸM-PRO"/>
                          <a:ea typeface="HG丸ｺﾞｼｯｸM-PRO"/>
                        </a:rPr>
                        <a:t>4</a:t>
                      </a:r>
                      <a:endParaRPr>
                        <a:latin typeface="HG丸ｺﾞｼｯｸM-PRO"/>
                        <a:ea typeface="HG丸ｺﾞｼｯｸM-PRO"/>
                      </a:endParaRPr>
                    </a:p>
                  </a:txBody>
                  <a:tcPr anchor="ctr"/>
                </a:tc>
                <a:tc>
                  <a:txBody>
                    <a:bodyPr/>
                    <a:lstStyle/>
                    <a:p>
                      <a:pPr algn="l"/>
                      <a:r>
                        <a:rPr kumimoji="1" lang="ja-JP" altLang="en-US" sz="1400" dirty="0">
                          <a:latin typeface="HG丸ｺﾞｼｯｸM-PRO"/>
                          <a:ea typeface="HG丸ｺﾞｼｯｸM-PRO"/>
                        </a:rPr>
                        <a:t>憩</a:t>
                      </a:r>
                      <a:endParaRPr kumimoji="1" lang="ja-JP" altLang="en-US" sz="1050" dirty="0">
                        <a:latin typeface="HG丸ｺﾞｼｯｸM-PRO"/>
                        <a:ea typeface="HG丸ｺﾞｼｯｸM-PRO"/>
                      </a:endParaRPr>
                    </a:p>
                  </a:txBody>
                  <a:tcPr anchor="ctr"/>
                </a:tc>
                <a:tc>
                  <a:txBody>
                    <a:bodyPr/>
                    <a:lstStyle/>
                    <a:p>
                      <a:pPr algn="ctr"/>
                      <a:r>
                        <a:rPr kumimoji="1" lang="ja-JP" altLang="en-US" sz="1400" dirty="0">
                          <a:latin typeface="HG丸ｺﾞｼｯｸM-PRO"/>
                          <a:ea typeface="HG丸ｺﾞｼｯｸM-PRO"/>
                        </a:rPr>
                        <a:t>9</a:t>
                      </a:r>
                      <a:endParaRPr>
                        <a:latin typeface="HG丸ｺﾞｼｯｸM-PRO"/>
                        <a:ea typeface="HG丸ｺﾞｼｯｸM-PRO"/>
                      </a:endParaRPr>
                    </a:p>
                  </a:txBody>
                  <a:tcPr anchor="ctr"/>
                </a:tc>
                <a:tc>
                  <a:txBody>
                    <a:bodyPr/>
                    <a:lstStyle/>
                    <a:p>
                      <a:pPr algn="l"/>
                      <a:endParaRPr kumimoji="1" lang="ja-JP" altLang="en-US" sz="1050" dirty="0">
                        <a:latin typeface="HG丸ｺﾞｼｯｸM-PRO"/>
                        <a:ea typeface="HG丸ｺﾞｼｯｸM-PRO"/>
                      </a:endParaRPr>
                    </a:p>
                  </a:txBody>
                  <a:tcPr anchor="ctr"/>
                </a:tc>
                <a:extLst>
                  <a:ext uri="{0D108BD9-81ED-4DB2-BD59-A6C34878D82A}">
                    <a16:rowId xmlns:a16="http://schemas.microsoft.com/office/drawing/2014/main" val="10004"/>
                  </a:ext>
                </a:extLst>
              </a:tr>
              <a:tr h="374526">
                <a:tc>
                  <a:txBody>
                    <a:bodyPr/>
                    <a:lstStyle/>
                    <a:p>
                      <a:pPr algn="ctr"/>
                      <a:r>
                        <a:rPr kumimoji="1" lang="ja-JP" altLang="en-US" sz="1400" dirty="0">
                          <a:latin typeface="HG丸ｺﾞｼｯｸM-PRO"/>
                          <a:ea typeface="HG丸ｺﾞｼｯｸM-PRO"/>
                        </a:rPr>
                        <a:t>5</a:t>
                      </a:r>
                      <a:endParaRPr>
                        <a:latin typeface="HG丸ｺﾞｼｯｸM-PRO"/>
                        <a:ea typeface="HG丸ｺﾞｼｯｸM-PRO"/>
                      </a:endParaRPr>
                    </a:p>
                  </a:txBody>
                  <a:tcPr anchor="ctr"/>
                </a:tc>
                <a:tc>
                  <a:txBody>
                    <a:bodyPr/>
                    <a:lstStyle/>
                    <a:p>
                      <a:pPr algn="l"/>
                      <a:r>
                        <a:rPr kumimoji="1" lang="ja-JP" altLang="en-US" sz="1400" dirty="0">
                          <a:latin typeface="HG丸ｺﾞｼｯｸM-PRO"/>
                          <a:ea typeface="HG丸ｺﾞｼｯｸM-PRO"/>
                        </a:rPr>
                        <a:t>岡田</a:t>
                      </a:r>
                      <a:endParaRPr kumimoji="1" lang="ja-JP" altLang="en-US" sz="1050" dirty="0">
                        <a:latin typeface="HG丸ｺﾞｼｯｸM-PRO"/>
                        <a:ea typeface="HG丸ｺﾞｼｯｸM-PRO"/>
                      </a:endParaRPr>
                    </a:p>
                  </a:txBody>
                  <a:tcPr anchor="ctr"/>
                </a:tc>
                <a:tc>
                  <a:txBody>
                    <a:bodyPr/>
                    <a:lstStyle/>
                    <a:p>
                      <a:pPr algn="ctr"/>
                      <a:r>
                        <a:rPr kumimoji="1" lang="ja-JP" altLang="en-US" sz="1400" dirty="0">
                          <a:latin typeface="HG丸ｺﾞｼｯｸM-PRO"/>
                          <a:ea typeface="HG丸ｺﾞｼｯｸM-PRO"/>
                        </a:rPr>
                        <a:t>10</a:t>
                      </a:r>
                      <a:endParaRPr>
                        <a:latin typeface="HG丸ｺﾞｼｯｸM-PRO"/>
                        <a:ea typeface="HG丸ｺﾞｼｯｸM-PRO"/>
                      </a:endParaRPr>
                    </a:p>
                  </a:txBody>
                  <a:tcPr anchor="ctr"/>
                </a:tc>
                <a:tc>
                  <a:txBody>
                    <a:bodyPr/>
                    <a:lstStyle/>
                    <a:p>
                      <a:pPr algn="l"/>
                      <a:endParaRPr kumimoji="1" lang="ja-JP" altLang="en-US" sz="1050" dirty="0">
                        <a:latin typeface="HG丸ｺﾞｼｯｸM-PRO"/>
                        <a:ea typeface="HG丸ｺﾞｼｯｸM-PRO"/>
                      </a:endParaRPr>
                    </a:p>
                  </a:txBody>
                  <a:tcPr anchor="ctr"/>
                </a:tc>
                <a:extLst>
                  <a:ext uri="{0D108BD9-81ED-4DB2-BD59-A6C34878D82A}">
                    <a16:rowId xmlns:a16="http://schemas.microsoft.com/office/drawing/2014/main" val="10005"/>
                  </a:ext>
                </a:extLst>
              </a:tr>
            </a:tbl>
          </a:graphicData>
        </a:graphic>
      </p:graphicFrame>
      <p:grpSp>
        <p:nvGrpSpPr>
          <p:cNvPr id="1470" name="グループ化 39"/>
          <p:cNvGrpSpPr/>
          <p:nvPr/>
        </p:nvGrpSpPr>
        <p:grpSpPr>
          <a:xfrm>
            <a:off x="4419434" y="3498589"/>
            <a:ext cx="4667416" cy="3291213"/>
            <a:chOff x="-1337" y="-111643"/>
            <a:chExt cx="7294225" cy="5143500"/>
          </a:xfrm>
        </p:grpSpPr>
        <p:pic>
          <p:nvPicPr>
            <p:cNvPr id="1471" name="図 116"/>
            <p:cNvPicPr>
              <a:picLocks noChangeAspect="1"/>
            </p:cNvPicPr>
            <p:nvPr/>
          </p:nvPicPr>
          <p:blipFill>
            <a:blip r:embed="rId4"/>
            <a:stretch>
              <a:fillRect/>
            </a:stretch>
          </p:blipFill>
          <p:spPr>
            <a:xfrm>
              <a:off x="-1337" y="-111643"/>
              <a:ext cx="7285415" cy="5143500"/>
            </a:xfrm>
            <a:prstGeom prst="rect">
              <a:avLst/>
            </a:prstGeom>
          </p:spPr>
        </p:pic>
        <p:sp>
          <p:nvSpPr>
            <p:cNvPr id="1472" name="四角形 13"/>
            <p:cNvSpPr/>
            <p:nvPr/>
          </p:nvSpPr>
          <p:spPr>
            <a:xfrm>
              <a:off x="4212000" y="1589801"/>
              <a:ext cx="360000" cy="144853"/>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73" name="四角形 14"/>
            <p:cNvSpPr/>
            <p:nvPr/>
          </p:nvSpPr>
          <p:spPr>
            <a:xfrm>
              <a:off x="4931999" y="1444652"/>
              <a:ext cx="360000" cy="144853"/>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74" name="四角形 15"/>
            <p:cNvSpPr/>
            <p:nvPr/>
          </p:nvSpPr>
          <p:spPr>
            <a:xfrm>
              <a:off x="2841497" y="1756979"/>
              <a:ext cx="434380" cy="144853"/>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75" name="四角形 16"/>
            <p:cNvSpPr/>
            <p:nvPr/>
          </p:nvSpPr>
          <p:spPr>
            <a:xfrm>
              <a:off x="4724401" y="2546130"/>
              <a:ext cx="360000" cy="144853"/>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76" name="四角形 17"/>
            <p:cNvSpPr/>
            <p:nvPr/>
          </p:nvSpPr>
          <p:spPr>
            <a:xfrm>
              <a:off x="3642041" y="3115539"/>
              <a:ext cx="754583" cy="144853"/>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77" name="四角形 18"/>
            <p:cNvSpPr/>
            <p:nvPr/>
          </p:nvSpPr>
          <p:spPr>
            <a:xfrm>
              <a:off x="2916000" y="2001167"/>
              <a:ext cx="430152" cy="216909"/>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78" name="四角形 19"/>
            <p:cNvSpPr/>
            <p:nvPr/>
          </p:nvSpPr>
          <p:spPr>
            <a:xfrm>
              <a:off x="3182584" y="2170904"/>
              <a:ext cx="717227" cy="292395"/>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79" name="四角形 20"/>
            <p:cNvSpPr/>
            <p:nvPr/>
          </p:nvSpPr>
          <p:spPr>
            <a:xfrm>
              <a:off x="3206474" y="2683543"/>
              <a:ext cx="360000" cy="144853"/>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80" name="四角形 21"/>
            <p:cNvSpPr/>
            <p:nvPr/>
          </p:nvSpPr>
          <p:spPr>
            <a:xfrm>
              <a:off x="2841064" y="2970340"/>
              <a:ext cx="582840" cy="279007"/>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81" name="四角形 23"/>
            <p:cNvSpPr/>
            <p:nvPr/>
          </p:nvSpPr>
          <p:spPr>
            <a:xfrm>
              <a:off x="972087" y="2553574"/>
              <a:ext cx="430119" cy="144853"/>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82" name="四角形 24"/>
            <p:cNvSpPr/>
            <p:nvPr/>
          </p:nvSpPr>
          <p:spPr>
            <a:xfrm>
              <a:off x="3659910" y="1712323"/>
              <a:ext cx="479801" cy="144853"/>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83" name="四角形 25"/>
            <p:cNvSpPr/>
            <p:nvPr/>
          </p:nvSpPr>
          <p:spPr>
            <a:xfrm>
              <a:off x="2268833" y="3110902"/>
              <a:ext cx="645553" cy="284739"/>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84" name="テキスト 26"/>
            <p:cNvSpPr txBox="1"/>
            <p:nvPr/>
          </p:nvSpPr>
          <p:spPr>
            <a:xfrm>
              <a:off x="649388" y="2442781"/>
              <a:ext cx="218781" cy="229939"/>
            </a:xfrm>
            <a:prstGeom prst="rect">
              <a:avLst/>
            </a:prstGeom>
            <a:noFill/>
          </p:spPr>
          <p:txBody>
            <a:bodyPr wrap="square">
              <a:spAutoFit/>
            </a:bodyPr>
            <a:lstStyle/>
            <a:p>
              <a:pPr>
                <a:defRPr lang="ja-JP" altLang="en-US"/>
              </a:pPr>
              <a:r>
                <a:rPr lang="ja-JP" altLang="en-US" sz="900" dirty="0">
                  <a:solidFill>
                    <a:srgbClr val="FF0000"/>
                  </a:solidFill>
                </a:rPr>
                <a:t>１</a:t>
              </a:r>
            </a:p>
          </p:txBody>
        </p:sp>
        <p:sp>
          <p:nvSpPr>
            <p:cNvPr id="1485" name="テキスト 27"/>
            <p:cNvSpPr txBox="1"/>
            <p:nvPr/>
          </p:nvSpPr>
          <p:spPr>
            <a:xfrm>
              <a:off x="4212000" y="1984743"/>
              <a:ext cx="218781" cy="229939"/>
            </a:xfrm>
            <a:prstGeom prst="rect">
              <a:avLst/>
            </a:prstGeom>
            <a:noFill/>
          </p:spPr>
          <p:txBody>
            <a:bodyPr wrap="square">
              <a:spAutoFit/>
            </a:bodyPr>
            <a:lstStyle/>
            <a:p>
              <a:pPr>
                <a:defRPr lang="ja-JP" altLang="en-US"/>
              </a:pPr>
              <a:r>
                <a:rPr lang="ja-JP" altLang="en-US" sz="900" dirty="0">
                  <a:solidFill>
                    <a:srgbClr val="FF0000"/>
                  </a:solidFill>
                </a:rPr>
                <a:t>2</a:t>
              </a:r>
            </a:p>
          </p:txBody>
        </p:sp>
        <p:sp>
          <p:nvSpPr>
            <p:cNvPr id="1486" name="テキスト 28"/>
            <p:cNvSpPr txBox="1"/>
            <p:nvPr/>
          </p:nvSpPr>
          <p:spPr>
            <a:xfrm>
              <a:off x="3345221" y="2672712"/>
              <a:ext cx="218781" cy="229939"/>
            </a:xfrm>
            <a:prstGeom prst="rect">
              <a:avLst/>
            </a:prstGeom>
            <a:noFill/>
          </p:spPr>
          <p:txBody>
            <a:bodyPr wrap="square">
              <a:spAutoFit/>
            </a:bodyPr>
            <a:lstStyle/>
            <a:p>
              <a:pPr>
                <a:defRPr lang="ja-JP" altLang="en-US"/>
              </a:pPr>
              <a:r>
                <a:rPr lang="ja-JP" altLang="en-US" sz="900" dirty="0">
                  <a:solidFill>
                    <a:srgbClr val="FF0000"/>
                  </a:solidFill>
                </a:rPr>
                <a:t>3</a:t>
              </a:r>
            </a:p>
          </p:txBody>
        </p:sp>
        <p:sp>
          <p:nvSpPr>
            <p:cNvPr id="1487" name="テキスト 32"/>
            <p:cNvSpPr txBox="1"/>
            <p:nvPr/>
          </p:nvSpPr>
          <p:spPr>
            <a:xfrm>
              <a:off x="5364000" y="1097118"/>
              <a:ext cx="218781" cy="229939"/>
            </a:xfrm>
            <a:prstGeom prst="rect">
              <a:avLst/>
            </a:prstGeom>
            <a:noFill/>
          </p:spPr>
          <p:txBody>
            <a:bodyPr wrap="square">
              <a:spAutoFit/>
            </a:bodyPr>
            <a:lstStyle/>
            <a:p>
              <a:pPr>
                <a:defRPr lang="ja-JP" altLang="en-US"/>
              </a:pPr>
              <a:r>
                <a:rPr lang="ja-JP" altLang="en-US" sz="900" dirty="0">
                  <a:solidFill>
                    <a:srgbClr val="FF0000"/>
                  </a:solidFill>
                </a:rPr>
                <a:t>7</a:t>
              </a:r>
            </a:p>
          </p:txBody>
        </p:sp>
        <p:sp>
          <p:nvSpPr>
            <p:cNvPr id="1488" name="テキスト 33"/>
            <p:cNvSpPr txBox="1"/>
            <p:nvPr/>
          </p:nvSpPr>
          <p:spPr>
            <a:xfrm>
              <a:off x="4710992" y="1044863"/>
              <a:ext cx="218781" cy="359348"/>
            </a:xfrm>
            <a:prstGeom prst="rect">
              <a:avLst/>
            </a:prstGeom>
            <a:noFill/>
          </p:spPr>
          <p:txBody>
            <a:bodyPr wrap="square">
              <a:spAutoFit/>
            </a:bodyPr>
            <a:lstStyle/>
            <a:p>
              <a:pPr>
                <a:defRPr lang="ja-JP" altLang="en-US"/>
              </a:pPr>
              <a:r>
                <a:rPr lang="ja-JP" altLang="en-US" sz="900" dirty="0">
                  <a:solidFill>
                    <a:srgbClr val="FF0000"/>
                  </a:solidFill>
                  <a:latin typeface="Calibri"/>
                  <a:cs typeface="Calibri"/>
                </a:rPr>
                <a:t>5</a:t>
              </a:r>
              <a:endParaRPr>
                <a:latin typeface="Calibri"/>
                <a:cs typeface="Calibri"/>
              </a:endParaRPr>
            </a:p>
          </p:txBody>
        </p:sp>
        <p:sp>
          <p:nvSpPr>
            <p:cNvPr id="1489" name="テキスト 34"/>
            <p:cNvSpPr txBox="1"/>
            <p:nvPr/>
          </p:nvSpPr>
          <p:spPr>
            <a:xfrm>
              <a:off x="4681223" y="782972"/>
              <a:ext cx="218781" cy="359348"/>
            </a:xfrm>
            <a:prstGeom prst="rect">
              <a:avLst/>
            </a:prstGeom>
            <a:noFill/>
          </p:spPr>
          <p:txBody>
            <a:bodyPr wrap="square">
              <a:spAutoFit/>
            </a:bodyPr>
            <a:lstStyle/>
            <a:p>
              <a:pPr>
                <a:defRPr lang="ja-JP" altLang="en-US"/>
              </a:pPr>
              <a:r>
                <a:rPr lang="ja-JP" altLang="en-US" sz="900" dirty="0">
                  <a:solidFill>
                    <a:srgbClr val="FF0000"/>
                  </a:solidFill>
                </a:rPr>
                <a:t>6</a:t>
              </a:r>
            </a:p>
          </p:txBody>
        </p:sp>
        <p:pic>
          <p:nvPicPr>
            <p:cNvPr id="1490" name="図 38"/>
            <p:cNvPicPr>
              <a:picLocks noChangeAspect="1"/>
            </p:cNvPicPr>
            <p:nvPr/>
          </p:nvPicPr>
          <p:blipFill>
            <a:blip r:embed="rId5"/>
            <a:stretch>
              <a:fillRect/>
            </a:stretch>
          </p:blipFill>
          <p:spPr>
            <a:xfrm>
              <a:off x="5397838" y="3364120"/>
              <a:ext cx="1887573" cy="1132544"/>
            </a:xfrm>
            <a:prstGeom prst="rect">
              <a:avLst/>
            </a:prstGeom>
          </p:spPr>
        </p:pic>
        <p:sp>
          <p:nvSpPr>
            <p:cNvPr id="1491" name="テキスト 39"/>
            <p:cNvSpPr txBox="1"/>
            <p:nvPr/>
          </p:nvSpPr>
          <p:spPr>
            <a:xfrm>
              <a:off x="6435544" y="4279118"/>
              <a:ext cx="857344" cy="354878"/>
            </a:xfrm>
            <a:prstGeom prst="rect">
              <a:avLst/>
            </a:prstGeom>
            <a:noFill/>
          </p:spPr>
          <p:txBody>
            <a:bodyPr wrap="square">
              <a:spAutoFit/>
            </a:bodyPr>
            <a:lstStyle/>
            <a:p>
              <a:pPr>
                <a:defRPr lang="ja-JP" altLang="en-US"/>
              </a:pPr>
              <a:r>
                <a:rPr lang="ja-JP" altLang="en-US" sz="900" dirty="0">
                  <a:solidFill>
                    <a:srgbClr val="FF0000"/>
                  </a:solidFill>
                  <a:highlight>
                    <a:srgbClr val="FFFF00"/>
                  </a:highlight>
                </a:rPr>
                <a:t>４ 憩</a:t>
              </a:r>
            </a:p>
          </p:txBody>
        </p:sp>
        <p:sp>
          <p:nvSpPr>
            <p:cNvPr id="1492" name="図形 41"/>
            <p:cNvSpPr/>
            <p:nvPr/>
          </p:nvSpPr>
          <p:spPr>
            <a:xfrm rot="13811115">
              <a:off x="5153367" y="3091145"/>
              <a:ext cx="1136497" cy="138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93" name="テキスト 42"/>
            <p:cNvSpPr txBox="1"/>
            <p:nvPr/>
          </p:nvSpPr>
          <p:spPr>
            <a:xfrm>
              <a:off x="5364000" y="4152493"/>
              <a:ext cx="1200841" cy="568633"/>
            </a:xfrm>
            <a:prstGeom prst="rect">
              <a:avLst/>
            </a:prstGeom>
            <a:noFill/>
          </p:spPr>
          <p:txBody>
            <a:bodyPr wrap="square">
              <a:spAutoFit/>
            </a:bodyPr>
            <a:lstStyle/>
            <a:p>
              <a:pPr>
                <a:defRPr lang="ja-JP" altLang="en-US"/>
              </a:pPr>
              <a:endParaRPr/>
            </a:p>
          </p:txBody>
        </p:sp>
        <p:sp>
          <p:nvSpPr>
            <p:cNvPr id="1494" name="四角形 44"/>
            <p:cNvSpPr/>
            <p:nvPr/>
          </p:nvSpPr>
          <p:spPr>
            <a:xfrm>
              <a:off x="1044000" y="3144432"/>
              <a:ext cx="430119" cy="144853"/>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sp>
        <p:nvSpPr>
          <p:cNvPr id="1495" name="テキスト 15"/>
          <p:cNvSpPr txBox="1"/>
          <p:nvPr/>
        </p:nvSpPr>
        <p:spPr>
          <a:xfrm>
            <a:off x="176756" y="6123099"/>
            <a:ext cx="4178649" cy="645438"/>
          </a:xfrm>
          <a:prstGeom prst="rect">
            <a:avLst/>
          </a:prstGeom>
        </p:spPr>
        <p:txBody>
          <a:bodyPr wrap="square">
            <a:spAutoFit/>
          </a:bodyPr>
          <a:lstStyle/>
          <a:p>
            <a:pPr>
              <a:defRPr lang="ja-JP" altLang="en-US"/>
            </a:pPr>
            <a:r>
              <a:rPr lang="ja-JP" altLang="en-US" sz="1200" dirty="0">
                <a:latin typeface="BIZ UDゴシック" panose="020B0400000000000000" pitchFamily="49" charset="-128"/>
                <a:ea typeface="BIZ UDゴシック" panose="020B0400000000000000" pitchFamily="49" charset="-128"/>
              </a:rPr>
              <a:t>申込先：北広島町農山村体験推進協議会事務局</a:t>
            </a:r>
            <a:endParaRPr lang="en-US" altLang="ja-JP" sz="1200" dirty="0">
              <a:latin typeface="BIZ UDゴシック" panose="020B0400000000000000" pitchFamily="49" charset="-128"/>
              <a:ea typeface="BIZ UDゴシック" panose="020B0400000000000000" pitchFamily="49" charset="-128"/>
            </a:endParaRPr>
          </a:p>
          <a:p>
            <a:pPr>
              <a:defRPr lang="ja-JP" altLang="en-US"/>
            </a:pPr>
            <a:r>
              <a:rPr lang="ja-JP" altLang="en-US" sz="1200" dirty="0">
                <a:latin typeface="BIZ UDゴシック" panose="020B0400000000000000" pitchFamily="49" charset="-128"/>
                <a:ea typeface="BIZ UDゴシック" panose="020B0400000000000000" pitchFamily="49" charset="-128"/>
              </a:rPr>
              <a:t>　　　　北広島町役場商工観光課・北広島町観光協会</a:t>
            </a:r>
            <a:endParaRPr lang="en-US" altLang="ja-JP" sz="1200" dirty="0">
              <a:latin typeface="BIZ UDゴシック" panose="020B0400000000000000" pitchFamily="49" charset="-128"/>
              <a:ea typeface="BIZ UDゴシック" panose="020B0400000000000000" pitchFamily="49" charset="-128"/>
            </a:endParaRPr>
          </a:p>
          <a:p>
            <a:pPr>
              <a:defRPr lang="ja-JP" altLang="en-US"/>
            </a:pPr>
            <a:r>
              <a:rPr lang="ja-JP" altLang="en-US" sz="1200" dirty="0">
                <a:latin typeface="BIZ UDゴシック" panose="020B0400000000000000" pitchFamily="49" charset="-128"/>
                <a:ea typeface="BIZ UDゴシック" panose="020B0400000000000000" pitchFamily="49" charset="-128"/>
              </a:rPr>
              <a:t>　　　　電話0826-72-7368</a:t>
            </a:r>
          </a:p>
        </p:txBody>
      </p:sp>
      <p:sp>
        <p:nvSpPr>
          <p:cNvPr id="1496" name="四角形 42"/>
          <p:cNvSpPr/>
          <p:nvPr/>
        </p:nvSpPr>
        <p:spPr>
          <a:xfrm>
            <a:off x="6067085" y="5187509"/>
            <a:ext cx="378969" cy="241154"/>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97" name="四角形 362"/>
          <p:cNvSpPr/>
          <p:nvPr/>
        </p:nvSpPr>
        <p:spPr>
          <a:xfrm>
            <a:off x="7626382" y="4062752"/>
            <a:ext cx="230356" cy="92688"/>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498" name="四角形 363"/>
          <p:cNvSpPr/>
          <p:nvPr/>
        </p:nvSpPr>
        <p:spPr>
          <a:xfrm>
            <a:off x="5670684" y="5148372"/>
            <a:ext cx="275245" cy="138795"/>
          </a:xfrm>
          <a:prstGeom prst="rect">
            <a:avLst/>
          </a:prstGeom>
          <a:solidFill>
            <a:schemeClr val="accent4">
              <a:lumMod val="20000"/>
              <a:lumOff val="80000"/>
            </a:schemeClr>
          </a:solidFill>
          <a:ln w="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 name="四角形 348"/>
          <p:cNvSpPr>
            <a:spLocks noGrp="1"/>
          </p:cNvSpPr>
          <p:nvPr>
            <p:ph type="title"/>
          </p:nvPr>
        </p:nvSpPr>
        <p:spPr>
          <a:prstGeom prst="rect">
            <a:avLst/>
          </a:prstGeom>
        </p:spPr>
        <p:txBody>
          <a:bodyPr/>
          <a:lstStyle/>
          <a:p>
            <a:endParaRPr kumimoji="1" lang="ja-JP" altLang="en-US"/>
          </a:p>
        </p:txBody>
      </p:sp>
      <p:pic>
        <p:nvPicPr>
          <p:cNvPr id="1510" name="四角形 385"/>
          <p:cNvPicPr>
            <a:picLocks noGrp="1"/>
          </p:cNvPicPr>
          <p:nvPr>
            <p:ph idx="1"/>
          </p:nvPr>
        </p:nvPicPr>
        <p:blipFill>
          <a:blip r:embed="rId2"/>
          <a:stretch>
            <a:fillRect/>
          </a:stretch>
        </p:blipFill>
        <p:spPr>
          <a:xfrm>
            <a:off x="-243416" y="76926"/>
            <a:ext cx="9492592" cy="67175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タイトル 396"/>
          <p:cNvSpPr txBox="1"/>
          <p:nvPr/>
        </p:nvSpPr>
        <p:spPr>
          <a:xfrm>
            <a:off x="204043" y="577259"/>
            <a:ext cx="3688959" cy="485427"/>
          </a:xfrm>
          <a:prstGeom prst="rect">
            <a:avLst/>
          </a:prstGeom>
          <a:solidFill>
            <a:srgbClr val="92D050"/>
          </a:solidFill>
          <a:ln/>
        </p:spPr>
        <p:txBody>
          <a:bodyPr anchor="ctr">
            <a:noAutofit/>
          </a:bodyPr>
          <a:lstStyle>
            <a:lvl1pPr algn="l" rtl="0" eaLnBrk="1" latinLnBrk="0" hangingPunct="1">
              <a:spcBef>
                <a:spcPct val="0"/>
              </a:spcBef>
              <a:buNone/>
              <a:defRPr kumimoji="1"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ja-JP" altLang="en-US" sz="3900" b="1" dirty="0">
                <a:ln>
                  <a:solidFill>
                    <a:schemeClr val="bg1"/>
                  </a:solidFill>
                </a:ln>
                <a:solidFill>
                  <a:schemeClr val="tx1"/>
                </a:solidFill>
                <a:effectLst/>
              </a:rPr>
              <a:t>北広島町の概要</a:t>
            </a:r>
            <a:endParaRPr>
              <a:ln>
                <a:solidFill>
                  <a:schemeClr val="bg1"/>
                </a:solidFill>
              </a:ln>
              <a:solidFill>
                <a:schemeClr val="tx1"/>
              </a:solidFill>
            </a:endParaRPr>
          </a:p>
        </p:txBody>
      </p:sp>
      <p:pic>
        <p:nvPicPr>
          <p:cNvPr id="1125" name="図 397"/>
          <p:cNvPicPr>
            <a:picLocks noChangeAspect="1"/>
          </p:cNvPicPr>
          <p:nvPr/>
        </p:nvPicPr>
        <p:blipFill>
          <a:blip r:embed="rId2"/>
          <a:stretch>
            <a:fillRect/>
          </a:stretch>
        </p:blipFill>
        <p:spPr>
          <a:xfrm>
            <a:off x="230310" y="1154433"/>
            <a:ext cx="3656529" cy="3074470"/>
          </a:xfrm>
          <a:prstGeom prst="rect">
            <a:avLst/>
          </a:prstGeom>
          <a:ln>
            <a:solidFill>
              <a:schemeClr val="tx1"/>
            </a:solidFill>
          </a:ln>
        </p:spPr>
      </p:pic>
      <p:pic>
        <p:nvPicPr>
          <p:cNvPr id="1126" name="図 398"/>
          <p:cNvPicPr>
            <a:picLocks noChangeAspect="1"/>
          </p:cNvPicPr>
          <p:nvPr/>
        </p:nvPicPr>
        <p:blipFill>
          <a:blip r:embed="rId3"/>
          <a:stretch>
            <a:fillRect/>
          </a:stretch>
        </p:blipFill>
        <p:spPr>
          <a:xfrm>
            <a:off x="3977605" y="607212"/>
            <a:ext cx="2472794" cy="1724404"/>
          </a:xfrm>
          <a:prstGeom prst="rect">
            <a:avLst/>
          </a:prstGeom>
          <a:ln>
            <a:noFill/>
          </a:ln>
          <a:effectLst/>
        </p:spPr>
      </p:pic>
      <p:pic>
        <p:nvPicPr>
          <p:cNvPr id="1127" name="図 399"/>
          <p:cNvPicPr/>
          <p:nvPr/>
        </p:nvPicPr>
        <p:blipFill>
          <a:blip r:embed="rId4"/>
          <a:stretch>
            <a:fillRect/>
          </a:stretch>
        </p:blipFill>
        <p:spPr>
          <a:xfrm>
            <a:off x="6524995" y="619958"/>
            <a:ext cx="2488955" cy="1725055"/>
          </a:xfrm>
          <a:prstGeom prst="rect">
            <a:avLst/>
          </a:prstGeom>
        </p:spPr>
      </p:pic>
      <p:sp>
        <p:nvSpPr>
          <p:cNvPr id="1128" name="テキスト 400"/>
          <p:cNvSpPr txBox="1"/>
          <p:nvPr/>
        </p:nvSpPr>
        <p:spPr>
          <a:xfrm>
            <a:off x="3962242" y="2394007"/>
            <a:ext cx="5006221" cy="1845766"/>
          </a:xfrm>
          <a:prstGeom prst="rect">
            <a:avLst/>
          </a:prstGeom>
        </p:spPr>
        <p:txBody>
          <a:bodyPr wrap="square">
            <a:spAutoFit/>
          </a:bodyPr>
          <a:lstStyle/>
          <a:p>
            <a:pPr>
              <a:defRPr lang="ja-JP" altLang="en-US"/>
            </a:pPr>
            <a:r>
              <a:rPr lang="ja-JP" altLang="en-US" sz="1600" dirty="0">
                <a:highlight>
                  <a:srgbClr val="00FFFF"/>
                </a:highlight>
                <a:latin typeface="HG丸ｺﾞｼｯｸM-PRO" panose="020F0600000000000000" pitchFamily="50" charset="-128"/>
                <a:ea typeface="HG丸ｺﾞｼｯｸM-PRO" panose="020F0600000000000000" pitchFamily="50" charset="-128"/>
              </a:rPr>
              <a:t>北広島町の概要</a:t>
            </a:r>
            <a:endParaRPr sz="1400"/>
          </a:p>
          <a:p>
            <a:pPr>
              <a:defRPr lang="ja-JP" altLang="en-US"/>
            </a:pPr>
            <a:r>
              <a:rPr lang="ja-JP" altLang="en-US" sz="1400" dirty="0">
                <a:latin typeface="HG丸ｺﾞｼｯｸM-PRO" panose="020F0600000000000000" pitchFamily="50" charset="-128"/>
                <a:ea typeface="HG丸ｺﾞｼｯｸM-PRO" panose="020F0600000000000000" pitchFamily="50" charset="-128"/>
              </a:rPr>
              <a:t>　平成 17 年（2005）年 2 月 1 日合併により誕生（芸北町・大朝町・千代田町・豊平町の 旧4 町が合併）。町面積 646.20k ㎡は、町としては中国地方一の広さ（日本一広い町は北海道足寄町 1,408.04 k ㎡）。中国自動車道の IC が 2 つ有り、広島市中心部から約 50 分でアクセス可能。隣接する市町は広島市・安芸高田市・安芸太田町・島根県の益田市・浜田市・邑南町。</a:t>
            </a:r>
            <a:endParaRPr sz="1400"/>
          </a:p>
        </p:txBody>
      </p:sp>
      <p:sp>
        <p:nvSpPr>
          <p:cNvPr id="1129" name="テキスト 401"/>
          <p:cNvSpPr txBox="1"/>
          <p:nvPr/>
        </p:nvSpPr>
        <p:spPr>
          <a:xfrm>
            <a:off x="3961727" y="4212194"/>
            <a:ext cx="4891861" cy="2353598"/>
          </a:xfrm>
          <a:prstGeom prst="rect">
            <a:avLst/>
          </a:prstGeom>
        </p:spPr>
        <p:txBody>
          <a:bodyPr wrap="square">
            <a:spAutoFit/>
          </a:bodyPr>
          <a:lstStyle/>
          <a:p>
            <a:pPr>
              <a:defRPr lang="ja-JP" altLang="en-US"/>
            </a:pPr>
            <a:r>
              <a:rPr lang="ja-JP" altLang="en-US" sz="1600" dirty="0">
                <a:highlight>
                  <a:srgbClr val="00FFFF"/>
                </a:highlight>
                <a:latin typeface="HG丸ｺﾞｼｯｸM-PRO" panose="020F0600000000000000" pitchFamily="50" charset="-128"/>
                <a:ea typeface="HG丸ｺﾞｼｯｸM-PRO" panose="020F0600000000000000" pitchFamily="50" charset="-128"/>
                <a:cs typeface="+mn-lt"/>
              </a:rPr>
              <a:t>北広島町の自然</a:t>
            </a:r>
          </a:p>
          <a:p>
            <a:pPr>
              <a:defRPr lang="ja-JP" altLang="en-US"/>
            </a:pPr>
            <a:r>
              <a:rPr lang="ja-JP" altLang="en-US" sz="1400" dirty="0">
                <a:latin typeface="HG丸ｺﾞｼｯｸM-PRO" panose="020F0600000000000000" pitchFamily="50" charset="-128"/>
                <a:ea typeface="HG丸ｺﾞｼｯｸM-PRO" panose="020F0600000000000000" pitchFamily="50" charset="-128"/>
                <a:cs typeface="+mn-lt"/>
              </a:rPr>
              <a:t>　</a:t>
            </a:r>
            <a:r>
              <a:rPr lang="ja-JP" altLang="en-US" sz="1300" dirty="0">
                <a:latin typeface="HG丸ｺﾞｼｯｸM-PRO" panose="020F0600000000000000" pitchFamily="50" charset="-128"/>
                <a:ea typeface="HG丸ｺﾞｼｯｸM-PRO" panose="020F0600000000000000" pitchFamily="50" charset="-128"/>
                <a:cs typeface="+mn-lt"/>
              </a:rPr>
              <a:t>太田川・江の川の源流域。中国山地に位置し、面積の 8 割以上は森林地帯。北西部の芸北地域は 1,000ｍ級の山が連なる（町内最高峰は芸北地域の苅尾山 1223.4ｍ）。国立公園の一部である八幡湿原がある芸北地域は 2ｍの雪を記録する事もある豪雪地帯。八幡湿原は、乾燥し湿原としては危機的状況であったが、環境省の湿原自然再生事業を利用し、地域住民行政が一体となった活動で湿原として再生した。南東側は標高200ｍの盆地地帯。カワシンジュガイやオオサンショウウオ等の貴重な生物の保全や、草原の環境保全として山焼きを行う等、住民による自然保護活動が盛んである。</a:t>
            </a:r>
          </a:p>
        </p:txBody>
      </p:sp>
      <p:sp>
        <p:nvSpPr>
          <p:cNvPr id="1130" name="テキスト 402"/>
          <p:cNvSpPr txBox="1"/>
          <p:nvPr/>
        </p:nvSpPr>
        <p:spPr>
          <a:xfrm>
            <a:off x="284737" y="4301225"/>
            <a:ext cx="3759042" cy="1414879"/>
          </a:xfrm>
          <a:prstGeom prst="rect">
            <a:avLst/>
          </a:prstGeom>
        </p:spPr>
        <p:txBody>
          <a:bodyPr wrap="square">
            <a:spAutoFit/>
          </a:bodyPr>
          <a:lstStyle/>
          <a:p>
            <a:pPr>
              <a:defRPr lang="ja-JP" altLang="en-US"/>
            </a:pPr>
            <a:r>
              <a:rPr lang="ja-JP" altLang="en-US" sz="1600" dirty="0">
                <a:highlight>
                  <a:srgbClr val="00FFFF"/>
                </a:highlight>
                <a:latin typeface="HG丸ｺﾞｼｯｸM-PRO" panose="020F0600000000000000" pitchFamily="50" charset="-128"/>
                <a:ea typeface="HG丸ｺﾞｼｯｸM-PRO" panose="020F0600000000000000" pitchFamily="50" charset="-128"/>
              </a:rPr>
              <a:t>協議会の構成</a:t>
            </a:r>
            <a:endParaRPr sz="1400">
              <a:highlight>
                <a:srgbClr val="00FFFF"/>
              </a:highlight>
            </a:endParaRPr>
          </a:p>
          <a:p>
            <a:pPr>
              <a:defRPr lang="ja-JP" altLang="en-US"/>
            </a:pPr>
            <a:r>
              <a:rPr lang="ja-JP" altLang="en-US" sz="1400" dirty="0">
                <a:latin typeface="HG丸ｺﾞｼｯｸM-PRO" panose="020F0600000000000000" pitchFamily="50" charset="-128"/>
                <a:ea typeface="HG丸ｺﾞｼｯｸM-PRO" panose="020F0600000000000000" pitchFamily="50" charset="-128"/>
              </a:rPr>
              <a:t>　北広島町農山村体験推進協議会は、平成20年に設立し、今年で18年目を迎えます。</a:t>
            </a:r>
            <a:endParaRPr sz="1400"/>
          </a:p>
          <a:p>
            <a:pPr>
              <a:defRPr lang="ja-JP" altLang="en-US"/>
            </a:pPr>
            <a:r>
              <a:rPr lang="ja-JP" altLang="en-US" sz="1400" dirty="0">
                <a:latin typeface="HG丸ｺﾞｼｯｸM-PRO" panose="020F0600000000000000" pitchFamily="50" charset="-128"/>
                <a:ea typeface="HG丸ｺﾞｼｯｸM-PRO" panose="020F0600000000000000" pitchFamily="50" charset="-128"/>
              </a:rPr>
              <a:t>　北広島町役場と北広島町観光協会が共同で運営を行っています。</a:t>
            </a:r>
          </a:p>
          <a:p>
            <a:pPr>
              <a:defRPr lang="ja-JP" altLang="en-US"/>
            </a:pPr>
            <a:r>
              <a:rPr lang="ja-JP" altLang="en-US" sz="1400" dirty="0">
                <a:latin typeface="HG丸ｺﾞｼｯｸM-PRO" panose="020F0600000000000000" pitchFamily="50" charset="-128"/>
                <a:ea typeface="HG丸ｺﾞｼｯｸM-PRO" panose="020F0600000000000000" pitchFamily="50" charset="-128"/>
              </a:rPr>
              <a:t>　</a:t>
            </a:r>
          </a:p>
        </p:txBody>
      </p:sp>
      <p:sp>
        <p:nvSpPr>
          <p:cNvPr id="1131" name="テキスト 403"/>
          <p:cNvSpPr txBox="1"/>
          <p:nvPr/>
        </p:nvSpPr>
        <p:spPr>
          <a:xfrm>
            <a:off x="297652" y="5458029"/>
            <a:ext cx="3691700" cy="1445657"/>
          </a:xfrm>
          <a:prstGeom prst="rect">
            <a:avLst/>
          </a:prstGeom>
        </p:spPr>
        <p:txBody>
          <a:bodyPr wrap="square">
            <a:spAutoFit/>
          </a:bodyPr>
          <a:lstStyle/>
          <a:p>
            <a:pPr>
              <a:defRPr lang="ja-JP" altLang="en-US"/>
            </a:pPr>
            <a:r>
              <a:rPr lang="ja-JP" altLang="en-US" sz="1600" dirty="0">
                <a:highlight>
                  <a:srgbClr val="00FFFF"/>
                </a:highlight>
                <a:latin typeface="HG丸ｺﾞｼｯｸM-PRO" panose="020F0600000000000000" pitchFamily="50" charset="-128"/>
                <a:ea typeface="HG丸ｺﾞｼｯｸM-PRO" panose="020F0600000000000000" pitchFamily="50" charset="-128"/>
              </a:rPr>
              <a:t>受入可能人数</a:t>
            </a:r>
            <a:endParaRPr sz="1400"/>
          </a:p>
          <a:p>
            <a:pPr>
              <a:defRPr lang="ja-JP" altLang="en-US"/>
            </a:pPr>
            <a:r>
              <a:rPr lang="ja-JP" altLang="en-US" sz="1400" dirty="0">
                <a:latin typeface="HG丸ｺﾞｼｯｸM-PRO" panose="020F0600000000000000" pitchFamily="50" charset="-128"/>
                <a:ea typeface="HG丸ｺﾞｼｯｸM-PRO" panose="020F0600000000000000" pitchFamily="50" charset="-128"/>
              </a:rPr>
              <a:t>　</a:t>
            </a:r>
            <a:r>
              <a:rPr lang="ja-JP" altLang="en-US" sz="1400" b="1" dirty="0">
                <a:latin typeface="HG丸ｺﾞｼｯｸM-PRO" panose="020F0600000000000000" pitchFamily="50" charset="-128"/>
                <a:ea typeface="HG丸ｺﾞｼｯｸM-PRO" panose="020F0600000000000000" pitchFamily="50" charset="-128"/>
              </a:rPr>
              <a:t>最大受入人数１００人（３クラス）</a:t>
            </a:r>
          </a:p>
          <a:p>
            <a:pPr>
              <a:defRPr lang="ja-JP" altLang="en-US"/>
            </a:pPr>
            <a:endParaRPr lang="ja-JP" altLang="en-US" sz="1400" b="1" dirty="0">
              <a:latin typeface="HG丸ｺﾞｼｯｸM-PRO" panose="020F0600000000000000" pitchFamily="50" charset="-128"/>
              <a:ea typeface="HG丸ｺﾞｼｯｸM-PRO" panose="020F0600000000000000" pitchFamily="50" charset="-128"/>
            </a:endParaRPr>
          </a:p>
          <a:p>
            <a:pPr>
              <a:defRPr lang="ja-JP" altLang="en-US"/>
            </a:pPr>
            <a:r>
              <a:rPr lang="ja-JP" altLang="en-US" sz="1400" b="0" dirty="0">
                <a:latin typeface="HG丸ｺﾞｼｯｸM-PRO" panose="020F0600000000000000" pitchFamily="50" charset="-128"/>
                <a:ea typeface="HG丸ｺﾞｼｯｸM-PRO" panose="020F0600000000000000" pitchFamily="50" charset="-128"/>
              </a:rPr>
              <a:t>　令和８・９年度拡大予定</a:t>
            </a:r>
          </a:p>
          <a:p>
            <a:pPr>
              <a:defRPr lang="ja-JP" altLang="en-US"/>
            </a:pPr>
            <a:r>
              <a:rPr lang="ja-JP" altLang="en-US" sz="1400" b="1" dirty="0">
                <a:latin typeface="HG丸ｺﾞｼｯｸM-PRO" panose="020F0600000000000000" pitchFamily="50" charset="-128"/>
                <a:ea typeface="HG丸ｺﾞｼｯｸM-PRO" panose="020F0600000000000000" pitchFamily="50" charset="-128"/>
              </a:rPr>
              <a:t>　最大受入人数１１０人（３クラス）</a:t>
            </a:r>
          </a:p>
          <a:p>
            <a:pPr>
              <a:defRPr lang="ja-JP" altLang="en-US"/>
            </a:pPr>
            <a:r>
              <a:rPr lang="ja-JP" altLang="en-US" sz="1600" dirty="0">
                <a:latin typeface="HG丸ｺﾞｼｯｸM-PRO" panose="020F0600000000000000" pitchFamily="50" charset="-128"/>
                <a:ea typeface="HG丸ｺﾞｼｯｸM-PRO" panose="020F0600000000000000" pitchFamily="50" charset="-128"/>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3" name="直線コネクタ 6"/>
          <p:cNvCxnSpPr/>
          <p:nvPr/>
        </p:nvCxnSpPr>
        <p:spPr>
          <a:xfrm>
            <a:off x="0" y="6498453"/>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4" name="直線コネクタ 7"/>
          <p:cNvCxnSpPr/>
          <p:nvPr/>
        </p:nvCxnSpPr>
        <p:spPr>
          <a:xfrm>
            <a:off x="-8874" y="369332"/>
            <a:ext cx="9144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35" name="コンテンツ プレースホルダ 3"/>
          <p:cNvGraphicFramePr/>
          <p:nvPr>
            <p:extLst>
              <p:ext uri="{D42A27DB-BD31-4B8C-83A1-F6EECF244321}">
                <p14:modId xmlns:p14="http://schemas.microsoft.com/office/powerpoint/2010/main" val="3395566788"/>
              </p:ext>
            </p:extLst>
          </p:nvPr>
        </p:nvGraphicFramePr>
        <p:xfrm>
          <a:off x="955" y="416957"/>
          <a:ext cx="9133516" cy="6499354"/>
        </p:xfrm>
        <a:graphic>
          <a:graphicData uri="http://schemas.openxmlformats.org/drawingml/2006/table">
            <a:tbl>
              <a:tblPr firstRow="1" bandRow="1">
                <a:tableStyleId>{5C22544A-7EE6-4342-B048-85BDC9FD1C3A}</a:tableStyleId>
              </a:tblPr>
              <a:tblGrid>
                <a:gridCol w="2082008">
                  <a:extLst>
                    <a:ext uri="{9D8B030D-6E8A-4147-A177-3AD203B41FA5}">
                      <a16:colId xmlns:a16="http://schemas.microsoft.com/office/drawing/2014/main" val="20000"/>
                    </a:ext>
                  </a:extLst>
                </a:gridCol>
                <a:gridCol w="1131438">
                  <a:extLst>
                    <a:ext uri="{9D8B030D-6E8A-4147-A177-3AD203B41FA5}">
                      <a16:colId xmlns:a16="http://schemas.microsoft.com/office/drawing/2014/main" val="20001"/>
                    </a:ext>
                  </a:extLst>
                </a:gridCol>
                <a:gridCol w="1130463">
                  <a:extLst>
                    <a:ext uri="{9D8B030D-6E8A-4147-A177-3AD203B41FA5}">
                      <a16:colId xmlns:a16="http://schemas.microsoft.com/office/drawing/2014/main" val="20002"/>
                    </a:ext>
                  </a:extLst>
                </a:gridCol>
                <a:gridCol w="1202097">
                  <a:extLst>
                    <a:ext uri="{9D8B030D-6E8A-4147-A177-3AD203B41FA5}">
                      <a16:colId xmlns:a16="http://schemas.microsoft.com/office/drawing/2014/main" val="20003"/>
                    </a:ext>
                  </a:extLst>
                </a:gridCol>
                <a:gridCol w="1156285">
                  <a:extLst>
                    <a:ext uri="{9D8B030D-6E8A-4147-A177-3AD203B41FA5}">
                      <a16:colId xmlns:a16="http://schemas.microsoft.com/office/drawing/2014/main" val="20004"/>
                    </a:ext>
                  </a:extLst>
                </a:gridCol>
                <a:gridCol w="1290423">
                  <a:extLst>
                    <a:ext uri="{9D8B030D-6E8A-4147-A177-3AD203B41FA5}">
                      <a16:colId xmlns:a16="http://schemas.microsoft.com/office/drawing/2014/main" val="20005"/>
                    </a:ext>
                  </a:extLst>
                </a:gridCol>
                <a:gridCol w="1140802">
                  <a:extLst>
                    <a:ext uri="{9D8B030D-6E8A-4147-A177-3AD203B41FA5}">
                      <a16:colId xmlns:a16="http://schemas.microsoft.com/office/drawing/2014/main" val="20006"/>
                    </a:ext>
                  </a:extLst>
                </a:gridCol>
              </a:tblGrid>
              <a:tr h="372256">
                <a:tc>
                  <a:txBody>
                    <a:bodyPr/>
                    <a:lstStyle/>
                    <a:p>
                      <a:pPr algn="ctr"/>
                      <a:r>
                        <a:rPr kumimoji="1" lang="ja-JP" altLang="en-US" sz="1100" b="1" dirty="0">
                          <a:latin typeface="HG丸ｺﾞｼｯｸM-PRO"/>
                          <a:ea typeface="HG丸ｺﾞｼｯｸM-PRO"/>
                          <a:cs typeface="Arial" panose="020B0604020202020204" pitchFamily="34" charset="0"/>
                        </a:rPr>
                        <a:t>年度</a:t>
                      </a:r>
                      <a:endParaRPr sz="1200" b="1">
                        <a:latin typeface="HG丸ｺﾞｼｯｸM-PRO"/>
                        <a:ea typeface="HG丸ｺﾞｼｯｸM-PRO"/>
                      </a:endParaRPr>
                    </a:p>
                  </a:txBody>
                  <a:tcPr marL="83909" marR="83909" marT="41953" marB="41953"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ja-JP" altLang="en-US" sz="1100" b="1" dirty="0">
                          <a:latin typeface="HG丸ｺﾞｼｯｸM-PRO"/>
                          <a:ea typeface="HG丸ｺﾞｼｯｸM-PRO"/>
                          <a:cs typeface="Arial" panose="020B0604020202020204" pitchFamily="34" charset="0"/>
                        </a:rPr>
                        <a:t>修旅学校数</a:t>
                      </a:r>
                      <a:endParaRPr lang="ja-JP" altLang="en-US" sz="1200" b="1" dirty="0">
                        <a:latin typeface="HG丸ｺﾞｼｯｸM-PRO"/>
                        <a:ea typeface="HG丸ｺﾞｼｯｸM-PRO"/>
                        <a:cs typeface="Arial" panose="020B0604020202020204" pitchFamily="34" charset="0"/>
                      </a:endParaRPr>
                    </a:p>
                  </a:txBody>
                  <a:tcPr marL="83909" marR="83909" marT="41953" marB="41953"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kumimoji="1" lang="ja-JP" altLang="en-US" sz="1100" b="1" dirty="0">
                          <a:latin typeface="HG丸ｺﾞｼｯｸM-PRO"/>
                          <a:ea typeface="HG丸ｺﾞｼｯｸM-PRO"/>
                          <a:cs typeface="+mn-lt"/>
                        </a:rPr>
                        <a:t>修旅生徒数</a:t>
                      </a:r>
                      <a:endParaRPr kumimoji="1" lang="ja-JP" altLang="en-US" sz="1200" b="1" dirty="0">
                        <a:latin typeface="HG丸ｺﾞｼｯｸM-PRO"/>
                        <a:ea typeface="HG丸ｺﾞｼｯｸM-PRO"/>
                        <a:cs typeface="+mn-lt"/>
                      </a:endParaRPr>
                    </a:p>
                  </a:txBody>
                  <a:tcPr marL="83909" marR="83909" marT="41953" marB="41953"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ja-JP" sz="1100" b="1" dirty="0">
                          <a:latin typeface="HG丸ｺﾞｼｯｸM-PRO"/>
                          <a:ea typeface="HG丸ｺﾞｼｯｸM-PRO"/>
                          <a:cs typeface="Arial" panose="020B0604020202020204" pitchFamily="34" charset="0"/>
                        </a:rPr>
                        <a:t>県内小学校数 </a:t>
                      </a:r>
                      <a:endParaRPr lang="en-US" altLang="ja-JP" sz="1200" b="1" dirty="0">
                        <a:latin typeface="HG丸ｺﾞｼｯｸM-PRO"/>
                        <a:ea typeface="HG丸ｺﾞｼｯｸM-PRO"/>
                        <a:cs typeface="Arial" panose="020B0604020202020204" pitchFamily="34" charset="0"/>
                      </a:endParaRPr>
                    </a:p>
                  </a:txBody>
                  <a:tcPr marL="83909" marR="83909" marT="41953" marB="41953"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kumimoji="1" lang="ja-JP" altLang="en-US" sz="1100" b="1" dirty="0">
                          <a:latin typeface="HG丸ｺﾞｼｯｸM-PRO"/>
                          <a:ea typeface="HG丸ｺﾞｼｯｸM-PRO"/>
                          <a:cs typeface="+mn-lt"/>
                        </a:rPr>
                        <a:t>県内小</a:t>
                      </a:r>
                      <a:r>
                        <a:rPr lang="en-US" altLang="ja-JP" sz="1100" b="1" dirty="0">
                          <a:latin typeface="HG丸ｺﾞｼｯｸM-PRO"/>
                          <a:ea typeface="HG丸ｺﾞｼｯｸM-PRO"/>
                          <a:cs typeface="Arial" panose="020B0604020202020204" pitchFamily="34" charset="0"/>
                        </a:rPr>
                        <a:t>生徒数</a:t>
                      </a:r>
                      <a:endParaRPr lang="en-US" altLang="ja-JP" sz="1200" b="1" dirty="0">
                        <a:latin typeface="HG丸ｺﾞｼｯｸM-PRO"/>
                        <a:ea typeface="HG丸ｺﾞｼｯｸM-PRO"/>
                        <a:cs typeface="Arial" panose="020B0604020202020204" pitchFamily="34" charset="0"/>
                      </a:endParaRPr>
                    </a:p>
                  </a:txBody>
                  <a:tcPr marL="83909" marR="83909" marT="41953" marB="41953"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kumimoji="1" lang="ja-JP" altLang="en-US" sz="1100" b="1" dirty="0">
                          <a:solidFill>
                            <a:schemeClr val="bg1"/>
                          </a:solidFill>
                          <a:latin typeface="HG丸ｺﾞｼｯｸM-PRO"/>
                          <a:ea typeface="HG丸ｺﾞｼｯｸM-PRO"/>
                          <a:cs typeface="+mn-lt"/>
                        </a:rPr>
                        <a:t>訪日外国団体数</a:t>
                      </a:r>
                      <a:endParaRPr kumimoji="1" lang="ja-JP" altLang="en-US" sz="1200" b="1" dirty="0">
                        <a:solidFill>
                          <a:schemeClr val="bg1"/>
                        </a:solidFill>
                        <a:latin typeface="HG丸ｺﾞｼｯｸM-PRO"/>
                        <a:ea typeface="HG丸ｺﾞｼｯｸM-PRO"/>
                        <a:cs typeface="+mn-lt"/>
                      </a:endParaRPr>
                    </a:p>
                  </a:txBody>
                  <a:tcPr marL="83909" marR="83909" marT="41953" marB="41953"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kumimoji="1" lang="ja-JP" altLang="en-US" sz="1200" b="1" dirty="0">
                          <a:latin typeface="HG丸ｺﾞｼｯｸM-PRO"/>
                          <a:ea typeface="HG丸ｺﾞｼｯｸM-PRO"/>
                          <a:cs typeface="+mn-lt"/>
                        </a:rPr>
                        <a:t>訪日外国人数</a:t>
                      </a:r>
                    </a:p>
                  </a:txBody>
                  <a:tcPr marL="83909" marR="83909" marT="41953" marB="41953"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98705">
                <a:tc>
                  <a:txBody>
                    <a:bodyPr/>
                    <a:lstStyle/>
                    <a:p>
                      <a:pPr algn="ctr"/>
                      <a:r>
                        <a:rPr kumimoji="1" lang="ja-JP" altLang="en-US" sz="1400" b="0" dirty="0">
                          <a:latin typeface="HGP創英角ｺﾞｼｯｸUB" panose="020B0900000000000000" pitchFamily="50" charset="-128"/>
                          <a:ea typeface="HGP創英角ｺﾞｼｯｸUB" panose="020B0900000000000000" pitchFamily="50" charset="-128"/>
                        </a:rPr>
                        <a:t>Ｈ２０</a:t>
                      </a:r>
                      <a:endParaRPr kumimoji="1" lang="en-US" altLang="ja-JP" sz="1400" b="0" dirty="0">
                        <a:latin typeface="HGP創英角ｺﾞｼｯｸUB" panose="020B0900000000000000" pitchFamily="50" charset="-128"/>
                        <a:ea typeface="HGP創英角ｺﾞｼｯｸUB" panose="020B0900000000000000" pitchFamily="50" charset="-128"/>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panose="020B0900000000000000" pitchFamily="50" charset="-128"/>
                          <a:ea typeface="HGP創英角ｺﾞｼｯｸUB" panose="020B0900000000000000" pitchFamily="50" charset="-128"/>
                        </a:rPr>
                        <a:t>-</a:t>
                      </a:r>
                      <a:endParaRPr sz="1400"/>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panose="020B0900000000000000" pitchFamily="50" charset="-128"/>
                          <a:ea typeface="HGP創英角ｺﾞｼｯｸUB" panose="020B0900000000000000" pitchFamily="50" charset="-128"/>
                        </a:rPr>
                        <a:t>-</a:t>
                      </a:r>
                      <a:endParaRPr sz="1400"/>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panose="020B0900000000000000" pitchFamily="50" charset="-128"/>
                          <a:ea typeface="HGP創英角ｺﾞｼｯｸUB" panose="020B0900000000000000" pitchFamily="50" charset="-128"/>
                        </a:rPr>
                        <a:t>５</a:t>
                      </a:r>
                      <a:endParaRPr sz="1400"/>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panose="020B0900000000000000" pitchFamily="50" charset="-128"/>
                          <a:ea typeface="HGP創英角ｺﾞｼｯｸUB" panose="020B0900000000000000" pitchFamily="50" charset="-128"/>
                        </a:rPr>
                        <a:t>２７０</a:t>
                      </a:r>
                      <a:endParaRPr sz="1400"/>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panose="020B0900000000000000" pitchFamily="50" charset="-128"/>
                          <a:ea typeface="HGP創英角ｺﾞｼｯｸUB" panose="020B0900000000000000" pitchFamily="50" charset="-128"/>
                        </a:rPr>
                        <a:t>-</a:t>
                      </a:r>
                      <a:endParaRPr sz="1400"/>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400" b="0" dirty="0">
                          <a:latin typeface="HGP創英角ｺﾞｼｯｸUB" panose="020B0900000000000000" pitchFamily="50" charset="-128"/>
                          <a:ea typeface="HGP創英角ｺﾞｼｯｸUB" panose="020B0900000000000000" pitchFamily="50" charset="-128"/>
                        </a:rPr>
                        <a:t>-</a:t>
                      </a:r>
                      <a:endParaRPr sz="1400"/>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98705">
                <a:tc>
                  <a:txBody>
                    <a:bodyPr/>
                    <a:lstStyle/>
                    <a:p>
                      <a:pPr algn="ctr"/>
                      <a:r>
                        <a:rPr kumimoji="1" lang="ja-JP" altLang="en-US" sz="1400" b="0" dirty="0">
                          <a:latin typeface="HGP創英角ｺﾞｼｯｸUB"/>
                          <a:ea typeface="HGP創英角ｺﾞｼｯｸUB"/>
                        </a:rPr>
                        <a:t>Ｈ２１</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400" b="0" dirty="0">
                          <a:latin typeface="HGP創英角ｺﾞｼｯｸUB"/>
                          <a:ea typeface="HGP創英角ｺﾞｼｯｸUB"/>
                        </a:rPr>
                        <a:t>-</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a:ea typeface="HGP創英角ｺﾞｼｯｸUB"/>
                        </a:rPr>
                        <a:t>-</a:t>
                      </a:r>
                      <a:endParaRPr kumimoji="1" lang="ja-JP" altLang="en-US"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７</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３２７</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３</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８１</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98705">
                <a:tc>
                  <a:txBody>
                    <a:bodyPr/>
                    <a:lstStyle/>
                    <a:p>
                      <a:pPr algn="ctr"/>
                      <a:r>
                        <a:rPr lang="ja-JP" altLang="en-US" sz="1400">
                          <a:latin typeface="HGP創英角ｺﾞｼｯｸUB"/>
                          <a:ea typeface="HGP創英角ｺﾞｼｯｸUB"/>
                        </a:rPr>
                        <a:t>Ｈ２２</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a:ea typeface="HGP創英角ｺﾞｼｯｸUB"/>
                        </a:rPr>
                        <a:t>-</a:t>
                      </a:r>
                      <a:endParaRPr kumimoji="1" lang="ja-JP" altLang="en-US"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a:ea typeface="HGP創英角ｺﾞｼｯｸUB"/>
                        </a:rPr>
                        <a:t>-</a:t>
                      </a:r>
                      <a:endParaRPr kumimoji="1" lang="ja-JP" altLang="en-US"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２</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３３</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400" b="0" dirty="0">
                          <a:latin typeface="HGP創英角ｺﾞｼｯｸUB"/>
                          <a:ea typeface="HGP創英角ｺﾞｼｯｸUB"/>
                        </a:rPr>
                        <a:t>５</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１１４</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98705">
                <a:tc>
                  <a:txBody>
                    <a:bodyPr/>
                    <a:lstStyle/>
                    <a:p>
                      <a:pPr algn="ctr"/>
                      <a:r>
                        <a:rPr lang="ja-JP" altLang="en-US" sz="1400">
                          <a:latin typeface="HGP創英角ｺﾞｼｯｸUB"/>
                          <a:ea typeface="HGP創英角ｺﾞｼｯｸUB"/>
                        </a:rPr>
                        <a:t>Ｈ２３</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a:ea typeface="HGP創英角ｺﾞｼｯｸUB"/>
                        </a:rPr>
                        <a:t>-</a:t>
                      </a:r>
                      <a:endParaRPr kumimoji="1" lang="ja-JP" altLang="en-US"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a:ea typeface="HGP創英角ｺﾞｼｯｸUB"/>
                        </a:rPr>
                        <a:t>-</a:t>
                      </a:r>
                      <a:endParaRPr kumimoji="1" lang="ja-JP" altLang="en-US"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１０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３２４</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２</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４６</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98705">
                <a:tc>
                  <a:txBody>
                    <a:bodyPr/>
                    <a:lstStyle/>
                    <a:p>
                      <a:pPr algn="ctr"/>
                      <a:r>
                        <a:rPr lang="ja-JP" altLang="en-US" sz="1400">
                          <a:latin typeface="HGP創英角ｺﾞｼｯｸUB"/>
                          <a:ea typeface="HGP創英角ｺﾞｼｯｸUB"/>
                        </a:rPr>
                        <a:t>Ｈ２４</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a:ea typeface="HGP創英角ｺﾞｼｯｸUB"/>
                        </a:rPr>
                        <a:t>-</a:t>
                      </a:r>
                      <a:endParaRPr kumimoji="1" lang="ja-JP" altLang="en-US"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a:ea typeface="HGP創英角ｺﾞｼｯｸUB"/>
                        </a:rPr>
                        <a:t>-</a:t>
                      </a:r>
                      <a:endParaRPr kumimoji="1" lang="ja-JP" altLang="en-US"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１２</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４４９</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２</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５５</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98705">
                <a:tc>
                  <a:txBody>
                    <a:bodyPr/>
                    <a:lstStyle/>
                    <a:p>
                      <a:pPr algn="ctr"/>
                      <a:r>
                        <a:rPr lang="ja-JP" altLang="en-US" sz="1400">
                          <a:latin typeface="HGP創英角ｺﾞｼｯｸUB"/>
                          <a:ea typeface="HGP創英角ｺﾞｼｯｸUB"/>
                        </a:rPr>
                        <a:t>Ｈ２５</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a:ea typeface="HGP創英角ｺﾞｼｯｸUB"/>
                        </a:rPr>
                        <a:t>-</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a:ea typeface="HGP創英角ｺﾞｼｯｸUB"/>
                        </a:rPr>
                        <a:t>-</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２２</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１</a:t>
                      </a:r>
                      <a:r>
                        <a:rPr kumimoji="1" lang="en-US" altLang="ja-JP" sz="1400" b="0" dirty="0">
                          <a:latin typeface="HGP創英角ｺﾞｼｯｸUB"/>
                          <a:ea typeface="HGP創英角ｺﾞｼｯｸUB"/>
                        </a:rPr>
                        <a:t>,</a:t>
                      </a:r>
                      <a:r>
                        <a:rPr kumimoji="1" lang="ja-JP" altLang="en-US" sz="1400" b="0" dirty="0">
                          <a:latin typeface="HGP創英角ｺﾞｼｯｸUB"/>
                          <a:ea typeface="HGP創英角ｺﾞｼｯｸUB"/>
                        </a:rPr>
                        <a:t>１０３</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１</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１１</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298705">
                <a:tc>
                  <a:txBody>
                    <a:bodyPr/>
                    <a:lstStyle/>
                    <a:p>
                      <a:pPr algn="ctr"/>
                      <a:r>
                        <a:rPr lang="ja-JP" altLang="en-US" sz="1400">
                          <a:latin typeface="HGP創英角ｺﾞｼｯｸUB"/>
                          <a:ea typeface="HGP創英角ｺﾞｼｯｸUB"/>
                        </a:rPr>
                        <a:t>Ｈ２６</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400" b="0" dirty="0">
                          <a:latin typeface="HGP創英角ｺﾞｼｯｸUB"/>
                          <a:ea typeface="HGP創英角ｺﾞｼｯｸUB"/>
                        </a:rPr>
                        <a:t>-</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dirty="0">
                          <a:latin typeface="HGP創英角ｺﾞｼｯｸUB"/>
                          <a:ea typeface="HGP創英角ｺﾞｼｯｸUB"/>
                        </a:rPr>
                        <a:t>-</a:t>
                      </a:r>
                      <a:endParaRPr kumimoji="1" lang="ja-JP" altLang="en-US"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４０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１</a:t>
                      </a:r>
                      <a:r>
                        <a:rPr kumimoji="1" lang="en-US" altLang="ja-JP" sz="1400" b="0" dirty="0">
                          <a:latin typeface="HGP創英角ｺﾞｼｯｸUB"/>
                          <a:ea typeface="HGP創英角ｺﾞｼｯｸUB"/>
                        </a:rPr>
                        <a:t>,</a:t>
                      </a:r>
                      <a:r>
                        <a:rPr kumimoji="1" lang="ja-JP" altLang="en-US" sz="1400" b="0" dirty="0">
                          <a:latin typeface="HGP創英角ｺﾞｼｯｸUB"/>
                          <a:ea typeface="HGP創英角ｺﾞｼｯｸUB"/>
                        </a:rPr>
                        <a:t>８３５</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400" b="0" dirty="0">
                          <a:latin typeface="HGP創英角ｺﾞｼｯｸUB"/>
                          <a:ea typeface="HGP創英角ｺﾞｼｯｸUB"/>
                        </a:rPr>
                        <a:t>０</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298705">
                <a:tc>
                  <a:txBody>
                    <a:bodyPr/>
                    <a:lstStyle/>
                    <a:p>
                      <a:pPr algn="ctr"/>
                      <a:r>
                        <a:rPr kumimoji="1" lang="ja-JP" altLang="en-US" sz="1400" b="0" dirty="0">
                          <a:latin typeface="HGP創英角ｺﾞｼｯｸUB"/>
                          <a:ea typeface="HGP創英角ｺﾞｼｯｸUB"/>
                        </a:rPr>
                        <a:t>Ｈ２７</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３</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２８０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２８</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１</a:t>
                      </a:r>
                      <a:r>
                        <a:rPr kumimoji="1" lang="en-US" altLang="ja-JP" sz="1400" b="0" dirty="0">
                          <a:latin typeface="HGP創英角ｺﾞｼｯｸUB"/>
                          <a:ea typeface="HGP創英角ｺﾞｼｯｸUB"/>
                        </a:rPr>
                        <a:t>,</a:t>
                      </a:r>
                      <a:r>
                        <a:rPr kumimoji="1" lang="ja-JP" altLang="en-US" sz="1400" b="0" dirty="0">
                          <a:latin typeface="HGP創英角ｺﾞｼｯｸUB"/>
                          <a:ea typeface="HGP創英角ｺﾞｼｯｸUB"/>
                        </a:rPr>
                        <a:t>１２８　</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３</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４２</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8"/>
                  </a:ext>
                </a:extLst>
              </a:tr>
              <a:tr h="298705">
                <a:tc>
                  <a:txBody>
                    <a:bodyPr/>
                    <a:lstStyle/>
                    <a:p>
                      <a:pPr algn="ctr"/>
                      <a:r>
                        <a:rPr lang="ja-JP" altLang="en-US" sz="1400">
                          <a:latin typeface="HGP創英角ｺﾞｼｯｸUB"/>
                          <a:ea typeface="HGP創英角ｺﾞｼｯｸUB"/>
                        </a:rPr>
                        <a:t>Ｈ２８</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８</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７８４</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３１</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１</a:t>
                      </a:r>
                      <a:r>
                        <a:rPr kumimoji="1" lang="en-US" altLang="ja-JP" sz="1400" b="0" dirty="0">
                          <a:latin typeface="HGP創英角ｺﾞｼｯｸUB"/>
                          <a:ea typeface="HGP創英角ｺﾞｼｯｸUB"/>
                        </a:rPr>
                        <a:t>,</a:t>
                      </a:r>
                      <a:r>
                        <a:rPr kumimoji="1" lang="ja-JP" altLang="en-US" sz="1400" b="0" dirty="0">
                          <a:latin typeface="HGP創英角ｺﾞｼｯｸUB"/>
                          <a:ea typeface="HGP創英角ｺﾞｼｯｸUB"/>
                        </a:rPr>
                        <a:t>０４０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２</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４９</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298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a:latin typeface="HGP創英角ｺﾞｼｯｸUB"/>
                          <a:ea typeface="HGP創英角ｺﾞｼｯｸUB"/>
                        </a:rPr>
                        <a:t>Ｈ２９</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７</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６４６</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２４</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７２４</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３</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５６</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0"/>
                  </a:ext>
                </a:extLst>
              </a:tr>
              <a:tr h="3409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a:latin typeface="HGP創英角ｺﾞｼｯｸUB"/>
                          <a:ea typeface="HGP創英角ｺﾞｼｯｸUB"/>
                        </a:rPr>
                        <a:t>Ｈ３０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１０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１</a:t>
                      </a:r>
                      <a:r>
                        <a:rPr kumimoji="1" lang="en-US" altLang="ja-JP" sz="1400" b="0" dirty="0">
                          <a:latin typeface="HGP創英角ｺﾞｼｯｸUB"/>
                          <a:ea typeface="HGP創英角ｺﾞｼｯｸUB"/>
                        </a:rPr>
                        <a:t>,</a:t>
                      </a:r>
                      <a:r>
                        <a:rPr kumimoji="1" lang="ja-JP" altLang="en-US" sz="1400" b="0" dirty="0">
                          <a:latin typeface="HGP創英角ｺﾞｼｯｸUB"/>
                          <a:ea typeface="HGP創英角ｺﾞｼｯｸUB"/>
                        </a:rPr>
                        <a:t>０７８</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３１</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８０９</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９</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２４７</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1"/>
                  </a:ext>
                </a:extLst>
              </a:tr>
              <a:tr h="298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a:latin typeface="HGP創英角ｺﾞｼｯｸUB"/>
                          <a:ea typeface="HGP創英角ｺﾞｼｯｸUB"/>
                        </a:rPr>
                        <a:t>Ｈ３０／Ｒ１</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７</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８６１</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２７</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６４９</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400" b="0" dirty="0">
                          <a:latin typeface="HGP創英角ｺﾞｼｯｸUB"/>
                          <a:ea typeface="HGP創英角ｺﾞｼｯｸUB"/>
                        </a:rPr>
                        <a:t>６</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１３７</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2"/>
                  </a:ext>
                </a:extLst>
              </a:tr>
              <a:tr h="298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HGP創英角ｺﾞｼｯｸUB"/>
                          <a:ea typeface="HGP創英角ｺﾞｼｯｸUB"/>
                        </a:rPr>
                        <a:t>Ｒ２</a:t>
                      </a:r>
                      <a:endParaRPr sz="140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１</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１４８</a:t>
                      </a: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２</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５９</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０</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3"/>
                  </a:ext>
                </a:extLst>
              </a:tr>
              <a:tr h="298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HGP創英角ｺﾞｼｯｸUB"/>
                          <a:ea typeface="HGP創英角ｺﾞｼｯｸUB"/>
                        </a:rPr>
                        <a:t>Ｒ３</a:t>
                      </a:r>
                      <a:endParaRPr sz="140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１４</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５８３</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０</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4"/>
                  </a:ext>
                </a:extLst>
              </a:tr>
              <a:tr h="298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HGP創英角ｺﾞｼｯｸUB"/>
                          <a:ea typeface="HGP創英角ｺﾞｼｯｸUB"/>
                        </a:rPr>
                        <a:t>Ｒ４</a:t>
                      </a:r>
                      <a:endParaRPr sz="140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２</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１７３</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１７</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３３４</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０</a:t>
                      </a:r>
                      <a:endParaRPr kumimoji="1" lang="en-US" altLang="ja-JP" sz="1400" b="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5"/>
                  </a:ext>
                </a:extLst>
              </a:tr>
              <a:tr h="298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HGP創英角ｺﾞｼｯｸUB"/>
                          <a:ea typeface="HGP創英角ｺﾞｼｯｸUB"/>
                        </a:rPr>
                        <a:t>Ｒ５</a:t>
                      </a:r>
                      <a:endParaRPr sz="1400" dirty="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９</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７９２</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１９</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４３７</a:t>
                      </a: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sz="1400">
                          <a:latin typeface="HGP創英角ｺﾞｼｯｸUB"/>
                          <a:ea typeface="HGP創英角ｺﾞｼｯｸUB"/>
                        </a:rPr>
                        <a:t>８</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kumimoji="1" lang="ja-JP" altLang="en-US" sz="1400" b="0" dirty="0">
                          <a:latin typeface="HGP創英角ｺﾞｼｯｸUB"/>
                          <a:ea typeface="HGP創英角ｺﾞｼｯｸUB"/>
                        </a:rPr>
                        <a:t>１８９</a:t>
                      </a: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6"/>
                  </a:ext>
                </a:extLst>
              </a:tr>
              <a:tr h="298705">
                <a:tc>
                  <a:txBody>
                    <a:bodyPr/>
                    <a:lstStyle/>
                    <a:p>
                      <a:pPr algn="ctr"/>
                      <a:r>
                        <a:rPr lang="ja-JP" altLang="en-US" sz="1400">
                          <a:solidFill>
                            <a:schemeClr val="tx1"/>
                          </a:solidFill>
                          <a:latin typeface="HGP創英角ｺﾞｼｯｸUB"/>
                          <a:ea typeface="HGP創英角ｺﾞｼｯｸUB"/>
                        </a:rPr>
                        <a:t>Ｒ６</a:t>
                      </a:r>
                      <a:endParaRPr sz="1400">
                        <a:solidFill>
                          <a:schemeClr val="tx1"/>
                        </a:solidFill>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a:solidFill>
                            <a:schemeClr val="tx1"/>
                          </a:solidFill>
                          <a:latin typeface="HGP創英角ｺﾞｼｯｸUB"/>
                          <a:ea typeface="HGP創英角ｺﾞｼｯｸUB"/>
                        </a:rPr>
                        <a:t>１３</a:t>
                      </a:r>
                      <a:endParaRPr sz="1400">
                        <a:solidFill>
                          <a:schemeClr val="tx1"/>
                        </a:solidFill>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a:latin typeface="HGP創英角ｺﾞｼｯｸUB"/>
                          <a:ea typeface="HGP創英角ｺﾞｼｯｸUB"/>
                        </a:rPr>
                        <a:t>１，０３２</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a:solidFill>
                            <a:schemeClr val="tx1"/>
                          </a:solidFill>
                          <a:latin typeface="HGP創英角ｺﾞｼｯｸUB"/>
                          <a:ea typeface="HGP創英角ｺﾞｼｯｸUB"/>
                        </a:rPr>
                        <a:t>１８</a:t>
                      </a:r>
                      <a:endParaRPr sz="1400">
                        <a:solidFill>
                          <a:schemeClr val="tx1"/>
                        </a:solidFill>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a:solidFill>
                            <a:schemeClr val="tx1"/>
                          </a:solidFill>
                          <a:latin typeface="HGP創英角ｺﾞｼｯｸUB"/>
                          <a:ea typeface="HGP創英角ｺﾞｼｯｸUB"/>
                        </a:rPr>
                        <a:t>４１９</a:t>
                      </a:r>
                      <a:endParaRPr sz="1400">
                        <a:solidFill>
                          <a:schemeClr val="tx1"/>
                        </a:solidFill>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a:solidFill>
                            <a:schemeClr val="tx1"/>
                          </a:solidFill>
                          <a:latin typeface="HGP創英角ｺﾞｼｯｸUB"/>
                          <a:ea typeface="HGP創英角ｺﾞｼｯｸUB"/>
                        </a:rPr>
                        <a:t>４</a:t>
                      </a:r>
                      <a:endParaRPr sz="1400">
                        <a:solidFill>
                          <a:schemeClr val="tx1"/>
                        </a:solidFill>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ja-JP" altLang="en-US" sz="1400">
                          <a:solidFill>
                            <a:schemeClr val="tx1"/>
                          </a:solidFill>
                          <a:latin typeface="HGP創英角ｺﾞｼｯｸUB"/>
                          <a:ea typeface="HGP創英角ｺﾞｼｯｸUB"/>
                        </a:rPr>
                        <a:t>１４６</a:t>
                      </a:r>
                      <a:endParaRPr sz="1400">
                        <a:solidFill>
                          <a:schemeClr val="tx1"/>
                        </a:solidFill>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7"/>
                  </a:ext>
                </a:extLst>
              </a:tr>
              <a:tr h="298705">
                <a:tc>
                  <a:txBody>
                    <a:bodyPr/>
                    <a:lstStyle/>
                    <a:p>
                      <a:pPr algn="ctr"/>
                      <a:r>
                        <a:rPr lang="ja-JP" altLang="en-US" sz="1400">
                          <a:solidFill>
                            <a:schemeClr val="tx1"/>
                          </a:solidFill>
                          <a:latin typeface="HGP創英角ｺﾞｼｯｸUB"/>
                          <a:ea typeface="HGP創英角ｺﾞｼｯｸUB"/>
                        </a:rPr>
                        <a:t>Ｒ７</a:t>
                      </a:r>
                      <a:endParaRPr sz="1400">
                        <a:solidFill>
                          <a:schemeClr val="tx1"/>
                        </a:solidFill>
                        <a:latin typeface="HGP創英角ｺﾞｼｯｸUB"/>
                        <a:ea typeface="HGP創英角ｺﾞｼｯｸUB"/>
                      </a:endParaRPr>
                    </a:p>
                    <a:p>
                      <a:pPr algn="ctr"/>
                      <a:r>
                        <a:rPr lang="ja-JP" altLang="en-US" sz="1400">
                          <a:solidFill>
                            <a:schemeClr val="tx1"/>
                          </a:solidFill>
                          <a:latin typeface="HGP創英角ｺﾞｼｯｸUB"/>
                          <a:ea typeface="HGP創英角ｺﾞｼｯｸUB"/>
                        </a:rPr>
                        <a:t>（予約）</a:t>
                      </a: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a:solidFill>
                            <a:schemeClr val="tx1"/>
                          </a:solidFill>
                          <a:latin typeface="HGP創英角ｺﾞｼｯｸUB"/>
                          <a:ea typeface="HGP創英角ｺﾞｼｯｸUB"/>
                        </a:rPr>
                        <a:t>１２</a:t>
                      </a:r>
                    </a:p>
                    <a:p>
                      <a:pPr algn="r"/>
                      <a:r>
                        <a:rPr lang="ja-JP" altLang="en-US" sz="1400">
                          <a:solidFill>
                            <a:schemeClr val="tx1"/>
                          </a:solidFill>
                          <a:latin typeface="HGP創英角ｺﾞｼｯｸUB"/>
                          <a:ea typeface="HGP創英角ｺﾞｼｯｸUB"/>
                        </a:rPr>
                        <a:t>（１７）</a:t>
                      </a:r>
                      <a:endParaRPr sz="1400">
                        <a:solidFill>
                          <a:schemeClr val="tx1"/>
                        </a:solidFill>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a:latin typeface="HGP創英角ｺﾞｼｯｸUB"/>
                          <a:ea typeface="HGP創英角ｺﾞｼｯｸUB"/>
                        </a:rPr>
                        <a:t>１，０１７</a:t>
                      </a:r>
                    </a:p>
                    <a:p>
                      <a:pPr algn="r"/>
                      <a:r>
                        <a:rPr lang="ja-JP" altLang="en-US" sz="1400">
                          <a:latin typeface="HGP創英角ｺﾞｼｯｸUB"/>
                          <a:ea typeface="HGP創英角ｺﾞｼｯｸUB"/>
                        </a:rPr>
                        <a:t>（１，４２３）</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a:solidFill>
                            <a:schemeClr val="tx1"/>
                          </a:solidFill>
                          <a:latin typeface="HGP創英角ｺﾞｼｯｸUB"/>
                          <a:ea typeface="HGP創英角ｺﾞｼｯｸUB"/>
                        </a:rPr>
                        <a:t>１０</a:t>
                      </a:r>
                    </a:p>
                    <a:p>
                      <a:pPr algn="r"/>
                      <a:r>
                        <a:rPr lang="ja-JP" altLang="en-US" sz="1400">
                          <a:solidFill>
                            <a:schemeClr val="tx1"/>
                          </a:solidFill>
                          <a:latin typeface="HGP創英角ｺﾞｼｯｸUB"/>
                          <a:ea typeface="HGP創英角ｺﾞｼｯｸUB"/>
                        </a:rPr>
                        <a:t>（１１）</a:t>
                      </a:r>
                      <a:endParaRPr sz="1400">
                        <a:solidFill>
                          <a:schemeClr val="tx1"/>
                        </a:solidFill>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a:solidFill>
                            <a:schemeClr val="tx1"/>
                          </a:solidFill>
                          <a:latin typeface="HGP創英角ｺﾞｼｯｸUB"/>
                          <a:ea typeface="HGP創英角ｺﾞｼｯｸUB"/>
                        </a:rPr>
                        <a:t>２４０</a:t>
                      </a:r>
                    </a:p>
                    <a:p>
                      <a:pPr algn="r"/>
                      <a:r>
                        <a:rPr lang="ja-JP" altLang="en-US" sz="1400">
                          <a:solidFill>
                            <a:schemeClr val="tx1"/>
                          </a:solidFill>
                          <a:latin typeface="HGP創英角ｺﾞｼｯｸUB"/>
                          <a:ea typeface="HGP創英角ｺﾞｼｯｸUB"/>
                        </a:rPr>
                        <a:t>（２７１）</a:t>
                      </a:r>
                      <a:endParaRPr sz="1400">
                        <a:solidFill>
                          <a:schemeClr val="tx1"/>
                        </a:solidFill>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a:solidFill>
                            <a:schemeClr val="tx1"/>
                          </a:solidFill>
                          <a:latin typeface="HGP創英角ｺﾞｼｯｸUB"/>
                          <a:ea typeface="HGP創英角ｺﾞｼｯｸUB"/>
                        </a:rPr>
                        <a:t>０</a:t>
                      </a:r>
                    </a:p>
                    <a:p>
                      <a:pPr algn="r"/>
                      <a:r>
                        <a:rPr lang="ja-JP" altLang="en-US" sz="1400">
                          <a:solidFill>
                            <a:schemeClr val="tx1"/>
                          </a:solidFill>
                          <a:latin typeface="HGP創英角ｺﾞｼｯｸUB"/>
                          <a:ea typeface="HGP創英角ｺﾞｼｯｸUB"/>
                        </a:rPr>
                        <a:t>（１）</a:t>
                      </a:r>
                      <a:endParaRPr sz="1400">
                        <a:solidFill>
                          <a:schemeClr val="tx1"/>
                        </a:solidFill>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a:solidFill>
                            <a:schemeClr val="tx1"/>
                          </a:solidFill>
                          <a:latin typeface="HGP創英角ｺﾞｼｯｸUB"/>
                          <a:ea typeface="HGP創英角ｺﾞｼｯｸUB"/>
                        </a:rPr>
                        <a:t>０</a:t>
                      </a:r>
                    </a:p>
                    <a:p>
                      <a:pPr algn="r"/>
                      <a:r>
                        <a:rPr lang="ja-JP" altLang="en-US" sz="1400">
                          <a:solidFill>
                            <a:schemeClr val="tx1"/>
                          </a:solidFill>
                          <a:latin typeface="HGP創英角ｺﾞｼｯｸUB"/>
                          <a:ea typeface="HGP創英角ｺﾞｼｯｸUB"/>
                        </a:rPr>
                        <a:t>（３３）</a:t>
                      </a:r>
                      <a:endParaRPr sz="1400">
                        <a:solidFill>
                          <a:schemeClr val="tx1"/>
                        </a:solidFill>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494814">
                <a:tc>
                  <a:txBody>
                    <a:bodyPr/>
                    <a:lstStyle/>
                    <a:p>
                      <a:pPr algn="ctr"/>
                      <a:r>
                        <a:rPr kumimoji="1" lang="ja-JP" altLang="en-US" sz="1400" b="0" dirty="0">
                          <a:latin typeface="HGP創英角ｺﾞｼｯｸUB"/>
                          <a:ea typeface="HGP創英角ｺﾞｼｯｸUB"/>
                        </a:rPr>
                        <a:t>合　計</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r">
                        <a:lnSpc>
                          <a:spcPct val="100000"/>
                        </a:lnSpc>
                      </a:pPr>
                      <a:r>
                        <a:rPr lang="ja-JP" altLang="en-US" sz="1400">
                          <a:latin typeface="HGP創英角ｺﾞｼｯｸUB"/>
                          <a:ea typeface="HGP創英角ｺﾞｼｯｸUB"/>
                        </a:rPr>
                        <a:t>６０</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r">
                        <a:lnSpc>
                          <a:spcPct val="100000"/>
                        </a:lnSpc>
                      </a:pPr>
                      <a:r>
                        <a:rPr lang="ja-JP" altLang="en-US" sz="1400">
                          <a:latin typeface="HGP創英角ｺﾞｼｯｸUB"/>
                          <a:ea typeface="HGP創英角ｺﾞｼｯｸUB"/>
                        </a:rPr>
                        <a:t>５，７９４</a:t>
                      </a: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r">
                        <a:lnSpc>
                          <a:spcPct val="100000"/>
                        </a:lnSpc>
                      </a:pPr>
                      <a:r>
                        <a:rPr lang="ja-JP" altLang="en-US" sz="1400">
                          <a:latin typeface="HGP創英角ｺﾞｼｯｸUB"/>
                          <a:ea typeface="HGP創英角ｺﾞｼｯｸUB"/>
                        </a:rPr>
                        <a:t>３０９</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r">
                        <a:lnSpc>
                          <a:spcPct val="100000"/>
                        </a:lnSpc>
                      </a:pPr>
                      <a:r>
                        <a:rPr lang="ja-JP" altLang="en-US" sz="1400">
                          <a:latin typeface="HGP創英角ｺﾞｼｯｸUB"/>
                          <a:ea typeface="HGP創英角ｺﾞｼｯｸUB"/>
                        </a:rPr>
                        <a:t>１０，５２３</a:t>
                      </a: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r">
                        <a:lnSpc>
                          <a:spcPct val="100000"/>
                        </a:lnSpc>
                      </a:pPr>
                      <a:r>
                        <a:rPr lang="ja-JP" altLang="en-US" sz="1400">
                          <a:latin typeface="HGP創英角ｺﾞｼｯｸUB"/>
                          <a:ea typeface="HGP創英角ｺﾞｼｯｸUB"/>
                        </a:rPr>
                        <a:t>４８</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r">
                        <a:lnSpc>
                          <a:spcPct val="100000"/>
                        </a:lnSpc>
                      </a:pPr>
                      <a:r>
                        <a:rPr lang="ja-JP" altLang="en-US" sz="1400">
                          <a:latin typeface="HGP創英角ｺﾞｼｯｸUB"/>
                          <a:ea typeface="HGP創英角ｺﾞｼｯｸUB"/>
                        </a:rPr>
                        <a:t>１，１７３</a:t>
                      </a:r>
                      <a:endParaRPr sz="1400">
                        <a:latin typeface="HGP創英角ｺﾞｼｯｸUB"/>
                        <a:ea typeface="HGP創英角ｺﾞｼｯｸUB"/>
                      </a:endParaRPr>
                    </a:p>
                  </a:txBody>
                  <a:tcPr marL="83909" marR="83909" marT="41953" marB="419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19"/>
                  </a:ext>
                </a:extLst>
              </a:tr>
            </a:tbl>
          </a:graphicData>
        </a:graphic>
      </p:graphicFrame>
      <p:sp>
        <p:nvSpPr>
          <p:cNvPr id="1136" name="正方形/長方形 5"/>
          <p:cNvSpPr/>
          <p:nvPr/>
        </p:nvSpPr>
        <p:spPr>
          <a:xfrm>
            <a:off x="10003" y="0"/>
            <a:ext cx="9123996" cy="460772"/>
          </a:xfrm>
          <a:prstGeom prst="rect">
            <a:avLst/>
          </a:prstGeom>
          <a:solidFill>
            <a:srgbClr val="90D7F0"/>
          </a:solidFill>
          <a:ln>
            <a:solidFill>
              <a:schemeClr val="bg1"/>
            </a:solidFill>
          </a:ln>
        </p:spPr>
        <p:txBody>
          <a:bodyPr wrap="square">
            <a:spAutoFit/>
          </a:bodyPr>
          <a:lstStyle/>
          <a:p>
            <a:pPr algn="ctr"/>
            <a:r>
              <a:rPr kumimoji="1" lang="ja-JP" altLang="en-US" sz="2400" dirty="0">
                <a:ln>
                  <a:solidFill>
                    <a:schemeClr val="bg1"/>
                  </a:solidFill>
                </a:ln>
                <a:latin typeface="HGPｺﾞｼｯｸE" panose="020B0900000000000000" pitchFamily="50" charset="-128"/>
                <a:ea typeface="HGPｺﾞｼｯｸE" panose="020B0900000000000000" pitchFamily="50" charset="-128"/>
              </a:rPr>
              <a:t>教育旅行実績（令和７年１１月１日時点）</a:t>
            </a:r>
            <a:endParaRPr lang="ja-JP" altLang="en-US" sz="2800" b="0" dirty="0">
              <a:ln w="3175" cap="rnd" cmpd="sng">
                <a:solidFill>
                  <a:schemeClr val="bg1"/>
                </a:solidFill>
                <a:prstDash val="solid"/>
                <a:bevel/>
              </a:ln>
              <a:solidFill>
                <a:schemeClr val="tx1"/>
              </a:solidFill>
              <a:effectLst>
                <a:outerShdw blurRad="127000" algn="ctr" rotWithShape="0">
                  <a:srgbClr val="000000">
                    <a:alpha val="40000"/>
                  </a:srgbClr>
                </a:outerShdw>
              </a:effectLst>
              <a:latin typeface="HG丸ｺﾞｼｯｸM-PRO"/>
              <a:ea typeface="HG丸ｺﾞｼｯｸM-PRO"/>
            </a:endParaRPr>
          </a:p>
        </p:txBody>
      </p:sp>
    </p:spTree>
    <p:extLst>
      <p:ext uri="{BB962C8B-B14F-4D97-AF65-F5344CB8AC3E}">
        <p14:creationId xmlns:p14="http://schemas.microsoft.com/office/powerpoint/2010/main" val="3750061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8" name="図 355"/>
          <p:cNvPicPr>
            <a:picLocks noChangeAspect="1"/>
          </p:cNvPicPr>
          <p:nvPr/>
        </p:nvPicPr>
        <p:blipFill>
          <a:blip r:embed="rId2"/>
          <a:stretch>
            <a:fillRect/>
          </a:stretch>
        </p:blipFill>
        <p:spPr>
          <a:xfrm>
            <a:off x="5298657" y="1641127"/>
            <a:ext cx="3767504" cy="3767504"/>
          </a:xfrm>
          <a:prstGeom prst="rect">
            <a:avLst/>
          </a:prstGeom>
        </p:spPr>
      </p:pic>
      <p:pic>
        <p:nvPicPr>
          <p:cNvPr id="1139" name="図 359"/>
          <p:cNvPicPr>
            <a:picLocks noChangeAspect="1"/>
          </p:cNvPicPr>
          <p:nvPr/>
        </p:nvPicPr>
        <p:blipFill>
          <a:blip r:embed="rId3"/>
          <a:stretch>
            <a:fillRect/>
          </a:stretch>
        </p:blipFill>
        <p:spPr>
          <a:xfrm>
            <a:off x="5634238" y="-2595988"/>
            <a:ext cx="2595988" cy="2595988"/>
          </a:xfrm>
          <a:prstGeom prst="rect">
            <a:avLst/>
          </a:prstGeom>
        </p:spPr>
      </p:pic>
      <p:sp>
        <p:nvSpPr>
          <p:cNvPr id="1140" name="タイトル 1"/>
          <p:cNvSpPr>
            <a:spLocks noGrp="1"/>
          </p:cNvSpPr>
          <p:nvPr>
            <p:ph type="ctrTitle"/>
          </p:nvPr>
        </p:nvSpPr>
        <p:spPr>
          <a:xfrm>
            <a:off x="0" y="0"/>
            <a:ext cx="9144000" cy="731454"/>
          </a:xfrm>
          <a:solidFill>
            <a:srgbClr val="92D050"/>
          </a:solidFill>
        </p:spPr>
        <p:txBody>
          <a:bodyPr>
            <a:normAutofit/>
          </a:bodyPr>
          <a:lstStyle/>
          <a:p>
            <a:r>
              <a:rPr kumimoji="1" lang="ja-JP" altLang="en-US" sz="4000" dirty="0">
                <a:ln>
                  <a:solidFill>
                    <a:schemeClr val="bg1"/>
                  </a:solidFill>
                </a:ln>
                <a:latin typeface="HGPｺﾞｼｯｸE" panose="020B0900000000000000" pitchFamily="50" charset="-128"/>
                <a:ea typeface="HGPｺﾞｼｯｸE" panose="020B0900000000000000" pitchFamily="50" charset="-128"/>
              </a:rPr>
              <a:t>北広島町へのアクセス</a:t>
            </a:r>
          </a:p>
        </p:txBody>
      </p:sp>
      <p:sp>
        <p:nvSpPr>
          <p:cNvPr id="1141" name="タイトル 1"/>
          <p:cNvSpPr txBox="1"/>
          <p:nvPr/>
        </p:nvSpPr>
        <p:spPr>
          <a:xfrm>
            <a:off x="0" y="727610"/>
            <a:ext cx="9144000" cy="706150"/>
          </a:xfrm>
          <a:prstGeom prst="rect">
            <a:avLst/>
          </a:prstGeom>
          <a:noFill/>
          <a:ln>
            <a:solidFill>
              <a:srgbClr val="00B050"/>
            </a:solidFill>
          </a:ln>
        </p:spPr>
        <p:txBody>
          <a:bodyPr vert="horz" lIns="91440" tIns="45720" rIns="91440" bIns="45720" rtlCol="0" anchor="t">
            <a:norm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r>
              <a:rPr lang="ja-JP" altLang="en-US" sz="2000" dirty="0">
                <a:latin typeface="HGPｺﾞｼｯｸE" panose="020B0900000000000000" pitchFamily="50" charset="-128"/>
                <a:ea typeface="HGPｺﾞｼｯｸE" panose="020B0900000000000000" pitchFamily="50" charset="-128"/>
              </a:rPr>
              <a:t>広島駅から北広島町まで</a:t>
            </a:r>
            <a:r>
              <a:rPr lang="en-US" altLang="ja-JP" sz="2000" dirty="0">
                <a:latin typeface="HGPｺﾞｼｯｸE" panose="020B0900000000000000" pitchFamily="50" charset="-128"/>
                <a:ea typeface="HGPｺﾞｼｯｸE" panose="020B0900000000000000" pitchFamily="50" charset="-128"/>
              </a:rPr>
              <a:t>50</a:t>
            </a:r>
            <a:r>
              <a:rPr lang="ja-JP" altLang="en-US" sz="2000" dirty="0">
                <a:latin typeface="HGPｺﾞｼｯｸE" panose="020B0900000000000000" pitchFamily="50" charset="-128"/>
                <a:ea typeface="HGPｺﾞｼｯｸE" panose="020B0900000000000000" pitchFamily="50" charset="-128"/>
              </a:rPr>
              <a:t>分。広島への修学旅行では</a:t>
            </a:r>
            <a:endParaRPr lang="en-US" altLang="ja-JP" sz="2000" dirty="0">
              <a:latin typeface="HGPｺﾞｼｯｸE" panose="020B0900000000000000" pitchFamily="50" charset="-128"/>
              <a:ea typeface="HGPｺﾞｼｯｸE" panose="020B0900000000000000" pitchFamily="50" charset="-128"/>
            </a:endParaRPr>
          </a:p>
          <a:p>
            <a:r>
              <a:rPr lang="ja-JP" altLang="en-US" sz="2000" dirty="0">
                <a:latin typeface="HGPｺﾞｼｯｸE" panose="020B0900000000000000" pitchFamily="50" charset="-128"/>
                <a:ea typeface="HGPｺﾞｼｯｸE" panose="020B0900000000000000" pitchFamily="50" charset="-128"/>
              </a:rPr>
              <a:t>欠かせない宮島・平和記念公園にも好アクセス！</a:t>
            </a:r>
          </a:p>
        </p:txBody>
      </p:sp>
      <p:grpSp>
        <p:nvGrpSpPr>
          <p:cNvPr id="1142" name="グループ 375"/>
          <p:cNvGrpSpPr/>
          <p:nvPr/>
        </p:nvGrpSpPr>
        <p:grpSpPr>
          <a:xfrm>
            <a:off x="191678" y="1516667"/>
            <a:ext cx="4705850" cy="3114250"/>
            <a:chOff x="1769135" y="1157484"/>
            <a:chExt cx="5543013" cy="2435912"/>
          </a:xfrm>
        </p:grpSpPr>
        <p:pic>
          <p:nvPicPr>
            <p:cNvPr id="1143" name="コンテンツ プレースホルダー 3"/>
            <p:cNvPicPr>
              <a:picLocks noChangeAspect="1"/>
            </p:cNvPicPr>
            <p:nvPr/>
          </p:nvPicPr>
          <p:blipFill>
            <a:blip r:embed="rId4"/>
            <a:srcRect t="3658" r="22038"/>
            <a:stretch>
              <a:fillRect/>
            </a:stretch>
          </p:blipFill>
          <p:spPr>
            <a:xfrm>
              <a:off x="1769135" y="1157484"/>
              <a:ext cx="5543013" cy="2435912"/>
            </a:xfrm>
            <a:prstGeom prst="rect">
              <a:avLst/>
            </a:prstGeom>
          </p:spPr>
        </p:pic>
        <p:sp>
          <p:nvSpPr>
            <p:cNvPr id="1144" name="テキスト ボックス 105"/>
            <p:cNvSpPr txBox="1"/>
            <p:nvPr/>
          </p:nvSpPr>
          <p:spPr>
            <a:xfrm>
              <a:off x="4801073" y="2204180"/>
              <a:ext cx="1199128" cy="401184"/>
            </a:xfrm>
            <a:prstGeom prst="rect">
              <a:avLst/>
            </a:prstGeom>
            <a:solidFill>
              <a:schemeClr val="bg1"/>
            </a:solidFill>
            <a:ln>
              <a:solidFill>
                <a:srgbClr val="FF00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1400" b="1" dirty="0">
                  <a:solidFill>
                    <a:srgbClr val="FF0000"/>
                  </a:solidFill>
                  <a:latin typeface="HGSｺﾞｼｯｸM" panose="020B0600000000000000" pitchFamily="50" charset="-128"/>
                  <a:ea typeface="HGSｺﾞｼｯｸM" panose="020B0600000000000000" pitchFamily="50" charset="-128"/>
                </a:rPr>
                <a:t>約</a:t>
              </a:r>
              <a:r>
                <a:rPr lang="en-US" altLang="ja-JP" sz="1400" b="1" dirty="0">
                  <a:solidFill>
                    <a:srgbClr val="FF0000"/>
                  </a:solidFill>
                  <a:latin typeface="HGSｺﾞｼｯｸM" panose="020B0600000000000000" pitchFamily="50" charset="-128"/>
                  <a:ea typeface="HGSｺﾞｼｯｸM" panose="020B0600000000000000" pitchFamily="50" charset="-128"/>
                </a:rPr>
                <a:t>45</a:t>
              </a:r>
              <a:r>
                <a:rPr lang="ja-JP" altLang="en-US" sz="1400" b="1" dirty="0">
                  <a:solidFill>
                    <a:srgbClr val="FF0000"/>
                  </a:solidFill>
                  <a:latin typeface="HGSｺﾞｼｯｸM" panose="020B0600000000000000" pitchFamily="50" charset="-128"/>
                  <a:ea typeface="HGSｺﾞｼｯｸM" panose="020B0600000000000000" pitchFamily="50" charset="-128"/>
                </a:rPr>
                <a:t>㎞</a:t>
              </a:r>
              <a:endParaRPr lang="en-US" altLang="ja-JP" sz="1400" b="1" dirty="0">
                <a:solidFill>
                  <a:srgbClr val="FF0000"/>
                </a:solidFill>
                <a:latin typeface="HGSｺﾞｼｯｸM" panose="020B0600000000000000" pitchFamily="50" charset="-128"/>
                <a:ea typeface="HGSｺﾞｼｯｸM" panose="020B0600000000000000" pitchFamily="50" charset="-128"/>
              </a:endParaRPr>
            </a:p>
            <a:p>
              <a:pPr algn="ctr"/>
              <a:r>
                <a:rPr lang="ja-JP" altLang="en-US" sz="1400" b="1" dirty="0">
                  <a:solidFill>
                    <a:srgbClr val="FF0000"/>
                  </a:solidFill>
                  <a:latin typeface="HGSｺﾞｼｯｸM" panose="020B0600000000000000" pitchFamily="50" charset="-128"/>
                  <a:ea typeface="HGSｺﾞｼｯｸM" panose="020B0600000000000000" pitchFamily="50" charset="-128"/>
                </a:rPr>
                <a:t>約</a:t>
              </a:r>
              <a:r>
                <a:rPr lang="en-US" altLang="ja-JP" sz="1400" b="1" dirty="0">
                  <a:solidFill>
                    <a:srgbClr val="FF0000"/>
                  </a:solidFill>
                  <a:latin typeface="HGSｺﾞｼｯｸM" panose="020B0600000000000000" pitchFamily="50" charset="-128"/>
                  <a:ea typeface="HGSｺﾞｼｯｸM" panose="020B0600000000000000" pitchFamily="50" charset="-128"/>
                </a:rPr>
                <a:t>50</a:t>
              </a:r>
              <a:r>
                <a:rPr lang="ja-JP" altLang="en-US" sz="1400" b="1" dirty="0">
                  <a:solidFill>
                    <a:srgbClr val="FF0000"/>
                  </a:solidFill>
                  <a:latin typeface="HGSｺﾞｼｯｸM" panose="020B0600000000000000" pitchFamily="50" charset="-128"/>
                  <a:ea typeface="HGSｺﾞｼｯｸM" panose="020B0600000000000000" pitchFamily="50" charset="-128"/>
                </a:rPr>
                <a:t>分</a:t>
              </a:r>
              <a:endParaRPr lang="ja-JP" altLang="en-US" sz="1400" dirty="0">
                <a:latin typeface="HGSｺﾞｼｯｸM" panose="020B0600000000000000" pitchFamily="50" charset="-128"/>
                <a:ea typeface="HGSｺﾞｼｯｸM" panose="020B0600000000000000" pitchFamily="50" charset="-128"/>
              </a:endParaRPr>
            </a:p>
          </p:txBody>
        </p:sp>
        <p:sp>
          <p:nvSpPr>
            <p:cNvPr id="1145" name="円/楕円 108"/>
            <p:cNvSpPr/>
            <p:nvPr/>
          </p:nvSpPr>
          <p:spPr>
            <a:xfrm>
              <a:off x="4149636" y="2784745"/>
              <a:ext cx="223720" cy="1258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6" name="テキスト ボックス 110"/>
            <p:cNvSpPr txBox="1"/>
            <p:nvPr/>
          </p:nvSpPr>
          <p:spPr>
            <a:xfrm>
              <a:off x="1780899" y="3289970"/>
              <a:ext cx="1156231" cy="235709"/>
            </a:xfrm>
            <a:prstGeom prst="rect">
              <a:avLst/>
            </a:prstGeom>
            <a:solidFill>
              <a:srgbClr val="FF0000"/>
            </a:solidFill>
            <a:ln>
              <a:solidFill>
                <a:srgbClr val="FF00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1400" b="1" dirty="0">
                  <a:solidFill>
                    <a:schemeClr val="bg1"/>
                  </a:solidFill>
                  <a:latin typeface="HGSｺﾞｼｯｸM" panose="020B0600000000000000" pitchFamily="50" charset="-128"/>
                  <a:ea typeface="HGSｺﾞｼｯｸM" panose="020B0600000000000000" pitchFamily="50" charset="-128"/>
                </a:rPr>
                <a:t>宮島口</a:t>
              </a:r>
              <a:endParaRPr lang="ja-JP" altLang="en-US" sz="1400" dirty="0">
                <a:solidFill>
                  <a:schemeClr val="bg1"/>
                </a:solidFill>
                <a:latin typeface="HGSｺﾞｼｯｸM" panose="020B0600000000000000" pitchFamily="50" charset="-128"/>
                <a:ea typeface="HGSｺﾞｼｯｸM" panose="020B0600000000000000" pitchFamily="50" charset="-128"/>
              </a:endParaRPr>
            </a:p>
          </p:txBody>
        </p:sp>
        <p:sp>
          <p:nvSpPr>
            <p:cNvPr id="1147" name="円/楕円 111"/>
            <p:cNvSpPr/>
            <p:nvPr/>
          </p:nvSpPr>
          <p:spPr>
            <a:xfrm>
              <a:off x="3133369" y="3170995"/>
              <a:ext cx="223720" cy="1258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8" name="テキスト ボックス 114"/>
            <p:cNvSpPr txBox="1"/>
            <p:nvPr/>
          </p:nvSpPr>
          <p:spPr>
            <a:xfrm>
              <a:off x="1780897" y="2802866"/>
              <a:ext cx="1164473" cy="401184"/>
            </a:xfrm>
            <a:prstGeom prst="rect">
              <a:avLst/>
            </a:prstGeom>
            <a:solidFill>
              <a:schemeClr val="bg1"/>
            </a:solidFill>
            <a:ln>
              <a:solidFill>
                <a:srgbClr val="FF00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1400" b="1" dirty="0">
                  <a:solidFill>
                    <a:srgbClr val="FF0000"/>
                  </a:solidFill>
                  <a:latin typeface="HGSｺﾞｼｯｸM" panose="020B0600000000000000" pitchFamily="50" charset="-128"/>
                  <a:ea typeface="HGSｺﾞｼｯｸM" panose="020B0600000000000000" pitchFamily="50" charset="-128"/>
                </a:rPr>
                <a:t>約</a:t>
              </a:r>
              <a:r>
                <a:rPr lang="en-US" altLang="ja-JP" sz="1400" b="1" dirty="0">
                  <a:solidFill>
                    <a:srgbClr val="FF0000"/>
                  </a:solidFill>
                  <a:latin typeface="HGSｺﾞｼｯｸM" panose="020B0600000000000000" pitchFamily="50" charset="-128"/>
                  <a:ea typeface="HGSｺﾞｼｯｸM" panose="020B0600000000000000" pitchFamily="50" charset="-128"/>
                </a:rPr>
                <a:t>56</a:t>
              </a:r>
              <a:r>
                <a:rPr lang="ja-JP" altLang="en-US" sz="1400" b="1" dirty="0">
                  <a:solidFill>
                    <a:srgbClr val="FF0000"/>
                  </a:solidFill>
                  <a:latin typeface="HGSｺﾞｼｯｸM" panose="020B0600000000000000" pitchFamily="50" charset="-128"/>
                  <a:ea typeface="HGSｺﾞｼｯｸM" panose="020B0600000000000000" pitchFamily="50" charset="-128"/>
                </a:rPr>
                <a:t>㎞</a:t>
              </a:r>
              <a:endParaRPr lang="en-US" altLang="ja-JP" sz="1400" b="1" dirty="0">
                <a:solidFill>
                  <a:srgbClr val="FF0000"/>
                </a:solidFill>
                <a:latin typeface="HGSｺﾞｼｯｸM" panose="020B0600000000000000" pitchFamily="50" charset="-128"/>
                <a:ea typeface="HGSｺﾞｼｯｸM" panose="020B0600000000000000" pitchFamily="50" charset="-128"/>
              </a:endParaRPr>
            </a:p>
            <a:p>
              <a:pPr algn="ctr"/>
              <a:r>
                <a:rPr lang="ja-JP" altLang="en-US" sz="1400" b="1" dirty="0">
                  <a:solidFill>
                    <a:srgbClr val="FF0000"/>
                  </a:solidFill>
                  <a:latin typeface="HGSｺﾞｼｯｸM" panose="020B0600000000000000" pitchFamily="50" charset="-128"/>
                  <a:ea typeface="HGSｺﾞｼｯｸM" panose="020B0600000000000000" pitchFamily="50" charset="-128"/>
                </a:rPr>
                <a:t>約</a:t>
              </a:r>
              <a:r>
                <a:rPr lang="en-US" altLang="ja-JP" sz="1400" b="1" dirty="0">
                  <a:solidFill>
                    <a:srgbClr val="FF0000"/>
                  </a:solidFill>
                  <a:latin typeface="HGSｺﾞｼｯｸM" panose="020B0600000000000000" pitchFamily="50" charset="-128"/>
                  <a:ea typeface="HGSｺﾞｼｯｸM" panose="020B0600000000000000" pitchFamily="50" charset="-128"/>
                </a:rPr>
                <a:t>50</a:t>
              </a:r>
              <a:r>
                <a:rPr lang="ja-JP" altLang="en-US" sz="1400" b="1" dirty="0">
                  <a:solidFill>
                    <a:srgbClr val="FF0000"/>
                  </a:solidFill>
                  <a:latin typeface="HGSｺﾞｼｯｸM" panose="020B0600000000000000" pitchFamily="50" charset="-128"/>
                  <a:ea typeface="HGSｺﾞｼｯｸM" panose="020B0600000000000000" pitchFamily="50" charset="-128"/>
                </a:rPr>
                <a:t>分</a:t>
              </a:r>
              <a:endParaRPr lang="ja-JP" altLang="en-US" sz="1400" dirty="0">
                <a:latin typeface="HGSｺﾞｼｯｸM" panose="020B0600000000000000" pitchFamily="50" charset="-128"/>
                <a:ea typeface="HGSｺﾞｼｯｸM" panose="020B0600000000000000" pitchFamily="50" charset="-128"/>
              </a:endParaRPr>
            </a:p>
          </p:txBody>
        </p:sp>
        <p:sp>
          <p:nvSpPr>
            <p:cNvPr id="1149" name="テキスト ボックス 115"/>
            <p:cNvSpPr txBox="1"/>
            <p:nvPr/>
          </p:nvSpPr>
          <p:spPr>
            <a:xfrm>
              <a:off x="4700915" y="1629545"/>
              <a:ext cx="1951085" cy="235709"/>
            </a:xfrm>
            <a:prstGeom prst="rect">
              <a:avLst/>
            </a:prstGeom>
            <a:solidFill>
              <a:srgbClr val="FF0000"/>
            </a:solidFill>
            <a:ln>
              <a:solidFill>
                <a:srgbClr val="FF00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1400" b="1" dirty="0">
                  <a:solidFill>
                    <a:schemeClr val="bg1"/>
                  </a:solidFill>
                  <a:latin typeface="HGSｺﾞｼｯｸM" panose="020B0600000000000000" pitchFamily="50" charset="-128"/>
                  <a:ea typeface="HGSｺﾞｼｯｸM" panose="020B0600000000000000" pitchFamily="50" charset="-128"/>
                </a:rPr>
                <a:t>北広島町役場</a:t>
              </a:r>
              <a:endParaRPr lang="ja-JP" altLang="en-US" sz="1400" dirty="0">
                <a:solidFill>
                  <a:schemeClr val="bg1"/>
                </a:solidFill>
                <a:latin typeface="HGSｺﾞｼｯｸM" panose="020B0600000000000000" pitchFamily="50" charset="-128"/>
                <a:ea typeface="HGSｺﾞｼｯｸM" panose="020B0600000000000000" pitchFamily="50" charset="-128"/>
              </a:endParaRPr>
            </a:p>
          </p:txBody>
        </p:sp>
        <p:sp>
          <p:nvSpPr>
            <p:cNvPr id="1150" name="円/楕円 116"/>
            <p:cNvSpPr/>
            <p:nvPr/>
          </p:nvSpPr>
          <p:spPr>
            <a:xfrm>
              <a:off x="4375508" y="1824344"/>
              <a:ext cx="223720" cy="1258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1" name="直線矢印コネクタ 8"/>
            <p:cNvCxnSpPr>
              <a:endCxn id="1145" idx="0"/>
            </p:cNvCxnSpPr>
            <p:nvPr/>
          </p:nvCxnSpPr>
          <p:spPr>
            <a:xfrm flipH="1">
              <a:off x="4261496" y="1958344"/>
              <a:ext cx="225872" cy="8264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2" name="直線矢印コネクタ 10"/>
            <p:cNvCxnSpPr/>
            <p:nvPr/>
          </p:nvCxnSpPr>
          <p:spPr>
            <a:xfrm flipH="1">
              <a:off x="3347807" y="2002107"/>
              <a:ext cx="967305" cy="116152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53" name="テキスト ボックス 107"/>
            <p:cNvSpPr txBox="1"/>
            <p:nvPr/>
          </p:nvSpPr>
          <p:spPr>
            <a:xfrm>
              <a:off x="4487368" y="2700896"/>
              <a:ext cx="1951085" cy="235709"/>
            </a:xfrm>
            <a:prstGeom prst="rect">
              <a:avLst/>
            </a:prstGeom>
            <a:solidFill>
              <a:srgbClr val="FF0000"/>
            </a:solidFill>
            <a:ln>
              <a:solidFill>
                <a:srgbClr val="FF00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1400" b="1" dirty="0">
                  <a:solidFill>
                    <a:schemeClr val="bg1"/>
                  </a:solidFill>
                  <a:latin typeface="HGSｺﾞｼｯｸM" panose="020B0600000000000000" pitchFamily="50" charset="-128"/>
                  <a:ea typeface="HGSｺﾞｼｯｸM" panose="020B0600000000000000" pitchFamily="50" charset="-128"/>
                </a:rPr>
                <a:t>平和記念公園</a:t>
              </a:r>
              <a:endParaRPr lang="ja-JP" altLang="en-US" sz="1400" dirty="0">
                <a:solidFill>
                  <a:schemeClr val="bg1"/>
                </a:solidFill>
                <a:latin typeface="HGSｺﾞｼｯｸM" panose="020B0600000000000000" pitchFamily="50" charset="-128"/>
                <a:ea typeface="HGSｺﾞｼｯｸM" panose="020B0600000000000000" pitchFamily="50" charset="-128"/>
              </a:endParaRPr>
            </a:p>
          </p:txBody>
        </p:sp>
      </p:grpSp>
      <p:pic>
        <p:nvPicPr>
          <p:cNvPr id="1154" name="図 118"/>
          <p:cNvPicPr/>
          <p:nvPr/>
        </p:nvPicPr>
        <p:blipFill>
          <a:blip r:embed="rId5"/>
          <a:stretch>
            <a:fillRect/>
          </a:stretch>
        </p:blipFill>
        <p:spPr>
          <a:xfrm>
            <a:off x="191678" y="4719681"/>
            <a:ext cx="2160270" cy="1511935"/>
          </a:xfrm>
          <a:prstGeom prst="rect">
            <a:avLst/>
          </a:prstGeom>
        </p:spPr>
      </p:pic>
      <p:grpSp>
        <p:nvGrpSpPr>
          <p:cNvPr id="1155" name="グループ 393"/>
          <p:cNvGrpSpPr/>
          <p:nvPr/>
        </p:nvGrpSpPr>
        <p:grpSpPr>
          <a:xfrm>
            <a:off x="4897528" y="4719682"/>
            <a:ext cx="3440560" cy="8698542"/>
            <a:chOff x="921127" y="-1895480"/>
            <a:chExt cx="3416500" cy="8677370"/>
          </a:xfrm>
        </p:grpSpPr>
        <p:grpSp>
          <p:nvGrpSpPr>
            <p:cNvPr id="1156" name="グループ 391"/>
            <p:cNvGrpSpPr/>
            <p:nvPr/>
          </p:nvGrpSpPr>
          <p:grpSpPr>
            <a:xfrm>
              <a:off x="921127" y="-1895480"/>
              <a:ext cx="1595848" cy="1388642"/>
              <a:chOff x="921127" y="-1895480"/>
              <a:chExt cx="1595848" cy="1388642"/>
            </a:xfrm>
          </p:grpSpPr>
          <p:pic>
            <p:nvPicPr>
              <p:cNvPr id="1157" name="図 61"/>
              <p:cNvPicPr>
                <a:picLocks noChangeAspect="1"/>
              </p:cNvPicPr>
              <p:nvPr/>
            </p:nvPicPr>
            <p:blipFill>
              <a:blip r:embed="rId6"/>
              <a:stretch>
                <a:fillRect/>
              </a:stretch>
            </p:blipFill>
            <p:spPr>
              <a:xfrm>
                <a:off x="1394671" y="-1374039"/>
                <a:ext cx="646732" cy="580965"/>
              </a:xfrm>
              <a:prstGeom prst="rect">
                <a:avLst/>
              </a:prstGeom>
              <a:ln>
                <a:solidFill>
                  <a:srgbClr val="1600FF"/>
                </a:solidFill>
              </a:ln>
            </p:spPr>
          </p:pic>
          <p:sp>
            <p:nvSpPr>
              <p:cNvPr id="1158" name="テキスト ボックス 62"/>
              <p:cNvSpPr txBox="1"/>
              <p:nvPr/>
            </p:nvSpPr>
            <p:spPr>
              <a:xfrm>
                <a:off x="1384061" y="-793074"/>
                <a:ext cx="657342" cy="290786"/>
              </a:xfrm>
              <a:prstGeom prst="rect">
                <a:avLst/>
              </a:prstGeom>
              <a:solidFill>
                <a:schemeClr val="bg1"/>
              </a:solidFill>
              <a:ln>
                <a:solidFill>
                  <a:schemeClr val="accent5"/>
                </a:solidFill>
              </a:ln>
            </p:spPr>
            <p:txBody>
              <a:bodyPr wrap="square" rtlCol="0">
                <a:spAutoFit/>
              </a:bodyPr>
              <a:lstStyle/>
              <a:p>
                <a:pPr algn="ctr"/>
                <a:r>
                  <a:rPr lang="en-US" altLang="ja-JP" sz="1300" b="1" dirty="0">
                    <a:latin typeface="HGSｺﾞｼｯｸM" panose="020B0600000000000000" pitchFamily="50" charset="-128"/>
                    <a:ea typeface="HGSｺﾞｼｯｸM" panose="020B0600000000000000" pitchFamily="50" charset="-128"/>
                  </a:rPr>
                  <a:t>50</a:t>
                </a:r>
                <a:r>
                  <a:rPr lang="ja-JP" altLang="en-US" sz="1300" b="1" dirty="0">
                    <a:latin typeface="HGSｺﾞｼｯｸM" panose="020B0600000000000000" pitchFamily="50" charset="-128"/>
                    <a:ea typeface="HGSｺﾞｼｯｸM" panose="020B0600000000000000" pitchFamily="50" charset="-128"/>
                  </a:rPr>
                  <a:t>分</a:t>
                </a:r>
                <a:endParaRPr kumimoji="1" lang="ja-JP" altLang="en-US" sz="1300" b="1" dirty="0">
                  <a:latin typeface="HGSｺﾞｼｯｸM" panose="020B0600000000000000" pitchFamily="50" charset="-128"/>
                  <a:ea typeface="HGSｺﾞｼｯｸM" panose="020B0600000000000000" pitchFamily="50" charset="-128"/>
                </a:endParaRPr>
              </a:p>
            </p:txBody>
          </p:sp>
          <p:sp>
            <p:nvSpPr>
              <p:cNvPr id="1159" name="テキスト ボックス 63"/>
              <p:cNvSpPr txBox="1"/>
              <p:nvPr/>
            </p:nvSpPr>
            <p:spPr>
              <a:xfrm>
                <a:off x="923912" y="-1837243"/>
                <a:ext cx="395539" cy="1189766"/>
              </a:xfrm>
              <a:prstGeom prst="rect">
                <a:avLst/>
              </a:prstGeom>
              <a:solidFill>
                <a:schemeClr val="bg1"/>
              </a:solidFill>
              <a:ln w="19050">
                <a:solidFill>
                  <a:srgbClr val="1600FF"/>
                </a:solidFill>
              </a:ln>
            </p:spPr>
            <p:txBody>
              <a:bodyPr vert="eaVert" wrap="square" rtlCol="0">
                <a:spAutoFit/>
              </a:bodyPr>
              <a:lstStyle/>
              <a:p>
                <a:r>
                  <a:rPr kumimoji="1" lang="ja-JP" altLang="en-US" sz="1400" b="0" dirty="0">
                    <a:solidFill>
                      <a:srgbClr val="1600FF"/>
                    </a:solidFill>
                    <a:latin typeface="HGPｺﾞｼｯｸE"/>
                    <a:ea typeface="HGPｺﾞｼｯｸE"/>
                  </a:rPr>
                  <a:t>北広島町役場</a:t>
                </a:r>
                <a:endParaRPr b="0">
                  <a:solidFill>
                    <a:srgbClr val="1600FF"/>
                  </a:solidFill>
                  <a:latin typeface="HGPｺﾞｼｯｸE"/>
                  <a:ea typeface="HGPｺﾞｼｯｸE"/>
                </a:endParaRPr>
              </a:p>
            </p:txBody>
          </p:sp>
          <p:sp>
            <p:nvSpPr>
              <p:cNvPr id="1160" name="テキスト ボックス 64"/>
              <p:cNvSpPr txBox="1"/>
              <p:nvPr/>
            </p:nvSpPr>
            <p:spPr>
              <a:xfrm>
                <a:off x="2121436" y="-1533709"/>
                <a:ext cx="395539" cy="736918"/>
              </a:xfrm>
              <a:prstGeom prst="rect">
                <a:avLst/>
              </a:prstGeom>
              <a:solidFill>
                <a:schemeClr val="bg1"/>
              </a:solidFill>
              <a:ln w="19050">
                <a:solidFill>
                  <a:srgbClr val="1600FF"/>
                </a:solidFill>
              </a:ln>
            </p:spPr>
            <p:txBody>
              <a:bodyPr vert="eaVert" wrap="square" rtlCol="0">
                <a:spAutoFit/>
              </a:bodyPr>
              <a:lstStyle/>
              <a:p>
                <a:pPr algn="ctr"/>
                <a:r>
                  <a:rPr lang="ja-JP" altLang="en-US" sz="1400" b="0" dirty="0">
                    <a:solidFill>
                      <a:srgbClr val="1600FF"/>
                    </a:solidFill>
                    <a:latin typeface="HGPｺﾞｼｯｸE"/>
                    <a:ea typeface="HGPｺﾞｼｯｸE"/>
                  </a:rPr>
                  <a:t> </a:t>
                </a:r>
                <a:r>
                  <a:rPr kumimoji="1" lang="ja-JP" altLang="en-US" sz="1400" b="0" dirty="0">
                    <a:solidFill>
                      <a:srgbClr val="1600FF"/>
                    </a:solidFill>
                    <a:latin typeface="HGPｺﾞｼｯｸE"/>
                    <a:ea typeface="HGPｺﾞｼｯｸE"/>
                  </a:rPr>
                  <a:t>広島駅</a:t>
                </a:r>
                <a:r>
                  <a:rPr kumimoji="1" lang="ja-JP" altLang="en-US" sz="1200" dirty="0">
                    <a:solidFill>
                      <a:schemeClr val="bg1"/>
                    </a:solidFill>
                    <a:latin typeface="HGPｺﾞｼｯｸE"/>
                    <a:ea typeface="HGPｺﾞｼｯｸE"/>
                  </a:rPr>
                  <a:t>　</a:t>
                </a:r>
                <a:r>
                  <a:rPr kumimoji="1" lang="ja-JP" altLang="en-US" sz="1200" dirty="0">
                    <a:solidFill>
                      <a:schemeClr val="bg1"/>
                    </a:solidFill>
                    <a:latin typeface="HGSｺﾞｼｯｸM" panose="020B0600000000000000" pitchFamily="50" charset="-128"/>
                    <a:ea typeface="HGSｺﾞｼｯｸM" panose="020B0600000000000000" pitchFamily="50" charset="-128"/>
                  </a:rPr>
                  <a:t> </a:t>
                </a:r>
              </a:p>
            </p:txBody>
          </p:sp>
          <p:sp>
            <p:nvSpPr>
              <p:cNvPr id="1161" name="テキスト ボックス 67"/>
              <p:cNvSpPr txBox="1"/>
              <p:nvPr/>
            </p:nvSpPr>
            <p:spPr>
              <a:xfrm>
                <a:off x="1353110" y="-1895480"/>
                <a:ext cx="736170" cy="459651"/>
              </a:xfrm>
              <a:prstGeom prst="rect">
                <a:avLst/>
              </a:prstGeom>
              <a:noFill/>
              <a:ln w="19050">
                <a:solidFill>
                  <a:schemeClr val="tx1"/>
                </a:solidFill>
              </a:ln>
            </p:spPr>
            <p:txBody>
              <a:bodyPr wrap="square" rtlCol="0">
                <a:spAutoFit/>
              </a:bodyPr>
              <a:lstStyle/>
              <a:p>
                <a:pPr algn="ctr"/>
                <a:r>
                  <a:rPr lang="ja-JP" altLang="en-US" sz="1200" dirty="0">
                    <a:latin typeface="HGPｺﾞｼｯｸE"/>
                    <a:ea typeface="HGPｺﾞｼｯｸE"/>
                  </a:rPr>
                  <a:t>広島道</a:t>
                </a:r>
                <a:endParaRPr lang="en-US" altLang="ja-JP" sz="1200" dirty="0">
                  <a:latin typeface="HGPｺﾞｼｯｸE"/>
                  <a:ea typeface="HGPｺﾞｼｯｸE"/>
                </a:endParaRPr>
              </a:p>
              <a:p>
                <a:pPr algn="ctr"/>
                <a:r>
                  <a:rPr lang="ja-JP" altLang="en-US" sz="1200" dirty="0">
                    <a:latin typeface="HGPｺﾞｼｯｸE"/>
                    <a:ea typeface="HGPｺﾞｼｯｸE"/>
                  </a:rPr>
                  <a:t>中国道</a:t>
                </a:r>
                <a:endParaRPr kumimoji="1" lang="ja-JP" altLang="en-US" sz="1200" dirty="0">
                  <a:latin typeface="HGPｺﾞｼｯｸE"/>
                  <a:ea typeface="HGPｺﾞｼｯｸE"/>
                </a:endParaRPr>
              </a:p>
            </p:txBody>
          </p:sp>
        </p:grpSp>
        <p:grpSp>
          <p:nvGrpSpPr>
            <p:cNvPr id="1162" name="グループ 379"/>
            <p:cNvGrpSpPr/>
            <p:nvPr/>
          </p:nvGrpSpPr>
          <p:grpSpPr>
            <a:xfrm>
              <a:off x="3076413" y="4790068"/>
              <a:ext cx="1227736" cy="518198"/>
              <a:chOff x="5618281" y="4345372"/>
              <a:chExt cx="1227736" cy="518198"/>
            </a:xfrm>
          </p:grpSpPr>
        </p:grpSp>
        <p:grpSp>
          <p:nvGrpSpPr>
            <p:cNvPr id="1163" name="グループ 377"/>
            <p:cNvGrpSpPr/>
            <p:nvPr/>
          </p:nvGrpSpPr>
          <p:grpSpPr>
            <a:xfrm>
              <a:off x="1848677" y="6272898"/>
              <a:ext cx="1227736" cy="504439"/>
              <a:chOff x="5654124" y="4801773"/>
              <a:chExt cx="1227736" cy="504439"/>
            </a:xfrm>
          </p:grpSpPr>
        </p:grpSp>
        <p:grpSp>
          <p:nvGrpSpPr>
            <p:cNvPr id="1164" name="グループ 381"/>
            <p:cNvGrpSpPr/>
            <p:nvPr/>
          </p:nvGrpSpPr>
          <p:grpSpPr>
            <a:xfrm>
              <a:off x="3109873" y="5317564"/>
              <a:ext cx="1227736" cy="504439"/>
              <a:chOff x="5654124" y="5303202"/>
              <a:chExt cx="1227736" cy="504439"/>
            </a:xfrm>
          </p:grpSpPr>
        </p:grpSp>
        <p:grpSp>
          <p:nvGrpSpPr>
            <p:cNvPr id="1165" name="グループ 385"/>
            <p:cNvGrpSpPr/>
            <p:nvPr/>
          </p:nvGrpSpPr>
          <p:grpSpPr>
            <a:xfrm>
              <a:off x="3109891" y="6277452"/>
              <a:ext cx="1227736" cy="504438"/>
              <a:chOff x="5654124" y="6287112"/>
              <a:chExt cx="1227736" cy="504438"/>
            </a:xfrm>
          </p:grpSpPr>
        </p:grpSp>
        <p:grpSp>
          <p:nvGrpSpPr>
            <p:cNvPr id="1166" name="グループ 383"/>
            <p:cNvGrpSpPr/>
            <p:nvPr/>
          </p:nvGrpSpPr>
          <p:grpSpPr>
            <a:xfrm>
              <a:off x="3109882" y="5796490"/>
              <a:ext cx="1227736" cy="504439"/>
              <a:chOff x="5654123" y="5791617"/>
              <a:chExt cx="1227736" cy="504439"/>
            </a:xfrm>
          </p:grpSpPr>
        </p:grpSp>
      </p:grpSp>
      <p:sp>
        <p:nvSpPr>
          <p:cNvPr id="1167" name="テキスト 467"/>
          <p:cNvSpPr txBox="1"/>
          <p:nvPr/>
        </p:nvSpPr>
        <p:spPr>
          <a:xfrm>
            <a:off x="4524375" y="3244781"/>
            <a:ext cx="95250" cy="361792"/>
          </a:xfrm>
          <a:prstGeom prst="rect">
            <a:avLst/>
          </a:prstGeom>
        </p:spPr>
        <p:txBody>
          <a:bodyPr wrap="none">
            <a:spAutoFit/>
          </a:bodyPr>
          <a:lstStyle/>
          <a:p>
            <a:pPr>
              <a:defRPr lang="ja-JP" altLang="en-US"/>
            </a:pPr>
            <a:endParaRPr lang="ja-JP" altLang="en-US"/>
          </a:p>
        </p:txBody>
      </p:sp>
      <p:sp>
        <p:nvSpPr>
          <p:cNvPr id="1168" name="テキスト 469"/>
          <p:cNvSpPr txBox="1"/>
          <p:nvPr/>
        </p:nvSpPr>
        <p:spPr>
          <a:xfrm>
            <a:off x="4524375" y="3244781"/>
            <a:ext cx="95250" cy="361792"/>
          </a:xfrm>
          <a:prstGeom prst="rect">
            <a:avLst/>
          </a:prstGeom>
        </p:spPr>
        <p:txBody>
          <a:bodyPr wrap="none">
            <a:spAutoFit/>
          </a:bodyPr>
          <a:lstStyle/>
          <a:p>
            <a:pPr>
              <a:defRPr lang="ja-JP" altLang="en-US"/>
            </a:pPr>
            <a:endParaRPr lang="ja-JP" altLang="en-US"/>
          </a:p>
        </p:txBody>
      </p:sp>
      <p:sp>
        <p:nvSpPr>
          <p:cNvPr id="1169" name="テキスト 63"/>
          <p:cNvSpPr txBox="1"/>
          <p:nvPr/>
        </p:nvSpPr>
        <p:spPr>
          <a:xfrm>
            <a:off x="4524375" y="3248104"/>
            <a:ext cx="95250" cy="361792"/>
          </a:xfrm>
          <a:prstGeom prst="rect">
            <a:avLst/>
          </a:prstGeom>
        </p:spPr>
        <p:txBody>
          <a:bodyPr wrap="none">
            <a:spAutoFit/>
          </a:bodyPr>
          <a:lstStyle/>
          <a:p>
            <a:pPr>
              <a:defRPr lang="ja-JP" altLang="en-US"/>
            </a:pPr>
            <a:endParaRPr lang="ja-JP" altLang="en-US"/>
          </a:p>
        </p:txBody>
      </p:sp>
      <p:sp>
        <p:nvSpPr>
          <p:cNvPr id="1170" name="テキスト ボックス 461"/>
          <p:cNvSpPr txBox="1"/>
          <p:nvPr/>
        </p:nvSpPr>
        <p:spPr>
          <a:xfrm>
            <a:off x="6681505" y="3756791"/>
            <a:ext cx="972075" cy="306884"/>
          </a:xfrm>
          <a:prstGeom prst="rect">
            <a:avLst/>
          </a:prstGeom>
          <a:solidFill>
            <a:schemeClr val="bg1"/>
          </a:solidFill>
          <a:ln w="19050">
            <a:solidFill>
              <a:srgbClr val="1600FF"/>
            </a:solidFill>
          </a:ln>
        </p:spPr>
        <p:txBody>
          <a:bodyPr vert="horz" wrap="square" rtlCol="0">
            <a:spAutoFit/>
          </a:bodyPr>
          <a:lstStyle/>
          <a:p>
            <a:pPr algn="ctr"/>
            <a:r>
              <a:rPr kumimoji="1" lang="ja-JP" altLang="en-US" sz="1400" b="1" dirty="0">
                <a:solidFill>
                  <a:srgbClr val="1600FF"/>
                </a:solidFill>
                <a:latin typeface="HGSｺﾞｼｯｸM" panose="020B0600000000000000" pitchFamily="50" charset="-128"/>
                <a:ea typeface="HGSｺﾞｼｯｸM" panose="020B0600000000000000" pitchFamily="50" charset="-128"/>
              </a:rPr>
              <a:t>東京駅</a:t>
            </a:r>
            <a:r>
              <a:rPr kumimoji="1" lang="ja-JP" altLang="en-US" sz="1400" dirty="0">
                <a:solidFill>
                  <a:srgbClr val="1600FF"/>
                </a:solidFill>
                <a:latin typeface="HGSｺﾞｼｯｸM" panose="020B0600000000000000" pitchFamily="50" charset="-128"/>
                <a:ea typeface="HGSｺﾞｼｯｸM" panose="020B0600000000000000" pitchFamily="50" charset="-128"/>
              </a:rPr>
              <a:t> </a:t>
            </a:r>
          </a:p>
        </p:txBody>
      </p:sp>
      <p:sp>
        <p:nvSpPr>
          <p:cNvPr id="1171" name="テキスト ボックス 66"/>
          <p:cNvSpPr txBox="1"/>
          <p:nvPr/>
        </p:nvSpPr>
        <p:spPr>
          <a:xfrm>
            <a:off x="6504614" y="3203759"/>
            <a:ext cx="972075" cy="306884"/>
          </a:xfrm>
          <a:prstGeom prst="rect">
            <a:avLst/>
          </a:prstGeom>
          <a:solidFill>
            <a:schemeClr val="bg1"/>
          </a:solidFill>
          <a:ln w="19050">
            <a:solidFill>
              <a:srgbClr val="1600FF"/>
            </a:solidFill>
          </a:ln>
        </p:spPr>
        <p:txBody>
          <a:bodyPr vert="horz" wrap="square" rtlCol="0">
            <a:spAutoFit/>
          </a:bodyPr>
          <a:lstStyle/>
          <a:p>
            <a:pPr algn="ctr"/>
            <a:r>
              <a:rPr kumimoji="1" lang="ja-JP" altLang="en-US" sz="1400" dirty="0">
                <a:solidFill>
                  <a:srgbClr val="1600FF"/>
                </a:solidFill>
                <a:latin typeface="HGｺﾞｼｯｸE"/>
                <a:ea typeface="HGｺﾞｼｯｸE"/>
              </a:rPr>
              <a:t>大宮駅 </a:t>
            </a:r>
          </a:p>
        </p:txBody>
      </p:sp>
      <p:sp>
        <p:nvSpPr>
          <p:cNvPr id="1172" name="テキスト ボックス 67"/>
          <p:cNvSpPr txBox="1"/>
          <p:nvPr/>
        </p:nvSpPr>
        <p:spPr>
          <a:xfrm>
            <a:off x="5860020" y="2660578"/>
            <a:ext cx="972075" cy="306884"/>
          </a:xfrm>
          <a:prstGeom prst="rect">
            <a:avLst/>
          </a:prstGeom>
          <a:solidFill>
            <a:schemeClr val="bg1"/>
          </a:solidFill>
          <a:ln w="19050">
            <a:solidFill>
              <a:srgbClr val="1600FF"/>
            </a:solidFill>
          </a:ln>
        </p:spPr>
        <p:txBody>
          <a:bodyPr vert="horz" wrap="square" rtlCol="0">
            <a:spAutoFit/>
          </a:bodyPr>
          <a:lstStyle/>
          <a:p>
            <a:pPr algn="ctr"/>
            <a:r>
              <a:rPr kumimoji="1" lang="ja-JP" altLang="en-US" sz="1400" b="0" dirty="0">
                <a:solidFill>
                  <a:srgbClr val="1600FF"/>
                </a:solidFill>
                <a:latin typeface="HGPｺﾞｼｯｸE"/>
                <a:ea typeface="HGPｺﾞｼｯｸE"/>
              </a:rPr>
              <a:t>高崎駅</a:t>
            </a:r>
          </a:p>
        </p:txBody>
      </p:sp>
      <p:sp>
        <p:nvSpPr>
          <p:cNvPr id="1173" name="テキスト ボックス 68"/>
          <p:cNvSpPr txBox="1"/>
          <p:nvPr/>
        </p:nvSpPr>
        <p:spPr>
          <a:xfrm>
            <a:off x="6305452" y="4324033"/>
            <a:ext cx="972075" cy="306884"/>
          </a:xfrm>
          <a:prstGeom prst="rect">
            <a:avLst/>
          </a:prstGeom>
          <a:solidFill>
            <a:schemeClr val="bg1"/>
          </a:solidFill>
          <a:ln w="19050">
            <a:solidFill>
              <a:srgbClr val="1600FF"/>
            </a:solidFill>
          </a:ln>
        </p:spPr>
        <p:txBody>
          <a:bodyPr vert="horz" wrap="square" rtlCol="0">
            <a:spAutoFit/>
          </a:bodyPr>
          <a:lstStyle/>
          <a:p>
            <a:pPr algn="ctr"/>
            <a:r>
              <a:rPr kumimoji="1" lang="ja-JP" altLang="en-US" sz="1400" b="0" dirty="0">
                <a:solidFill>
                  <a:srgbClr val="1600FF"/>
                </a:solidFill>
                <a:latin typeface="HGPｺﾞｼｯｸE"/>
                <a:ea typeface="HGPｺﾞｼｯｸE"/>
              </a:rPr>
              <a:t>新横浜駅 </a:t>
            </a:r>
          </a:p>
        </p:txBody>
      </p:sp>
      <p:sp>
        <p:nvSpPr>
          <p:cNvPr id="1174" name="テキスト ボックス 69"/>
          <p:cNvSpPr txBox="1"/>
          <p:nvPr/>
        </p:nvSpPr>
        <p:spPr>
          <a:xfrm>
            <a:off x="6900130" y="2643206"/>
            <a:ext cx="972075" cy="306884"/>
          </a:xfrm>
          <a:prstGeom prst="rect">
            <a:avLst/>
          </a:prstGeom>
          <a:solidFill>
            <a:schemeClr val="bg1"/>
          </a:solidFill>
          <a:ln w="19050">
            <a:solidFill>
              <a:srgbClr val="1600FF"/>
            </a:solidFill>
          </a:ln>
        </p:spPr>
        <p:txBody>
          <a:bodyPr vert="horz" wrap="square" rtlCol="0">
            <a:spAutoFit/>
          </a:bodyPr>
          <a:lstStyle/>
          <a:p>
            <a:pPr algn="ctr"/>
            <a:r>
              <a:rPr kumimoji="1" lang="ja-JP" altLang="en-US" sz="1400" b="0" dirty="0">
                <a:solidFill>
                  <a:srgbClr val="1600FF"/>
                </a:solidFill>
                <a:latin typeface="HGPｺﾞｼｯｸE"/>
                <a:ea typeface="HGPｺﾞｼｯｸE"/>
              </a:rPr>
              <a:t>小山駅</a:t>
            </a:r>
            <a:r>
              <a:rPr kumimoji="1" lang="ja-JP" altLang="en-US" sz="1400" b="1" dirty="0">
                <a:solidFill>
                  <a:srgbClr val="1600FF"/>
                </a:solidFill>
                <a:latin typeface="HGSｺﾞｼｯｸM" panose="020B0600000000000000" pitchFamily="50" charset="-128"/>
                <a:ea typeface="HGSｺﾞｼｯｸM" panose="020B0600000000000000" pitchFamily="50" charset="-128"/>
              </a:rPr>
              <a:t> </a:t>
            </a:r>
          </a:p>
        </p:txBody>
      </p:sp>
      <p:sp>
        <p:nvSpPr>
          <p:cNvPr id="1175" name="テキスト ボックス 466"/>
          <p:cNvSpPr txBox="1"/>
          <p:nvPr/>
        </p:nvSpPr>
        <p:spPr>
          <a:xfrm>
            <a:off x="6643604" y="4018931"/>
            <a:ext cx="1012681" cy="291495"/>
          </a:xfrm>
          <a:prstGeom prst="rect">
            <a:avLst/>
          </a:prstGeom>
          <a:solidFill>
            <a:schemeClr val="bg1"/>
          </a:solidFill>
          <a:ln>
            <a:noFill/>
          </a:ln>
          <a:effectLst>
            <a:softEdge rad="63500"/>
          </a:effectLst>
        </p:spPr>
        <p:txBody>
          <a:bodyPr wrap="square" rtlCol="0">
            <a:spAutoFit/>
          </a:bodyPr>
          <a:lstStyle/>
          <a:p>
            <a:pPr algn="ctr"/>
            <a:r>
              <a:rPr lang="ja-JP" altLang="en-US" sz="1300" b="1" spc="-150" dirty="0">
                <a:latin typeface="HGSｺﾞｼｯｸM" panose="020B0600000000000000" pitchFamily="50" charset="-128"/>
                <a:ea typeface="HGSｺﾞｼｯｸM" panose="020B0600000000000000" pitchFamily="50" charset="-128"/>
              </a:rPr>
              <a:t>２４０分</a:t>
            </a:r>
          </a:p>
        </p:txBody>
      </p:sp>
      <p:pic>
        <p:nvPicPr>
          <p:cNvPr id="1176" name="図 117"/>
          <p:cNvPicPr/>
          <p:nvPr/>
        </p:nvPicPr>
        <p:blipFill>
          <a:blip r:embed="rId7"/>
          <a:srcRect t="15948" b="9837"/>
          <a:stretch>
            <a:fillRect/>
          </a:stretch>
        </p:blipFill>
        <p:spPr>
          <a:xfrm>
            <a:off x="2544603" y="4719682"/>
            <a:ext cx="2160270" cy="1511935"/>
          </a:xfrm>
          <a:prstGeom prst="rect">
            <a:avLst/>
          </a:prstGeom>
        </p:spPr>
      </p:pic>
      <p:sp>
        <p:nvSpPr>
          <p:cNvPr id="1177" name="テキスト ボックス 70"/>
          <p:cNvSpPr txBox="1"/>
          <p:nvPr/>
        </p:nvSpPr>
        <p:spPr>
          <a:xfrm>
            <a:off x="6305452" y="4617752"/>
            <a:ext cx="1012681" cy="291495"/>
          </a:xfrm>
          <a:prstGeom prst="rect">
            <a:avLst/>
          </a:prstGeom>
          <a:solidFill>
            <a:schemeClr val="bg1"/>
          </a:solidFill>
          <a:ln>
            <a:noFill/>
          </a:ln>
          <a:effectLst>
            <a:softEdge rad="63500"/>
          </a:effectLst>
        </p:spPr>
        <p:txBody>
          <a:bodyPr wrap="square" rtlCol="0">
            <a:spAutoFit/>
          </a:bodyPr>
          <a:lstStyle/>
          <a:p>
            <a:pPr algn="ctr"/>
            <a:r>
              <a:rPr lang="ja-JP" altLang="en-US" sz="1300" b="1" spc="-150" dirty="0">
                <a:latin typeface="HGSｺﾞｼｯｸM" panose="020B0600000000000000" pitchFamily="50" charset="-128"/>
                <a:ea typeface="HGSｺﾞｼｯｸM" panose="020B0600000000000000" pitchFamily="50" charset="-128"/>
              </a:rPr>
              <a:t>２２０分</a:t>
            </a:r>
          </a:p>
        </p:txBody>
      </p:sp>
      <p:sp>
        <p:nvSpPr>
          <p:cNvPr id="1178" name="テキスト ボックス 72"/>
          <p:cNvSpPr txBox="1"/>
          <p:nvPr/>
        </p:nvSpPr>
        <p:spPr>
          <a:xfrm>
            <a:off x="5819199" y="2913034"/>
            <a:ext cx="1012681" cy="291495"/>
          </a:xfrm>
          <a:prstGeom prst="rect">
            <a:avLst/>
          </a:prstGeom>
          <a:gradFill>
            <a:gsLst>
              <a:gs pos="0">
                <a:srgbClr val="FFFFFF"/>
              </a:gs>
              <a:gs pos="100000">
                <a:srgbClr val="FFFFFF"/>
              </a:gs>
            </a:gsLst>
            <a:lin ang="5400000" scaled="1"/>
            <a:tileRect/>
          </a:gradFill>
          <a:ln>
            <a:noFill/>
          </a:ln>
          <a:effectLst>
            <a:softEdge rad="63500"/>
          </a:effectLst>
        </p:spPr>
        <p:txBody>
          <a:bodyPr wrap="square" rtlCol="0">
            <a:spAutoFit/>
          </a:bodyPr>
          <a:lstStyle/>
          <a:p>
            <a:pPr algn="ctr"/>
            <a:r>
              <a:rPr lang="ja-JP" altLang="en-US" sz="1300" b="1" spc="-150" dirty="0">
                <a:latin typeface="HGSｺﾞｼｯｸM" panose="020B0600000000000000" pitchFamily="50" charset="-128"/>
                <a:ea typeface="HGSｺﾞｼｯｸM" panose="020B0600000000000000" pitchFamily="50" charset="-128"/>
              </a:rPr>
              <a:t>３０５分</a:t>
            </a:r>
          </a:p>
        </p:txBody>
      </p:sp>
      <p:sp>
        <p:nvSpPr>
          <p:cNvPr id="1179" name="テキスト ボックス 73"/>
          <p:cNvSpPr txBox="1"/>
          <p:nvPr/>
        </p:nvSpPr>
        <p:spPr>
          <a:xfrm>
            <a:off x="6464008" y="3451330"/>
            <a:ext cx="1012681" cy="291495"/>
          </a:xfrm>
          <a:prstGeom prst="rect">
            <a:avLst/>
          </a:prstGeom>
          <a:solidFill>
            <a:schemeClr val="bg1"/>
          </a:solidFill>
          <a:ln>
            <a:noFill/>
          </a:ln>
          <a:effectLst>
            <a:softEdge rad="63500"/>
          </a:effectLst>
        </p:spPr>
        <p:txBody>
          <a:bodyPr wrap="square" rtlCol="0">
            <a:spAutoFit/>
          </a:bodyPr>
          <a:lstStyle/>
          <a:p>
            <a:pPr algn="ctr"/>
            <a:r>
              <a:rPr lang="ja-JP" altLang="en-US" sz="1300" b="1" spc="-150" dirty="0">
                <a:latin typeface="HGSｺﾞｼｯｸM" panose="020B0600000000000000" pitchFamily="50" charset="-128"/>
                <a:ea typeface="HGSｺﾞｼｯｸM" panose="020B0600000000000000" pitchFamily="50" charset="-128"/>
              </a:rPr>
              <a:t>２７０分</a:t>
            </a:r>
          </a:p>
        </p:txBody>
      </p:sp>
      <p:sp>
        <p:nvSpPr>
          <p:cNvPr id="1180" name="テキスト ボックス 74"/>
          <p:cNvSpPr txBox="1"/>
          <p:nvPr/>
        </p:nvSpPr>
        <p:spPr>
          <a:xfrm>
            <a:off x="10116075" y="4242995"/>
            <a:ext cx="1012681" cy="286236"/>
          </a:xfrm>
          <a:prstGeom prst="rect">
            <a:avLst/>
          </a:prstGeom>
          <a:noFill/>
          <a:ln>
            <a:noFill/>
          </a:ln>
        </p:spPr>
        <p:txBody>
          <a:bodyPr wrap="square" rtlCol="0">
            <a:spAutoFit/>
          </a:bodyPr>
          <a:lstStyle/>
          <a:p>
            <a:pPr algn="ctr"/>
            <a:r>
              <a:rPr lang="ja-JP" altLang="en-US" sz="1300" b="1" spc="-150" dirty="0">
                <a:latin typeface="HGSｺﾞｼｯｸM" panose="020B0600000000000000" pitchFamily="50" charset="-128"/>
                <a:ea typeface="HGSｺﾞｼｯｸM" panose="020B0600000000000000" pitchFamily="50" charset="-128"/>
              </a:rPr>
              <a:t>200分</a:t>
            </a:r>
          </a:p>
        </p:txBody>
      </p:sp>
      <p:sp>
        <p:nvSpPr>
          <p:cNvPr id="1181" name="テキスト 356"/>
          <p:cNvSpPr txBox="1"/>
          <p:nvPr/>
        </p:nvSpPr>
        <p:spPr>
          <a:xfrm>
            <a:off x="4524375" y="3244781"/>
            <a:ext cx="95250" cy="368439"/>
          </a:xfrm>
          <a:prstGeom prst="rect">
            <a:avLst/>
          </a:prstGeom>
        </p:spPr>
        <p:txBody>
          <a:bodyPr wrap="none">
            <a:spAutoFit/>
          </a:bodyPr>
          <a:lstStyle/>
          <a:p>
            <a:pPr>
              <a:defRPr lang="ja-JP" altLang="en-US"/>
            </a:pPr>
            <a:endParaRPr lang="ja-JP" altLang="en-US"/>
          </a:p>
        </p:txBody>
      </p:sp>
      <p:sp>
        <p:nvSpPr>
          <p:cNvPr id="1182" name="テキスト 356"/>
          <p:cNvSpPr txBox="1"/>
          <p:nvPr/>
        </p:nvSpPr>
        <p:spPr>
          <a:xfrm>
            <a:off x="4524375" y="3244781"/>
            <a:ext cx="95250" cy="368439"/>
          </a:xfrm>
          <a:prstGeom prst="rect">
            <a:avLst/>
          </a:prstGeom>
        </p:spPr>
        <p:txBody>
          <a:bodyPr wrap="none">
            <a:spAutoFit/>
          </a:bodyPr>
          <a:lstStyle/>
          <a:p>
            <a:pPr>
              <a:defRPr lang="ja-JP" altLang="en-US"/>
            </a:pPr>
            <a:endParaRPr lang="ja-JP" altLang="en-US"/>
          </a:p>
        </p:txBody>
      </p:sp>
      <p:sp>
        <p:nvSpPr>
          <p:cNvPr id="1183" name="テキスト 358"/>
          <p:cNvSpPr txBox="1"/>
          <p:nvPr/>
        </p:nvSpPr>
        <p:spPr>
          <a:xfrm>
            <a:off x="4524375" y="3244781"/>
            <a:ext cx="95250" cy="368439"/>
          </a:xfrm>
          <a:prstGeom prst="rect">
            <a:avLst/>
          </a:prstGeom>
        </p:spPr>
        <p:txBody>
          <a:bodyPr wrap="none">
            <a:spAutoFit/>
          </a:bodyPr>
          <a:lstStyle/>
          <a:p>
            <a:pPr>
              <a:defRPr lang="ja-JP" altLang="en-US"/>
            </a:pPr>
            <a:endParaRPr lang="ja-JP" altLang="en-US"/>
          </a:p>
        </p:txBody>
      </p:sp>
      <p:sp>
        <p:nvSpPr>
          <p:cNvPr id="1184" name="テキスト ボックス 355"/>
          <p:cNvSpPr txBox="1"/>
          <p:nvPr/>
        </p:nvSpPr>
        <p:spPr>
          <a:xfrm>
            <a:off x="6873132" y="2895662"/>
            <a:ext cx="1012681" cy="291495"/>
          </a:xfrm>
          <a:prstGeom prst="rect">
            <a:avLst/>
          </a:prstGeom>
          <a:gradFill>
            <a:gsLst>
              <a:gs pos="0">
                <a:srgbClr val="FFFFFF"/>
              </a:gs>
              <a:gs pos="100000">
                <a:srgbClr val="FFFFFF"/>
              </a:gs>
            </a:gsLst>
            <a:lin ang="5400000" scaled="1"/>
            <a:tileRect/>
          </a:gradFill>
          <a:ln>
            <a:noFill/>
          </a:ln>
          <a:effectLst>
            <a:softEdge rad="63500"/>
          </a:effectLst>
        </p:spPr>
        <p:txBody>
          <a:bodyPr wrap="square" rtlCol="0">
            <a:spAutoFit/>
          </a:bodyPr>
          <a:lstStyle/>
          <a:p>
            <a:pPr algn="ctr"/>
            <a:r>
              <a:rPr lang="ja-JP" altLang="en-US" sz="1300" b="1" spc="-150" dirty="0">
                <a:latin typeface="HGSｺﾞｼｯｸM" panose="020B0600000000000000" pitchFamily="50" charset="-128"/>
                <a:ea typeface="HGSｺﾞｼｯｸM" panose="020B0600000000000000" pitchFamily="50" charset="-128"/>
              </a:rPr>
              <a:t>２８５分</a:t>
            </a:r>
          </a:p>
        </p:txBody>
      </p:sp>
    </p:spTree>
    <p:extLst>
      <p:ext uri="{BB962C8B-B14F-4D97-AF65-F5344CB8AC3E}">
        <p14:creationId xmlns:p14="http://schemas.microsoft.com/office/powerpoint/2010/main" val="1317454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テキスト 467"/>
          <p:cNvSpPr txBox="1"/>
          <p:nvPr/>
        </p:nvSpPr>
        <p:spPr>
          <a:xfrm>
            <a:off x="4524375" y="3244781"/>
            <a:ext cx="95250" cy="361792"/>
          </a:xfrm>
          <a:prstGeom prst="rect">
            <a:avLst/>
          </a:prstGeom>
        </p:spPr>
        <p:txBody>
          <a:bodyPr wrap="none">
            <a:spAutoFit/>
          </a:bodyPr>
          <a:lstStyle/>
          <a:p>
            <a:pPr>
              <a:defRPr lang="ja-JP" altLang="en-US"/>
            </a:pPr>
            <a:endParaRPr lang="ja-JP" altLang="en-US"/>
          </a:p>
        </p:txBody>
      </p:sp>
      <p:sp>
        <p:nvSpPr>
          <p:cNvPr id="1187" name="テキスト 469"/>
          <p:cNvSpPr txBox="1"/>
          <p:nvPr/>
        </p:nvSpPr>
        <p:spPr>
          <a:xfrm>
            <a:off x="4524375" y="3244781"/>
            <a:ext cx="95250" cy="361792"/>
          </a:xfrm>
          <a:prstGeom prst="rect">
            <a:avLst/>
          </a:prstGeom>
        </p:spPr>
        <p:txBody>
          <a:bodyPr wrap="none">
            <a:spAutoFit/>
          </a:bodyPr>
          <a:lstStyle/>
          <a:p>
            <a:pPr>
              <a:defRPr lang="ja-JP" altLang="en-US"/>
            </a:pPr>
            <a:endParaRPr lang="ja-JP" altLang="en-US"/>
          </a:p>
        </p:txBody>
      </p:sp>
      <p:sp>
        <p:nvSpPr>
          <p:cNvPr id="1188" name="テキスト 63"/>
          <p:cNvSpPr txBox="1"/>
          <p:nvPr/>
        </p:nvSpPr>
        <p:spPr>
          <a:xfrm>
            <a:off x="4524375" y="3248104"/>
            <a:ext cx="95250" cy="361792"/>
          </a:xfrm>
          <a:prstGeom prst="rect">
            <a:avLst/>
          </a:prstGeom>
        </p:spPr>
        <p:txBody>
          <a:bodyPr wrap="none">
            <a:spAutoFit/>
          </a:bodyPr>
          <a:lstStyle/>
          <a:p>
            <a:pPr>
              <a:defRPr lang="ja-JP" altLang="en-US"/>
            </a:pPr>
            <a:endParaRPr lang="ja-JP" altLang="en-US"/>
          </a:p>
        </p:txBody>
      </p:sp>
      <p:sp>
        <p:nvSpPr>
          <p:cNvPr id="1189" name="テキスト 352"/>
          <p:cNvSpPr txBox="1"/>
          <p:nvPr/>
        </p:nvSpPr>
        <p:spPr>
          <a:xfrm>
            <a:off x="4524375" y="3244781"/>
            <a:ext cx="95250" cy="368439"/>
          </a:xfrm>
          <a:prstGeom prst="rect">
            <a:avLst/>
          </a:prstGeom>
        </p:spPr>
        <p:txBody>
          <a:bodyPr wrap="none">
            <a:spAutoFit/>
          </a:bodyPr>
          <a:lstStyle/>
          <a:p>
            <a:pPr>
              <a:defRPr lang="ja-JP" altLang="en-US"/>
            </a:pPr>
            <a:endParaRPr lang="ja-JP" altLang="en-US"/>
          </a:p>
        </p:txBody>
      </p:sp>
      <p:sp>
        <p:nvSpPr>
          <p:cNvPr id="1190" name="テキスト 355"/>
          <p:cNvSpPr txBox="1"/>
          <p:nvPr/>
        </p:nvSpPr>
        <p:spPr>
          <a:xfrm>
            <a:off x="4524375" y="3244781"/>
            <a:ext cx="95250" cy="368439"/>
          </a:xfrm>
          <a:prstGeom prst="rect">
            <a:avLst/>
          </a:prstGeom>
        </p:spPr>
        <p:txBody>
          <a:bodyPr wrap="none">
            <a:spAutoFit/>
          </a:bodyPr>
          <a:lstStyle/>
          <a:p>
            <a:pPr>
              <a:defRPr lang="ja-JP" altLang="en-US"/>
            </a:pPr>
            <a:endParaRPr lang="ja-JP" altLang="en-US"/>
          </a:p>
        </p:txBody>
      </p:sp>
      <p:pic>
        <p:nvPicPr>
          <p:cNvPr id="1191" name="図 363"/>
          <p:cNvPicPr>
            <a:picLocks noChangeAspect="1"/>
          </p:cNvPicPr>
          <p:nvPr/>
        </p:nvPicPr>
        <p:blipFill>
          <a:blip r:embed="rId2"/>
          <a:stretch>
            <a:fillRect/>
          </a:stretch>
        </p:blipFill>
        <p:spPr>
          <a:xfrm>
            <a:off x="67888" y="245687"/>
            <a:ext cx="9073614" cy="6271450"/>
          </a:xfrm>
          <a:prstGeom prst="rect">
            <a:avLst/>
          </a:prstGeom>
          <a:ln>
            <a:noFill/>
          </a:ln>
        </p:spPr>
      </p:pic>
      <p:sp>
        <p:nvSpPr>
          <p:cNvPr id="1192" name="図形 366"/>
          <p:cNvSpPr/>
          <p:nvPr/>
        </p:nvSpPr>
        <p:spPr>
          <a:xfrm>
            <a:off x="3328387" y="3072005"/>
            <a:ext cx="113289" cy="111874"/>
          </a:xfrm>
          <a:prstGeom prst="flowChartConnector">
            <a:avLst/>
          </a:prstGeom>
          <a:solidFill>
            <a:schemeClr val="bg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050">
              <a:solidFill>
                <a:schemeClr val="tx1"/>
              </a:solidFill>
              <a:latin typeface="AR Pゴシック体S"/>
              <a:ea typeface="AR Pゴシック体S"/>
            </a:endParaRPr>
          </a:p>
        </p:txBody>
      </p:sp>
      <p:sp>
        <p:nvSpPr>
          <p:cNvPr id="1193" name="テキスト 370"/>
          <p:cNvSpPr txBox="1"/>
          <p:nvPr/>
        </p:nvSpPr>
        <p:spPr>
          <a:xfrm>
            <a:off x="2705996" y="2675311"/>
            <a:ext cx="1358071" cy="399217"/>
          </a:xfrm>
          <a:prstGeom prst="rect">
            <a:avLst/>
          </a:prstGeom>
          <a:solidFill>
            <a:schemeClr val="bg1"/>
          </a:solidFill>
          <a:ln>
            <a:solidFill>
              <a:schemeClr val="tx1"/>
            </a:solidFill>
          </a:ln>
        </p:spPr>
        <p:txBody>
          <a:bodyPr wrap="square">
            <a:spAutoFit/>
          </a:bodyPr>
          <a:lstStyle/>
          <a:p>
            <a:pPr algn="ctr">
              <a:defRPr lang="ja-JP" altLang="en-US"/>
            </a:pPr>
            <a:r>
              <a:rPr lang="ja-JP" altLang="en-US" sz="1000">
                <a:latin typeface="HG丸ｺﾞｼｯｸM-PRO"/>
                <a:ea typeface="HG丸ｺﾞｼｯｸM-PRO"/>
              </a:rPr>
              <a:t>本部宿舎</a:t>
            </a:r>
          </a:p>
          <a:p>
            <a:pPr algn="ctr">
              <a:defRPr lang="ja-JP" altLang="en-US"/>
            </a:pPr>
            <a:r>
              <a:rPr lang="ja-JP" altLang="en-US" sz="1000">
                <a:latin typeface="HG丸ｺﾞｼｯｸM-PRO"/>
                <a:ea typeface="HG丸ｺﾞｼｯｸM-PRO"/>
              </a:rPr>
              <a:t>芸北オークガーデン</a:t>
            </a:r>
            <a:endParaRPr lang="ja-JP" altLang="en-US" sz="1100">
              <a:latin typeface="HG丸ｺﾞｼｯｸM-PRO"/>
              <a:ea typeface="HG丸ｺﾞｼｯｸM-PRO"/>
            </a:endParaRPr>
          </a:p>
        </p:txBody>
      </p:sp>
      <p:sp>
        <p:nvSpPr>
          <p:cNvPr id="1194" name="図形 374"/>
          <p:cNvSpPr/>
          <p:nvPr/>
        </p:nvSpPr>
        <p:spPr>
          <a:xfrm>
            <a:off x="5918184" y="2699904"/>
            <a:ext cx="113289" cy="111874"/>
          </a:xfrm>
          <a:prstGeom prst="flowChartConnector">
            <a:avLst/>
          </a:prstGeom>
          <a:solidFill>
            <a:schemeClr val="bg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050">
              <a:solidFill>
                <a:schemeClr val="tx1"/>
              </a:solidFill>
              <a:latin typeface="AR Pゴシック体S"/>
              <a:ea typeface="AR Pゴシック体S"/>
            </a:endParaRPr>
          </a:p>
        </p:txBody>
      </p:sp>
      <p:sp>
        <p:nvSpPr>
          <p:cNvPr id="1195" name="直線 376"/>
          <p:cNvSpPr/>
          <p:nvPr/>
        </p:nvSpPr>
        <p:spPr>
          <a:xfrm flipH="1">
            <a:off x="6031473" y="2301875"/>
            <a:ext cx="409241" cy="399217"/>
          </a:xfrm>
          <a:prstGeom prst="line">
            <a:avLst/>
          </a:prstGeom>
          <a:ln w="285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196" name="図形 378"/>
          <p:cNvSpPr/>
          <p:nvPr/>
        </p:nvSpPr>
        <p:spPr>
          <a:xfrm>
            <a:off x="7183121" y="4576670"/>
            <a:ext cx="113289" cy="111874"/>
          </a:xfrm>
          <a:prstGeom prst="flowChartConnector">
            <a:avLst/>
          </a:prstGeom>
          <a:solidFill>
            <a:schemeClr val="bg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050">
              <a:solidFill>
                <a:schemeClr val="tx1"/>
              </a:solidFill>
              <a:latin typeface="AR Pゴシック体S"/>
              <a:ea typeface="AR Pゴシック体S"/>
            </a:endParaRPr>
          </a:p>
        </p:txBody>
      </p:sp>
      <p:sp>
        <p:nvSpPr>
          <p:cNvPr id="1197" name="図形 379"/>
          <p:cNvSpPr/>
          <p:nvPr/>
        </p:nvSpPr>
        <p:spPr>
          <a:xfrm>
            <a:off x="6440714" y="2818982"/>
            <a:ext cx="113289" cy="111874"/>
          </a:xfrm>
          <a:prstGeom prst="flowChartConnector">
            <a:avLst/>
          </a:prstGeom>
          <a:solidFill>
            <a:schemeClr val="bg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050">
              <a:solidFill>
                <a:schemeClr val="tx1"/>
              </a:solidFill>
              <a:latin typeface="AR Pゴシック体S"/>
              <a:ea typeface="AR Pゴシック体S"/>
            </a:endParaRPr>
          </a:p>
        </p:txBody>
      </p:sp>
      <p:sp>
        <p:nvSpPr>
          <p:cNvPr id="1198" name="図形 380"/>
          <p:cNvSpPr/>
          <p:nvPr/>
        </p:nvSpPr>
        <p:spPr>
          <a:xfrm>
            <a:off x="5441345" y="4988843"/>
            <a:ext cx="113289" cy="111874"/>
          </a:xfrm>
          <a:prstGeom prst="flowChartConnector">
            <a:avLst/>
          </a:prstGeom>
          <a:solidFill>
            <a:schemeClr val="bg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050">
              <a:solidFill>
                <a:schemeClr val="tx1"/>
              </a:solidFill>
              <a:latin typeface="AR Pゴシック体S"/>
              <a:ea typeface="AR Pゴシック体S"/>
            </a:endParaRPr>
          </a:p>
        </p:txBody>
      </p:sp>
      <p:sp>
        <p:nvSpPr>
          <p:cNvPr id="1199" name="テキスト 381"/>
          <p:cNvSpPr txBox="1"/>
          <p:nvPr/>
        </p:nvSpPr>
        <p:spPr>
          <a:xfrm>
            <a:off x="5057177" y="4688544"/>
            <a:ext cx="881626" cy="260717"/>
          </a:xfrm>
          <a:prstGeom prst="rect">
            <a:avLst/>
          </a:prstGeom>
          <a:solidFill>
            <a:schemeClr val="bg1"/>
          </a:solidFill>
          <a:ln>
            <a:solidFill>
              <a:srgbClr val="FF0000"/>
            </a:solidFill>
          </a:ln>
        </p:spPr>
        <p:txBody>
          <a:bodyPr wrap="square">
            <a:spAutoFit/>
          </a:bodyPr>
          <a:lstStyle/>
          <a:p>
            <a:pPr algn="ctr">
              <a:defRPr lang="ja-JP" altLang="en-US"/>
            </a:pPr>
            <a:r>
              <a:rPr lang="ja-JP" altLang="en-US" sz="1100">
                <a:latin typeface="HG丸ｺﾞｼｯｸM-PRO"/>
                <a:ea typeface="HG丸ｺﾞｼｯｸM-PRO"/>
              </a:rPr>
              <a:t>豊平診療所</a:t>
            </a:r>
          </a:p>
        </p:txBody>
      </p:sp>
      <p:sp>
        <p:nvSpPr>
          <p:cNvPr id="1200" name="図形 385"/>
          <p:cNvSpPr/>
          <p:nvPr/>
        </p:nvSpPr>
        <p:spPr>
          <a:xfrm>
            <a:off x="552020" y="1591106"/>
            <a:ext cx="4307952" cy="3582700"/>
          </a:xfrm>
          <a:prstGeom prst="flowChartConnector">
            <a:avLst/>
          </a:prstGeom>
          <a:noFill/>
          <a:ln w="28575"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01" name="図形 387"/>
          <p:cNvSpPr/>
          <p:nvPr/>
        </p:nvSpPr>
        <p:spPr>
          <a:xfrm>
            <a:off x="4305125" y="1446446"/>
            <a:ext cx="3990796" cy="2164800"/>
          </a:xfrm>
          <a:prstGeom prst="flowChartConnector">
            <a:avLst/>
          </a:prstGeom>
          <a:noFill/>
          <a:ln w="28575" cap="flat" cmpd="sng" algn="ctr">
            <a:solidFill>
              <a:schemeClr val="accent6">
                <a:lumMod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02" name="テキスト 377"/>
          <p:cNvSpPr txBox="1"/>
          <p:nvPr/>
        </p:nvSpPr>
        <p:spPr>
          <a:xfrm>
            <a:off x="6309111" y="1948483"/>
            <a:ext cx="1748019" cy="414605"/>
          </a:xfrm>
          <a:prstGeom prst="rect">
            <a:avLst/>
          </a:prstGeom>
          <a:solidFill>
            <a:schemeClr val="bg1"/>
          </a:solidFill>
          <a:ln>
            <a:solidFill>
              <a:schemeClr val="tx1"/>
            </a:solidFill>
          </a:ln>
        </p:spPr>
        <p:txBody>
          <a:bodyPr wrap="square">
            <a:spAutoFit/>
          </a:bodyPr>
          <a:lstStyle/>
          <a:p>
            <a:pPr algn="ctr">
              <a:defRPr lang="ja-JP" altLang="en-US"/>
            </a:pPr>
            <a:r>
              <a:rPr lang="ja-JP" altLang="en-US" sz="1050">
                <a:latin typeface="HG丸ｺﾞｼｯｸM-PRO"/>
                <a:ea typeface="HG丸ｺﾞｼｯｸM-PRO"/>
              </a:rPr>
              <a:t>式会場</a:t>
            </a:r>
          </a:p>
          <a:p>
            <a:pPr algn="ctr">
              <a:defRPr lang="ja-JP" altLang="en-US"/>
            </a:pPr>
            <a:r>
              <a:rPr lang="ja-JP" altLang="en-US" sz="1050">
                <a:latin typeface="HG丸ｺﾞｼｯｸM-PRO"/>
                <a:ea typeface="HG丸ｺﾞｼｯｸM-PRO"/>
              </a:rPr>
              <a:t>大朝地域づくりセンター</a:t>
            </a:r>
            <a:endParaRPr lang="ja-JP" altLang="en-US" sz="1100">
              <a:latin typeface="HG丸ｺﾞｼｯｸM-PRO"/>
              <a:ea typeface="HG丸ｺﾞｼｯｸM-PRO"/>
            </a:endParaRPr>
          </a:p>
        </p:txBody>
      </p:sp>
      <p:sp>
        <p:nvSpPr>
          <p:cNvPr id="1203" name="図形 388"/>
          <p:cNvSpPr/>
          <p:nvPr/>
        </p:nvSpPr>
        <p:spPr>
          <a:xfrm>
            <a:off x="6555701" y="3370648"/>
            <a:ext cx="2059891" cy="2880743"/>
          </a:xfrm>
          <a:prstGeom prst="flowChartConnector">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04" name="図形 389"/>
          <p:cNvSpPr/>
          <p:nvPr/>
        </p:nvSpPr>
        <p:spPr>
          <a:xfrm>
            <a:off x="4309450" y="3381412"/>
            <a:ext cx="2324000" cy="2806320"/>
          </a:xfrm>
          <a:prstGeom prst="flowChartConnector">
            <a:avLst/>
          </a:prstGeom>
          <a:noFill/>
          <a:ln w="28575" cap="flat" cmpd="sng" algn="ctr">
            <a:solidFill>
              <a:srgbClr val="FFC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05" name="図形 392"/>
          <p:cNvSpPr/>
          <p:nvPr/>
        </p:nvSpPr>
        <p:spPr>
          <a:xfrm>
            <a:off x="990413" y="1677698"/>
            <a:ext cx="1320511" cy="478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1600">
                <a:latin typeface="ＤＨＰ特太ゴシック体"/>
                <a:ea typeface="ＤＨＰ特太ゴシック体"/>
              </a:rPr>
              <a:t>芸北エリア</a:t>
            </a:r>
            <a:endParaRPr lang="ja-JP" altLang="en-US">
              <a:latin typeface="ＤＨＰ特太ゴシック体"/>
              <a:ea typeface="ＤＨＰ特太ゴシック体"/>
            </a:endParaRPr>
          </a:p>
        </p:txBody>
      </p:sp>
      <p:sp>
        <p:nvSpPr>
          <p:cNvPr id="1206" name="図形 393"/>
          <p:cNvSpPr/>
          <p:nvPr/>
        </p:nvSpPr>
        <p:spPr>
          <a:xfrm>
            <a:off x="5837103" y="1326767"/>
            <a:ext cx="1320511" cy="4780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lang="ja-JP" altLang="en-US"/>
            </a:pPr>
            <a:r>
              <a:rPr lang="ja-JP" altLang="en-US" sz="1600">
                <a:latin typeface="ＤＨＰ特太ゴシック体"/>
                <a:ea typeface="ＤＨＰ特太ゴシック体"/>
              </a:rPr>
              <a:t>大朝エリア</a:t>
            </a:r>
            <a:endParaRPr lang="ja-JP" altLang="en-US">
              <a:latin typeface="ＤＨＰ特太ゴシック体"/>
              <a:ea typeface="ＤＨＰ特太ゴシック体"/>
            </a:endParaRPr>
          </a:p>
        </p:txBody>
      </p:sp>
      <p:sp>
        <p:nvSpPr>
          <p:cNvPr id="1207" name="図形 394"/>
          <p:cNvSpPr/>
          <p:nvPr/>
        </p:nvSpPr>
        <p:spPr>
          <a:xfrm>
            <a:off x="4714428" y="3745198"/>
            <a:ext cx="1453833" cy="57122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lang="ja-JP" altLang="en-US"/>
            </a:pPr>
            <a:r>
              <a:rPr lang="ja-JP" altLang="en-US" sz="1600">
                <a:latin typeface="ＤＨＰ特太ゴシック体"/>
                <a:ea typeface="ＤＨＰ特太ゴシック体"/>
              </a:rPr>
              <a:t>豊平エリア</a:t>
            </a:r>
            <a:endParaRPr lang="ja-JP" altLang="en-US">
              <a:latin typeface="ＤＨＰ特太ゴシック体"/>
              <a:ea typeface="ＤＨＰ特太ゴシック体"/>
            </a:endParaRPr>
          </a:p>
        </p:txBody>
      </p:sp>
      <p:sp>
        <p:nvSpPr>
          <p:cNvPr id="1208" name="図形 395"/>
          <p:cNvSpPr/>
          <p:nvPr/>
        </p:nvSpPr>
        <p:spPr>
          <a:xfrm>
            <a:off x="6837923" y="3230004"/>
            <a:ext cx="1580284" cy="478088"/>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lang="ja-JP" altLang="en-US"/>
            </a:pPr>
            <a:r>
              <a:rPr lang="ja-JP" altLang="en-US" sz="1600">
                <a:latin typeface="ＤＨＰ特太ゴシック体"/>
                <a:ea typeface="ＤＨＰ特太ゴシック体"/>
              </a:rPr>
              <a:t>千代田エリア</a:t>
            </a:r>
            <a:endParaRPr lang="ja-JP" altLang="en-US">
              <a:latin typeface="ＤＨＰ特太ゴシック体"/>
              <a:ea typeface="ＤＨＰ特太ゴシック体"/>
            </a:endParaRPr>
          </a:p>
        </p:txBody>
      </p:sp>
      <p:sp>
        <p:nvSpPr>
          <p:cNvPr id="1209" name="タイトル 1"/>
          <p:cNvSpPr>
            <a:spLocks noGrp="1"/>
          </p:cNvSpPr>
          <p:nvPr>
            <p:ph type="ctrTitle"/>
          </p:nvPr>
        </p:nvSpPr>
        <p:spPr>
          <a:xfrm>
            <a:off x="0" y="-10824"/>
            <a:ext cx="9138900" cy="731454"/>
          </a:xfrm>
          <a:solidFill>
            <a:srgbClr val="92D050"/>
          </a:solidFill>
        </p:spPr>
        <p:txBody>
          <a:bodyPr>
            <a:normAutofit/>
          </a:bodyPr>
          <a:lstStyle/>
          <a:p>
            <a:r>
              <a:rPr kumimoji="1" lang="ja-JP" altLang="en-US" sz="4000" dirty="0">
                <a:ln>
                  <a:solidFill>
                    <a:schemeClr val="bg1"/>
                  </a:solidFill>
                </a:ln>
                <a:latin typeface="HGPｺﾞｼｯｸE" panose="020B0900000000000000" pitchFamily="50" charset="-128"/>
                <a:ea typeface="HGPｺﾞｼｯｸE" panose="020B0900000000000000" pitchFamily="50" charset="-128"/>
              </a:rPr>
              <a:t>受入地域マップ</a:t>
            </a:r>
          </a:p>
        </p:txBody>
      </p:sp>
      <p:sp>
        <p:nvSpPr>
          <p:cNvPr id="1210" name="テキスト 397"/>
          <p:cNvSpPr txBox="1"/>
          <p:nvPr/>
        </p:nvSpPr>
        <p:spPr>
          <a:xfrm>
            <a:off x="6645209" y="4704608"/>
            <a:ext cx="1212669" cy="260717"/>
          </a:xfrm>
          <a:prstGeom prst="rect">
            <a:avLst/>
          </a:prstGeom>
          <a:solidFill>
            <a:schemeClr val="bg1"/>
          </a:solidFill>
          <a:ln>
            <a:solidFill>
              <a:srgbClr val="FF0000"/>
            </a:solidFill>
          </a:ln>
        </p:spPr>
        <p:txBody>
          <a:bodyPr wrap="square">
            <a:spAutoFit/>
          </a:bodyPr>
          <a:lstStyle/>
          <a:p>
            <a:pPr algn="ctr">
              <a:defRPr lang="ja-JP" altLang="en-US"/>
            </a:pPr>
            <a:r>
              <a:rPr lang="ja-JP" altLang="en-US" sz="1100">
                <a:latin typeface="HG丸ｺﾞｼｯｸM-PRO"/>
                <a:ea typeface="HG丸ｺﾞｼｯｸM-PRO"/>
              </a:rPr>
              <a:t>千代田中央病院</a:t>
            </a:r>
          </a:p>
        </p:txBody>
      </p:sp>
      <p:sp>
        <p:nvSpPr>
          <p:cNvPr id="1211" name="テキスト 398"/>
          <p:cNvSpPr txBox="1"/>
          <p:nvPr/>
        </p:nvSpPr>
        <p:spPr>
          <a:xfrm>
            <a:off x="4813762" y="5098038"/>
            <a:ext cx="1774411" cy="645438"/>
          </a:xfrm>
          <a:prstGeom prst="rect">
            <a:avLst/>
          </a:prstGeom>
        </p:spPr>
        <p:txBody>
          <a:bodyPr wrap="square">
            <a:spAutoFit/>
          </a:bodyPr>
          <a:lstStyle/>
          <a:p>
            <a:pPr>
              <a:defRPr lang="ja-JP" altLang="en-US"/>
            </a:pPr>
            <a:r>
              <a:rPr lang="ja-JP" altLang="en-US">
                <a:latin typeface="ＤＨＰ特太ゴシック体"/>
                <a:ea typeface="ＤＨＰ特太ゴシック体"/>
              </a:rPr>
              <a:t>民泊登録件数16件</a:t>
            </a:r>
          </a:p>
        </p:txBody>
      </p:sp>
      <p:sp>
        <p:nvSpPr>
          <p:cNvPr id="1212" name="テキスト 399"/>
          <p:cNvSpPr txBox="1"/>
          <p:nvPr/>
        </p:nvSpPr>
        <p:spPr>
          <a:xfrm>
            <a:off x="1423719" y="3320960"/>
            <a:ext cx="1774411" cy="645438"/>
          </a:xfrm>
          <a:prstGeom prst="rect">
            <a:avLst/>
          </a:prstGeom>
        </p:spPr>
        <p:txBody>
          <a:bodyPr wrap="square">
            <a:spAutoFit/>
          </a:bodyPr>
          <a:lstStyle/>
          <a:p>
            <a:pPr>
              <a:defRPr lang="ja-JP" altLang="en-US"/>
            </a:pPr>
            <a:r>
              <a:rPr lang="ja-JP" altLang="en-US">
                <a:latin typeface="ＤＨＰ特太ゴシック体"/>
                <a:ea typeface="ＤＨＰ特太ゴシック体"/>
              </a:rPr>
              <a:t>民泊登録件数</a:t>
            </a:r>
          </a:p>
          <a:p>
            <a:pPr>
              <a:defRPr lang="ja-JP" altLang="en-US"/>
            </a:pPr>
            <a:r>
              <a:rPr lang="ja-JP" altLang="en-US">
                <a:latin typeface="ＤＨＰ特太ゴシック体"/>
                <a:ea typeface="ＤＨＰ特太ゴシック体"/>
              </a:rPr>
              <a:t>１１件</a:t>
            </a:r>
          </a:p>
        </p:txBody>
      </p:sp>
      <p:sp>
        <p:nvSpPr>
          <p:cNvPr id="1213" name="テキスト 400"/>
          <p:cNvSpPr txBox="1"/>
          <p:nvPr/>
        </p:nvSpPr>
        <p:spPr>
          <a:xfrm>
            <a:off x="4634802" y="2236036"/>
            <a:ext cx="2211976" cy="645438"/>
          </a:xfrm>
          <a:prstGeom prst="rect">
            <a:avLst/>
          </a:prstGeom>
        </p:spPr>
        <p:txBody>
          <a:bodyPr wrap="square">
            <a:spAutoFit/>
          </a:bodyPr>
          <a:lstStyle/>
          <a:p>
            <a:pPr>
              <a:defRPr lang="ja-JP" altLang="en-US"/>
            </a:pPr>
            <a:r>
              <a:rPr lang="ja-JP" altLang="en-US">
                <a:latin typeface="ＤＨＰ特太ゴシック体"/>
                <a:ea typeface="ＤＨＰ特太ゴシック体"/>
              </a:rPr>
              <a:t>民泊登録件数</a:t>
            </a:r>
          </a:p>
          <a:p>
            <a:pPr>
              <a:defRPr lang="ja-JP" altLang="en-US"/>
            </a:pPr>
            <a:r>
              <a:rPr lang="ja-JP" altLang="en-US">
                <a:latin typeface="ＤＨＰ特太ゴシック体"/>
                <a:ea typeface="ＤＨＰ特太ゴシック体"/>
              </a:rPr>
              <a:t>１４件</a:t>
            </a:r>
          </a:p>
        </p:txBody>
      </p:sp>
      <p:sp>
        <p:nvSpPr>
          <p:cNvPr id="1214" name="テキスト 401"/>
          <p:cNvSpPr txBox="1"/>
          <p:nvPr/>
        </p:nvSpPr>
        <p:spPr>
          <a:xfrm>
            <a:off x="6593954" y="4007238"/>
            <a:ext cx="2407094" cy="368439"/>
          </a:xfrm>
          <a:prstGeom prst="rect">
            <a:avLst/>
          </a:prstGeom>
        </p:spPr>
        <p:txBody>
          <a:bodyPr wrap="square">
            <a:spAutoFit/>
          </a:bodyPr>
          <a:lstStyle/>
          <a:p>
            <a:pPr>
              <a:defRPr lang="ja-JP" altLang="en-US"/>
            </a:pPr>
            <a:r>
              <a:rPr lang="ja-JP" altLang="en-US">
                <a:latin typeface="ＤＨＰ特太ゴシック体"/>
                <a:ea typeface="ＤＨＰ特太ゴシック体"/>
              </a:rPr>
              <a:t>民泊登録件数２３件</a:t>
            </a:r>
          </a:p>
        </p:txBody>
      </p:sp>
      <p:sp>
        <p:nvSpPr>
          <p:cNvPr id="1215" name="テキスト 402"/>
          <p:cNvSpPr txBox="1"/>
          <p:nvPr/>
        </p:nvSpPr>
        <p:spPr>
          <a:xfrm>
            <a:off x="6578866" y="720630"/>
            <a:ext cx="2557339" cy="368439"/>
          </a:xfrm>
          <a:prstGeom prst="rect">
            <a:avLst/>
          </a:prstGeom>
        </p:spPr>
        <p:txBody>
          <a:bodyPr wrap="square">
            <a:spAutoFit/>
          </a:bodyPr>
          <a:lstStyle/>
          <a:p>
            <a:pPr>
              <a:defRPr lang="ja-JP" altLang="en-US"/>
            </a:pPr>
            <a:r>
              <a:rPr lang="ja-JP" altLang="en-US">
                <a:latin typeface="ＤＨＰ特太ゴシック体"/>
                <a:ea typeface="ＤＨＰ特太ゴシック体"/>
                <a:cs typeface="+mn-lt"/>
              </a:rPr>
              <a:t>令和７年４月1日時点</a:t>
            </a:r>
          </a:p>
        </p:txBody>
      </p:sp>
      <p:sp>
        <p:nvSpPr>
          <p:cNvPr id="1216" name="直線 403"/>
          <p:cNvSpPr/>
          <p:nvPr/>
        </p:nvSpPr>
        <p:spPr>
          <a:xfrm flipH="1" flipV="1">
            <a:off x="6581625" y="2905988"/>
            <a:ext cx="259057" cy="70575"/>
          </a:xfrm>
          <a:prstGeom prst="line">
            <a:avLst/>
          </a:prstGeom>
          <a:ln w="285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217" name="直線 405"/>
          <p:cNvSpPr/>
          <p:nvPr/>
        </p:nvSpPr>
        <p:spPr>
          <a:xfrm flipH="1">
            <a:off x="6672973" y="2497507"/>
            <a:ext cx="930732" cy="134202"/>
          </a:xfrm>
          <a:prstGeom prst="line">
            <a:avLst/>
          </a:prstGeom>
          <a:ln w="285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218" name="テキスト 406"/>
          <p:cNvSpPr txBox="1"/>
          <p:nvPr/>
        </p:nvSpPr>
        <p:spPr>
          <a:xfrm>
            <a:off x="195205" y="6251391"/>
            <a:ext cx="5359430" cy="368439"/>
          </a:xfrm>
          <a:prstGeom prst="rect">
            <a:avLst/>
          </a:prstGeom>
        </p:spPr>
        <p:txBody>
          <a:bodyPr wrap="square">
            <a:spAutoFit/>
          </a:bodyPr>
          <a:lstStyle/>
          <a:p>
            <a:pPr>
              <a:defRPr lang="ja-JP" altLang="en-US"/>
            </a:pPr>
            <a:r>
              <a:rPr lang="ja-JP" altLang="en-US">
                <a:latin typeface="ＤＨＰ特太ゴシック体"/>
                <a:ea typeface="ＤＨＰ特太ゴシック体"/>
              </a:rPr>
              <a:t>大朝IC～芸北オークガーデンまでおよそ40分です</a:t>
            </a:r>
          </a:p>
        </p:txBody>
      </p:sp>
      <p:sp>
        <p:nvSpPr>
          <p:cNvPr id="1219" name="テキスト 407"/>
          <p:cNvSpPr txBox="1"/>
          <p:nvPr/>
        </p:nvSpPr>
        <p:spPr>
          <a:xfrm>
            <a:off x="3852855" y="2920710"/>
            <a:ext cx="3294448" cy="814715"/>
          </a:xfrm>
          <a:prstGeom prst="rect">
            <a:avLst/>
          </a:prstGeom>
          <a:ln/>
        </p:spPr>
        <p:txBody>
          <a:bodyPr wrap="square">
            <a:spAutoFit/>
          </a:bodyPr>
          <a:lstStyle/>
          <a:p>
            <a:pPr algn="ctr">
              <a:defRPr lang="ja-JP" altLang="en-US"/>
            </a:pPr>
            <a:r>
              <a:rPr lang="ja-JP" altLang="en-US" sz="4700" b="1">
                <a:ln w="19050">
                  <a:solidFill>
                    <a:schemeClr val="bg1"/>
                  </a:solidFill>
                </a:ln>
                <a:latin typeface="ＤＨＰ特太ゴシック体"/>
                <a:ea typeface="ＤＨＰ特太ゴシック体"/>
              </a:rPr>
              <a:t>北広島町</a:t>
            </a:r>
          </a:p>
        </p:txBody>
      </p:sp>
      <p:sp>
        <p:nvSpPr>
          <p:cNvPr id="1220" name="テキスト 404"/>
          <p:cNvSpPr txBox="1"/>
          <p:nvPr/>
        </p:nvSpPr>
        <p:spPr>
          <a:xfrm>
            <a:off x="7591826" y="2414090"/>
            <a:ext cx="672141" cy="260717"/>
          </a:xfrm>
          <a:prstGeom prst="rect">
            <a:avLst/>
          </a:prstGeom>
          <a:solidFill>
            <a:schemeClr val="bg1"/>
          </a:solidFill>
          <a:ln>
            <a:solidFill>
              <a:srgbClr val="00B0F0"/>
            </a:solidFill>
          </a:ln>
        </p:spPr>
        <p:txBody>
          <a:bodyPr wrap="square">
            <a:spAutoFit/>
          </a:bodyPr>
          <a:lstStyle/>
          <a:p>
            <a:pPr algn="ctr">
              <a:defRPr lang="ja-JP" altLang="en-US"/>
            </a:pPr>
            <a:r>
              <a:rPr lang="ja-JP" altLang="en-US" sz="1100">
                <a:latin typeface="HG丸ｺﾞｼｯｸM-PRO"/>
                <a:ea typeface="HG丸ｺﾞｼｯｸM-PRO"/>
              </a:rPr>
              <a:t>大朝IC</a:t>
            </a:r>
          </a:p>
        </p:txBody>
      </p:sp>
      <p:sp>
        <p:nvSpPr>
          <p:cNvPr id="1221" name="テキスト 382"/>
          <p:cNvSpPr txBox="1"/>
          <p:nvPr/>
        </p:nvSpPr>
        <p:spPr>
          <a:xfrm>
            <a:off x="6837923" y="2874919"/>
            <a:ext cx="1335713" cy="253023"/>
          </a:xfrm>
          <a:prstGeom prst="rect">
            <a:avLst/>
          </a:prstGeom>
          <a:solidFill>
            <a:schemeClr val="bg1"/>
          </a:solidFill>
          <a:ln>
            <a:solidFill>
              <a:srgbClr val="FF0000"/>
            </a:solidFill>
          </a:ln>
        </p:spPr>
        <p:txBody>
          <a:bodyPr wrap="square">
            <a:spAutoFit/>
          </a:bodyPr>
          <a:lstStyle/>
          <a:p>
            <a:pPr algn="ctr">
              <a:defRPr lang="ja-JP" altLang="en-US"/>
            </a:pPr>
            <a:r>
              <a:rPr lang="ja-JP" altLang="en-US" sz="1050">
                <a:latin typeface="HG丸ｺﾞｼｯｸM-PRO"/>
                <a:ea typeface="HG丸ｺﾞｼｯｸM-PRO"/>
              </a:rPr>
              <a:t>大朝ふるさと病院</a:t>
            </a:r>
            <a:endParaRPr lang="ja-JP" altLang="en-US" sz="1100">
              <a:latin typeface="HG丸ｺﾞｼｯｸM-PRO"/>
              <a:ea typeface="HG丸ｺﾞｼｯｸM-PRO"/>
            </a:endParaRPr>
          </a:p>
        </p:txBody>
      </p:sp>
      <p:sp>
        <p:nvSpPr>
          <p:cNvPr id="1222" name="図形 321"/>
          <p:cNvSpPr/>
          <p:nvPr/>
        </p:nvSpPr>
        <p:spPr>
          <a:xfrm>
            <a:off x="2481250" y="2976563"/>
            <a:ext cx="113289" cy="111874"/>
          </a:xfrm>
          <a:prstGeom prst="flowChartConnector">
            <a:avLst/>
          </a:prstGeom>
          <a:solidFill>
            <a:schemeClr val="bg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050">
              <a:solidFill>
                <a:schemeClr val="tx1"/>
              </a:solidFill>
              <a:latin typeface="AR Pゴシック体S"/>
              <a:ea typeface="AR Pゴシック体S"/>
            </a:endParaRPr>
          </a:p>
        </p:txBody>
      </p:sp>
      <p:sp>
        <p:nvSpPr>
          <p:cNvPr id="1223" name="テキスト 322"/>
          <p:cNvSpPr txBox="1"/>
          <p:nvPr/>
        </p:nvSpPr>
        <p:spPr>
          <a:xfrm>
            <a:off x="1115900" y="2751116"/>
            <a:ext cx="1069536" cy="260717"/>
          </a:xfrm>
          <a:prstGeom prst="rect">
            <a:avLst/>
          </a:prstGeom>
          <a:solidFill>
            <a:schemeClr val="bg1"/>
          </a:solidFill>
          <a:ln>
            <a:solidFill>
              <a:srgbClr val="FF0000"/>
            </a:solidFill>
          </a:ln>
        </p:spPr>
        <p:txBody>
          <a:bodyPr wrap="square">
            <a:spAutoFit/>
          </a:bodyPr>
          <a:lstStyle/>
          <a:p>
            <a:pPr algn="ctr">
              <a:defRPr lang="ja-JP" altLang="en-US"/>
            </a:pPr>
            <a:r>
              <a:rPr lang="ja-JP" altLang="en-US" sz="1100">
                <a:solidFill>
                  <a:schemeClr val="tx1"/>
                </a:solidFill>
                <a:latin typeface="HG丸ｺﾞｼｯｸM-PRO"/>
                <a:ea typeface="HG丸ｺﾞｼｯｸM-PRO"/>
              </a:rPr>
              <a:t>雄鹿原診療所</a:t>
            </a:r>
          </a:p>
        </p:txBody>
      </p:sp>
      <p:sp>
        <p:nvSpPr>
          <p:cNvPr id="1224" name="直線 323"/>
          <p:cNvSpPr/>
          <p:nvPr/>
        </p:nvSpPr>
        <p:spPr>
          <a:xfrm>
            <a:off x="2187222" y="2881019"/>
            <a:ext cx="295814" cy="119957"/>
          </a:xfrm>
          <a:prstGeom prst="line">
            <a:avLst/>
          </a:prstGeom>
          <a:ln w="285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Tree>
    <p:extLst>
      <p:ext uri="{BB962C8B-B14F-4D97-AF65-F5344CB8AC3E}">
        <p14:creationId xmlns:p14="http://schemas.microsoft.com/office/powerpoint/2010/main" val="1317454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テキスト 467"/>
          <p:cNvSpPr txBox="1"/>
          <p:nvPr/>
        </p:nvSpPr>
        <p:spPr>
          <a:xfrm>
            <a:off x="4524375" y="3244781"/>
            <a:ext cx="95250" cy="368439"/>
          </a:xfrm>
          <a:prstGeom prst="rect">
            <a:avLst/>
          </a:prstGeom>
        </p:spPr>
        <p:txBody>
          <a:bodyPr wrap="none">
            <a:spAutoFit/>
          </a:bodyPr>
          <a:lstStyle/>
          <a:p>
            <a:pPr>
              <a:defRPr lang="ja-JP" altLang="en-US"/>
            </a:pPr>
            <a:endParaRPr lang="ja-JP" altLang="en-US"/>
          </a:p>
        </p:txBody>
      </p:sp>
      <p:sp>
        <p:nvSpPr>
          <p:cNvPr id="1227" name="テキスト 469"/>
          <p:cNvSpPr txBox="1"/>
          <p:nvPr/>
        </p:nvSpPr>
        <p:spPr>
          <a:xfrm>
            <a:off x="4524375" y="3244781"/>
            <a:ext cx="95250" cy="368439"/>
          </a:xfrm>
          <a:prstGeom prst="rect">
            <a:avLst/>
          </a:prstGeom>
        </p:spPr>
        <p:txBody>
          <a:bodyPr wrap="none">
            <a:spAutoFit/>
          </a:bodyPr>
          <a:lstStyle/>
          <a:p>
            <a:pPr>
              <a:defRPr lang="ja-JP" altLang="en-US"/>
            </a:pPr>
            <a:endParaRPr lang="ja-JP" altLang="en-US"/>
          </a:p>
        </p:txBody>
      </p:sp>
      <p:sp>
        <p:nvSpPr>
          <p:cNvPr id="1228" name="テキスト 63"/>
          <p:cNvSpPr txBox="1"/>
          <p:nvPr/>
        </p:nvSpPr>
        <p:spPr>
          <a:xfrm>
            <a:off x="4524375" y="3248104"/>
            <a:ext cx="95250" cy="368439"/>
          </a:xfrm>
          <a:prstGeom prst="rect">
            <a:avLst/>
          </a:prstGeom>
        </p:spPr>
        <p:txBody>
          <a:bodyPr wrap="none">
            <a:spAutoFit/>
          </a:bodyPr>
          <a:lstStyle/>
          <a:p>
            <a:pPr>
              <a:defRPr lang="ja-JP" altLang="en-US"/>
            </a:pPr>
            <a:endParaRPr lang="ja-JP" altLang="en-US"/>
          </a:p>
        </p:txBody>
      </p:sp>
      <p:sp>
        <p:nvSpPr>
          <p:cNvPr id="1229" name="テキスト 352"/>
          <p:cNvSpPr txBox="1"/>
          <p:nvPr/>
        </p:nvSpPr>
        <p:spPr>
          <a:xfrm>
            <a:off x="4524375" y="3244781"/>
            <a:ext cx="95250" cy="368439"/>
          </a:xfrm>
          <a:prstGeom prst="rect">
            <a:avLst/>
          </a:prstGeom>
        </p:spPr>
        <p:txBody>
          <a:bodyPr wrap="none">
            <a:spAutoFit/>
          </a:bodyPr>
          <a:lstStyle/>
          <a:p>
            <a:pPr>
              <a:defRPr lang="ja-JP" altLang="en-US"/>
            </a:pPr>
            <a:endParaRPr lang="ja-JP" altLang="en-US"/>
          </a:p>
        </p:txBody>
      </p:sp>
      <p:sp>
        <p:nvSpPr>
          <p:cNvPr id="1230" name="テキスト 355"/>
          <p:cNvSpPr txBox="1"/>
          <p:nvPr/>
        </p:nvSpPr>
        <p:spPr>
          <a:xfrm>
            <a:off x="4524375" y="3244781"/>
            <a:ext cx="95250" cy="368439"/>
          </a:xfrm>
          <a:prstGeom prst="rect">
            <a:avLst/>
          </a:prstGeom>
        </p:spPr>
        <p:txBody>
          <a:bodyPr wrap="none">
            <a:spAutoFit/>
          </a:bodyPr>
          <a:lstStyle/>
          <a:p>
            <a:pPr>
              <a:defRPr lang="ja-JP" altLang="en-US"/>
            </a:pPr>
            <a:endParaRPr lang="ja-JP" altLang="en-US"/>
          </a:p>
        </p:txBody>
      </p:sp>
      <p:sp>
        <p:nvSpPr>
          <p:cNvPr id="1231" name="タイトル 1"/>
          <p:cNvSpPr>
            <a:spLocks noGrp="1"/>
          </p:cNvSpPr>
          <p:nvPr>
            <p:ph type="ctrTitle"/>
          </p:nvPr>
        </p:nvSpPr>
        <p:spPr>
          <a:xfrm>
            <a:off x="-44742" y="0"/>
            <a:ext cx="9138900" cy="731455"/>
          </a:xfrm>
          <a:solidFill>
            <a:srgbClr val="92D050"/>
          </a:solidFill>
        </p:spPr>
        <p:txBody>
          <a:bodyPr>
            <a:normAutofit/>
          </a:bodyPr>
          <a:lstStyle/>
          <a:p>
            <a:r>
              <a:rPr kumimoji="1" lang="ja-JP" altLang="en-US" sz="4000" dirty="0">
                <a:ln>
                  <a:solidFill>
                    <a:schemeClr val="bg1"/>
                  </a:solidFill>
                </a:ln>
                <a:latin typeface="HGPｺﾞｼｯｸE" panose="020B0900000000000000" pitchFamily="50" charset="-128"/>
                <a:ea typeface="HGPｺﾞｼｯｸE" panose="020B0900000000000000" pitchFamily="50" charset="-128"/>
              </a:rPr>
              <a:t>民泊体験の流れ</a:t>
            </a:r>
          </a:p>
        </p:txBody>
      </p:sp>
      <p:pic>
        <p:nvPicPr>
          <p:cNvPr id="1232" name="図 139"/>
          <p:cNvPicPr>
            <a:picLocks noChangeAspect="1"/>
          </p:cNvPicPr>
          <p:nvPr/>
        </p:nvPicPr>
        <p:blipFill>
          <a:blip r:embed="rId3"/>
          <a:srcRect l="24249"/>
          <a:stretch>
            <a:fillRect/>
          </a:stretch>
        </p:blipFill>
        <p:spPr>
          <a:xfrm>
            <a:off x="5508000" y="1419471"/>
            <a:ext cx="1513779" cy="1498787"/>
          </a:xfrm>
          <a:prstGeom prst="rect">
            <a:avLst/>
          </a:prstGeom>
          <a:ln>
            <a:solidFill>
              <a:srgbClr val="92D050"/>
            </a:solidFill>
          </a:ln>
        </p:spPr>
      </p:pic>
      <p:pic>
        <p:nvPicPr>
          <p:cNvPr id="1233" name="図 140"/>
          <p:cNvPicPr>
            <a:picLocks noChangeAspect="1"/>
          </p:cNvPicPr>
          <p:nvPr/>
        </p:nvPicPr>
        <p:blipFill>
          <a:blip r:embed="rId4"/>
          <a:srcRect l="22185" r="18036" b="33427"/>
          <a:stretch>
            <a:fillRect/>
          </a:stretch>
        </p:blipFill>
        <p:spPr>
          <a:xfrm>
            <a:off x="7164000" y="1420248"/>
            <a:ext cx="1793496" cy="1498010"/>
          </a:xfrm>
          <a:prstGeom prst="rect">
            <a:avLst/>
          </a:prstGeom>
          <a:ln>
            <a:solidFill>
              <a:srgbClr val="92D050"/>
            </a:solidFill>
          </a:ln>
        </p:spPr>
      </p:pic>
      <p:pic>
        <p:nvPicPr>
          <p:cNvPr id="1234" name="図 141"/>
          <p:cNvPicPr>
            <a:picLocks noChangeAspect="1"/>
          </p:cNvPicPr>
          <p:nvPr/>
        </p:nvPicPr>
        <p:blipFill>
          <a:blip r:embed="rId5"/>
          <a:srcRect l="20816" t="4253" r="24646"/>
          <a:stretch>
            <a:fillRect/>
          </a:stretch>
        </p:blipFill>
        <p:spPr>
          <a:xfrm>
            <a:off x="3852000" y="1423545"/>
            <a:ext cx="1514337" cy="1495490"/>
          </a:xfrm>
          <a:custGeom>
            <a:avLst/>
            <a:gdLst/>
            <a:ahLst/>
            <a:cxnLst/>
            <a:rect l="l" t="t" r="r" b="b"/>
            <a:pathLst>
              <a:path w="21600" h="21600">
                <a:moveTo>
                  <a:pt x="21600" y="0"/>
                </a:moveTo>
                <a:lnTo>
                  <a:pt x="21600" y="21600"/>
                </a:lnTo>
                <a:lnTo>
                  <a:pt x="0" y="21600"/>
                </a:lnTo>
                <a:lnTo>
                  <a:pt x="0" y="0"/>
                </a:lnTo>
                <a:lnTo>
                  <a:pt x="208" y="245"/>
                </a:lnTo>
                <a:lnTo>
                  <a:pt x="21600" y="0"/>
                </a:lnTo>
                <a:close/>
              </a:path>
            </a:pathLst>
          </a:custGeom>
          <a:ln>
            <a:solidFill>
              <a:srgbClr val="92D050"/>
            </a:solidFill>
          </a:ln>
        </p:spPr>
      </p:pic>
      <p:pic>
        <p:nvPicPr>
          <p:cNvPr id="1235" name="図 142"/>
          <p:cNvPicPr>
            <a:picLocks noChangeAspect="1"/>
          </p:cNvPicPr>
          <p:nvPr/>
        </p:nvPicPr>
        <p:blipFill>
          <a:blip r:embed="rId6"/>
          <a:stretch>
            <a:fillRect/>
          </a:stretch>
        </p:blipFill>
        <p:spPr>
          <a:xfrm>
            <a:off x="2116264" y="5085000"/>
            <a:ext cx="2059915" cy="1543497"/>
          </a:xfrm>
          <a:prstGeom prst="rect">
            <a:avLst/>
          </a:prstGeom>
          <a:ln>
            <a:solidFill>
              <a:srgbClr val="92D050"/>
            </a:solidFill>
          </a:ln>
        </p:spPr>
      </p:pic>
      <p:pic>
        <p:nvPicPr>
          <p:cNvPr id="1236" name="図 146"/>
          <p:cNvPicPr>
            <a:picLocks noChangeAspect="1"/>
          </p:cNvPicPr>
          <p:nvPr/>
        </p:nvPicPr>
        <p:blipFill>
          <a:blip r:embed="rId7"/>
          <a:srcRect l="17166" t="21689" r="24411"/>
          <a:stretch>
            <a:fillRect/>
          </a:stretch>
        </p:blipFill>
        <p:spPr>
          <a:xfrm>
            <a:off x="208420" y="1359327"/>
            <a:ext cx="2362601" cy="1456634"/>
          </a:xfrm>
          <a:prstGeom prst="rect">
            <a:avLst/>
          </a:prstGeom>
          <a:ln w="12700">
            <a:solidFill>
              <a:srgbClr val="92D050"/>
            </a:solidFill>
          </a:ln>
        </p:spPr>
      </p:pic>
      <p:pic>
        <p:nvPicPr>
          <p:cNvPr id="1237" name="図 147"/>
          <p:cNvPicPr>
            <a:picLocks noChangeAspect="1"/>
          </p:cNvPicPr>
          <p:nvPr/>
        </p:nvPicPr>
        <p:blipFill>
          <a:blip r:embed="rId8"/>
          <a:stretch>
            <a:fillRect/>
          </a:stretch>
        </p:blipFill>
        <p:spPr>
          <a:xfrm>
            <a:off x="208598" y="5222612"/>
            <a:ext cx="1840762" cy="1405578"/>
          </a:xfrm>
          <a:prstGeom prst="rect">
            <a:avLst/>
          </a:prstGeom>
          <a:ln>
            <a:solidFill>
              <a:srgbClr val="92D050"/>
            </a:solidFill>
          </a:ln>
        </p:spPr>
      </p:pic>
      <p:pic>
        <p:nvPicPr>
          <p:cNvPr id="1238" name="図 148"/>
          <p:cNvPicPr>
            <a:picLocks noChangeAspect="1"/>
          </p:cNvPicPr>
          <p:nvPr/>
        </p:nvPicPr>
        <p:blipFill>
          <a:blip r:embed="rId9"/>
          <a:srcRect l="37877" t="198" r="17726"/>
          <a:stretch>
            <a:fillRect/>
          </a:stretch>
        </p:blipFill>
        <p:spPr>
          <a:xfrm>
            <a:off x="315311" y="3450189"/>
            <a:ext cx="1625269" cy="1680462"/>
          </a:xfrm>
          <a:prstGeom prst="rect">
            <a:avLst/>
          </a:prstGeom>
          <a:ln>
            <a:solidFill>
              <a:srgbClr val="92D050"/>
            </a:solidFill>
          </a:ln>
        </p:spPr>
      </p:pic>
      <p:sp>
        <p:nvSpPr>
          <p:cNvPr id="1239" name="テキスト 138"/>
          <p:cNvSpPr txBox="1"/>
          <p:nvPr/>
        </p:nvSpPr>
        <p:spPr>
          <a:xfrm>
            <a:off x="4500769" y="2997000"/>
            <a:ext cx="1583019" cy="368439"/>
          </a:xfrm>
          <a:prstGeom prst="rect">
            <a:avLst/>
          </a:prstGeom>
          <a:solidFill>
            <a:srgbClr val="D4F3B5"/>
          </a:solidFill>
          <a:ln>
            <a:solidFill>
              <a:schemeClr val="tx1">
                <a:lumMod val="85000"/>
                <a:lumOff val="15000"/>
              </a:schemeClr>
            </a:solidFill>
          </a:ln>
        </p:spPr>
        <p:txBody>
          <a:bodyPr wrap="square">
            <a:spAutoFit/>
          </a:bodyPr>
          <a:lstStyle/>
          <a:p>
            <a:pPr>
              <a:defRPr lang="ja-JP" altLang="en-US"/>
            </a:pPr>
            <a:r>
              <a:rPr lang="ja-JP" altLang="en-US">
                <a:latin typeface="HG丸ｺﾞｼｯｸM-PRO"/>
                <a:ea typeface="HG丸ｺﾞｼｯｸM-PRO"/>
              </a:rPr>
              <a:t>４．お別れ式</a:t>
            </a:r>
          </a:p>
        </p:txBody>
      </p:sp>
      <p:sp>
        <p:nvSpPr>
          <p:cNvPr id="1240" name="テキスト 135"/>
          <p:cNvSpPr txBox="1"/>
          <p:nvPr/>
        </p:nvSpPr>
        <p:spPr>
          <a:xfrm>
            <a:off x="208420" y="883167"/>
            <a:ext cx="1440844" cy="368439"/>
          </a:xfrm>
          <a:prstGeom prst="rect">
            <a:avLst/>
          </a:prstGeom>
          <a:solidFill>
            <a:srgbClr val="D4F3B5"/>
          </a:solidFill>
          <a:ln>
            <a:solidFill>
              <a:schemeClr val="tx1">
                <a:lumMod val="85000"/>
                <a:lumOff val="15000"/>
              </a:schemeClr>
            </a:solidFill>
          </a:ln>
        </p:spPr>
        <p:txBody>
          <a:bodyPr wrap="square">
            <a:spAutoFit/>
          </a:bodyPr>
          <a:lstStyle/>
          <a:p>
            <a:pPr>
              <a:defRPr lang="ja-JP" altLang="en-US"/>
            </a:pPr>
            <a:r>
              <a:rPr lang="ja-JP" altLang="en-US">
                <a:latin typeface="HG丸ｺﾞｼｯｸM-PRO"/>
                <a:ea typeface="HG丸ｺﾞｼｯｸM-PRO"/>
              </a:rPr>
              <a:t>１．対面式</a:t>
            </a:r>
          </a:p>
        </p:txBody>
      </p:sp>
      <p:sp>
        <p:nvSpPr>
          <p:cNvPr id="1241" name="テキスト 137"/>
          <p:cNvSpPr txBox="1"/>
          <p:nvPr/>
        </p:nvSpPr>
        <p:spPr>
          <a:xfrm>
            <a:off x="208420" y="2983618"/>
            <a:ext cx="1584000" cy="368439"/>
          </a:xfrm>
          <a:prstGeom prst="rect">
            <a:avLst/>
          </a:prstGeom>
          <a:solidFill>
            <a:srgbClr val="D4F3B5"/>
          </a:solidFill>
          <a:ln>
            <a:solidFill>
              <a:schemeClr val="tx1">
                <a:lumMod val="85000"/>
                <a:lumOff val="15000"/>
              </a:schemeClr>
            </a:solidFill>
          </a:ln>
        </p:spPr>
        <p:txBody>
          <a:bodyPr>
            <a:spAutoFit/>
          </a:bodyPr>
          <a:lstStyle/>
          <a:p>
            <a:pPr>
              <a:defRPr lang="ja-JP" altLang="en-US"/>
            </a:pPr>
            <a:r>
              <a:rPr lang="ja-JP" altLang="en-US">
                <a:latin typeface="HG丸ｺﾞｼｯｸM-PRO"/>
                <a:ea typeface="HG丸ｺﾞｼｯｸM-PRO"/>
              </a:rPr>
              <a:t>３．共同調理</a:t>
            </a:r>
          </a:p>
        </p:txBody>
      </p:sp>
      <p:sp>
        <p:nvSpPr>
          <p:cNvPr id="1242" name="テキスト 136"/>
          <p:cNvSpPr txBox="1"/>
          <p:nvPr/>
        </p:nvSpPr>
        <p:spPr>
          <a:xfrm>
            <a:off x="3858643" y="906205"/>
            <a:ext cx="1369564" cy="368439"/>
          </a:xfrm>
          <a:prstGeom prst="rect">
            <a:avLst/>
          </a:prstGeom>
          <a:solidFill>
            <a:srgbClr val="D4F3B5"/>
          </a:solidFill>
          <a:ln>
            <a:solidFill>
              <a:schemeClr val="tx1">
                <a:lumMod val="85000"/>
                <a:lumOff val="15000"/>
              </a:schemeClr>
            </a:solidFill>
          </a:ln>
        </p:spPr>
        <p:txBody>
          <a:bodyPr wrap="square">
            <a:spAutoFit/>
          </a:bodyPr>
          <a:lstStyle/>
          <a:p>
            <a:pPr>
              <a:defRPr lang="ja-JP" altLang="en-US"/>
            </a:pPr>
            <a:r>
              <a:rPr lang="ja-JP" altLang="en-US">
                <a:latin typeface="HG丸ｺﾞｼｯｸM-PRO"/>
                <a:ea typeface="HG丸ｺﾞｼｯｸM-PRO"/>
              </a:rPr>
              <a:t>2.家業体験</a:t>
            </a:r>
          </a:p>
        </p:txBody>
      </p:sp>
      <p:pic>
        <p:nvPicPr>
          <p:cNvPr id="1243" name="図 143"/>
          <p:cNvPicPr>
            <a:picLocks noChangeAspect="1"/>
          </p:cNvPicPr>
          <p:nvPr/>
        </p:nvPicPr>
        <p:blipFill>
          <a:blip r:embed="rId10"/>
          <a:stretch>
            <a:fillRect/>
          </a:stretch>
        </p:blipFill>
        <p:spPr>
          <a:xfrm>
            <a:off x="4524749" y="3447740"/>
            <a:ext cx="1791837" cy="1420746"/>
          </a:xfrm>
          <a:prstGeom prst="rect">
            <a:avLst/>
          </a:prstGeom>
          <a:ln>
            <a:solidFill>
              <a:srgbClr val="92D050"/>
            </a:solidFill>
          </a:ln>
        </p:spPr>
      </p:pic>
      <p:pic>
        <p:nvPicPr>
          <p:cNvPr id="1244" name="図 144"/>
          <p:cNvPicPr>
            <a:picLocks noChangeAspect="1"/>
          </p:cNvPicPr>
          <p:nvPr/>
        </p:nvPicPr>
        <p:blipFill>
          <a:blip r:embed="rId11"/>
          <a:srcRect l="25128" t="1700" r="9207"/>
          <a:stretch>
            <a:fillRect/>
          </a:stretch>
        </p:blipFill>
        <p:spPr>
          <a:xfrm>
            <a:off x="6444079" y="3428972"/>
            <a:ext cx="2513382" cy="1730613"/>
          </a:xfrm>
          <a:prstGeom prst="rect">
            <a:avLst/>
          </a:prstGeom>
          <a:ln>
            <a:solidFill>
              <a:srgbClr val="92D050"/>
            </a:solidFill>
          </a:ln>
        </p:spPr>
      </p:pic>
      <p:sp>
        <p:nvSpPr>
          <p:cNvPr id="1245" name="テキスト 172"/>
          <p:cNvSpPr txBox="1"/>
          <p:nvPr/>
        </p:nvSpPr>
        <p:spPr>
          <a:xfrm>
            <a:off x="4507135" y="5301000"/>
            <a:ext cx="4450361" cy="1168658"/>
          </a:xfrm>
          <a:prstGeom prst="rect">
            <a:avLst/>
          </a:prstGeom>
          <a:solidFill>
            <a:srgbClr val="D4F3B5"/>
          </a:solidFill>
          <a:ln>
            <a:solidFill>
              <a:schemeClr val="accent6">
                <a:lumMod val="75000"/>
              </a:schemeClr>
            </a:solidFill>
          </a:ln>
        </p:spPr>
        <p:txBody>
          <a:bodyPr wrap="square">
            <a:spAutoFit/>
          </a:bodyPr>
          <a:lstStyle/>
          <a:p>
            <a:pPr marL="285750" indent="-285750">
              <a:buFont typeface="Arial"/>
              <a:buChar char="•"/>
              <a:defRPr lang="ja-JP" altLang="en-US"/>
            </a:pPr>
            <a:r>
              <a:rPr lang="ja-JP" altLang="en-US" sz="1400">
                <a:latin typeface="HG丸ｺﾞｼｯｸM-PRO"/>
                <a:ea typeface="HG丸ｺﾞｼｯｸM-PRO"/>
              </a:rPr>
              <a:t>都会ではできない、自然の中での様々な体験ができてとても楽しかった。また行きたい！</a:t>
            </a:r>
          </a:p>
          <a:p>
            <a:pPr marL="285750" indent="-285750">
              <a:buFont typeface="Arial"/>
              <a:buChar char="•"/>
              <a:defRPr lang="ja-JP" altLang="en-US"/>
            </a:pPr>
            <a:r>
              <a:rPr lang="ja-JP" altLang="en-US" sz="1400">
                <a:latin typeface="HG丸ｺﾞｼｯｸM-PRO"/>
                <a:ea typeface="HG丸ｺﾞｼｯｸM-PRO"/>
              </a:rPr>
              <a:t>農作業は大変だったけど、楽しいことも知れた。</a:t>
            </a:r>
          </a:p>
          <a:p>
            <a:pPr marL="285750" indent="-285750">
              <a:buFont typeface="Arial"/>
              <a:buChar char="•"/>
              <a:defRPr lang="ja-JP" altLang="en-US"/>
            </a:pPr>
            <a:r>
              <a:rPr lang="ja-JP" altLang="en-US" sz="1400">
                <a:latin typeface="HG丸ｺﾞｼｯｸM-PRO"/>
                <a:ea typeface="HG丸ｺﾞｼｯｸM-PRO"/>
              </a:rPr>
              <a:t>夜空一面に広がる星は、人生で一度も見たことがなかったのでとても感動した。</a:t>
            </a:r>
          </a:p>
        </p:txBody>
      </p:sp>
      <p:sp>
        <p:nvSpPr>
          <p:cNvPr id="1246" name="テキスト 173"/>
          <p:cNvSpPr txBox="1"/>
          <p:nvPr/>
        </p:nvSpPr>
        <p:spPr>
          <a:xfrm>
            <a:off x="4524375" y="4922116"/>
            <a:ext cx="1438677" cy="306884"/>
          </a:xfrm>
          <a:prstGeom prst="rect">
            <a:avLst/>
          </a:prstGeom>
          <a:solidFill>
            <a:srgbClr val="D4F3B5"/>
          </a:solidFill>
          <a:ln>
            <a:solidFill>
              <a:schemeClr val="tx1">
                <a:lumMod val="85000"/>
                <a:lumOff val="15000"/>
              </a:schemeClr>
            </a:solidFill>
          </a:ln>
        </p:spPr>
        <p:txBody>
          <a:bodyPr wrap="square">
            <a:spAutoFit/>
          </a:bodyPr>
          <a:lstStyle/>
          <a:p>
            <a:pPr>
              <a:defRPr lang="ja-JP" altLang="en-US"/>
            </a:pPr>
            <a:r>
              <a:rPr lang="ja-JP" altLang="en-US" sz="1400">
                <a:latin typeface="HG丸ｺﾞｼｯｸM-PRO"/>
                <a:ea typeface="HG丸ｺﾞｼｯｸM-PRO"/>
              </a:rPr>
              <a:t>生徒さんの感想</a:t>
            </a:r>
            <a:endParaRPr lang="ja-JP" altLang="en-US">
              <a:latin typeface="HG丸ｺﾞｼｯｸM-PRO"/>
              <a:ea typeface="HG丸ｺﾞｼｯｸM-PRO"/>
            </a:endParaRPr>
          </a:p>
        </p:txBody>
      </p:sp>
      <p:sp>
        <p:nvSpPr>
          <p:cNvPr id="1247" name="テキスト 174"/>
          <p:cNvSpPr txBox="1"/>
          <p:nvPr/>
        </p:nvSpPr>
        <p:spPr>
          <a:xfrm>
            <a:off x="5364000" y="837000"/>
            <a:ext cx="3453277" cy="522327"/>
          </a:xfrm>
          <a:prstGeom prst="rect">
            <a:avLst/>
          </a:prstGeom>
        </p:spPr>
        <p:txBody>
          <a:bodyPr wrap="square">
            <a:spAutoFit/>
          </a:bodyPr>
          <a:lstStyle/>
          <a:p>
            <a:pPr>
              <a:defRPr lang="ja-JP" altLang="en-US"/>
            </a:pPr>
            <a:r>
              <a:rPr lang="ja-JP" altLang="en-US" sz="1400">
                <a:latin typeface="HG丸ｺﾞｼｯｸM-PRO"/>
                <a:ea typeface="HG丸ｺﾞｼｯｸM-PRO"/>
              </a:rPr>
              <a:t>農作業や家畜の世話、障子の張替えなど体験内容は家庭によって様々です。</a:t>
            </a:r>
            <a:endParaRPr lang="ja-JP" altLang="en-US">
              <a:latin typeface="HG丸ｺﾞｼｯｸM-PRO"/>
              <a:ea typeface="HG丸ｺﾞｼｯｸM-PRO"/>
            </a:endParaRPr>
          </a:p>
        </p:txBody>
      </p:sp>
      <p:sp>
        <p:nvSpPr>
          <p:cNvPr id="1248" name="テキスト 176"/>
          <p:cNvSpPr txBox="1"/>
          <p:nvPr/>
        </p:nvSpPr>
        <p:spPr>
          <a:xfrm>
            <a:off x="1940580" y="944722"/>
            <a:ext cx="1724400" cy="368439"/>
          </a:xfrm>
          <a:prstGeom prst="rect">
            <a:avLst/>
          </a:prstGeom>
        </p:spPr>
        <p:txBody>
          <a:bodyPr wrap="square">
            <a:spAutoFit/>
          </a:bodyPr>
          <a:lstStyle/>
          <a:p>
            <a:pPr>
              <a:defRPr lang="ja-JP" altLang="en-US"/>
            </a:pPr>
            <a:endParaRPr lang="ja-JP" altLang="en-US"/>
          </a:p>
        </p:txBody>
      </p:sp>
      <p:sp>
        <p:nvSpPr>
          <p:cNvPr id="1249" name="テキスト 177"/>
          <p:cNvSpPr txBox="1"/>
          <p:nvPr/>
        </p:nvSpPr>
        <p:spPr>
          <a:xfrm>
            <a:off x="2116264" y="3318635"/>
            <a:ext cx="2233474" cy="368439"/>
          </a:xfrm>
          <a:prstGeom prst="rect">
            <a:avLst/>
          </a:prstGeom>
        </p:spPr>
        <p:txBody>
          <a:bodyPr wrap="square">
            <a:spAutoFit/>
          </a:bodyPr>
          <a:lstStyle/>
          <a:p>
            <a:pPr>
              <a:defRPr lang="ja-JP" altLang="en-US"/>
            </a:pPr>
            <a:endParaRPr lang="ja-JP" altLang="en-US"/>
          </a:p>
        </p:txBody>
      </p:sp>
      <p:sp>
        <p:nvSpPr>
          <p:cNvPr id="1250" name="テキスト 178"/>
          <p:cNvSpPr txBox="1"/>
          <p:nvPr/>
        </p:nvSpPr>
        <p:spPr>
          <a:xfrm>
            <a:off x="1792600" y="2919035"/>
            <a:ext cx="2561747" cy="368439"/>
          </a:xfrm>
          <a:prstGeom prst="rect">
            <a:avLst/>
          </a:prstGeom>
        </p:spPr>
        <p:txBody>
          <a:bodyPr wrap="square">
            <a:spAutoFit/>
          </a:bodyPr>
          <a:lstStyle/>
          <a:p>
            <a:pPr>
              <a:defRPr lang="ja-JP" altLang="en-US"/>
            </a:pPr>
            <a:endParaRPr lang="ja-JP" altLang="en-US"/>
          </a:p>
        </p:txBody>
      </p:sp>
      <p:pic>
        <p:nvPicPr>
          <p:cNvPr id="1251" name="図 179"/>
          <p:cNvPicPr>
            <a:picLocks noChangeAspect="1"/>
          </p:cNvPicPr>
          <p:nvPr/>
        </p:nvPicPr>
        <p:blipFill>
          <a:blip r:embed="rId12"/>
          <a:srcRect l="3352" t="-264" r="14082" b="20564"/>
          <a:stretch>
            <a:fillRect/>
          </a:stretch>
        </p:blipFill>
        <p:spPr>
          <a:xfrm>
            <a:off x="2050599" y="3450189"/>
            <a:ext cx="2128911" cy="1541236"/>
          </a:xfrm>
          <a:prstGeom prst="rect">
            <a:avLst/>
          </a:prstGeom>
          <a:ln w="9525">
            <a:solidFill>
              <a:srgbClr val="D4F3B5"/>
            </a:solidFill>
          </a:ln>
        </p:spPr>
      </p:pic>
      <p:pic>
        <p:nvPicPr>
          <p:cNvPr id="1252" name="図 180"/>
          <p:cNvPicPr>
            <a:picLocks noChangeAspect="1"/>
          </p:cNvPicPr>
          <p:nvPr/>
        </p:nvPicPr>
        <p:blipFill>
          <a:blip r:embed="rId13"/>
          <a:srcRect l="24794" t="11346" r="3392" b="12132"/>
          <a:stretch>
            <a:fillRect/>
          </a:stretch>
        </p:blipFill>
        <p:spPr>
          <a:xfrm rot="5400000">
            <a:off x="2080310" y="1223135"/>
            <a:ext cx="1884348" cy="1505898"/>
          </a:xfrm>
          <a:prstGeom prst="rect">
            <a:avLst/>
          </a:prstGeom>
          <a:ln>
            <a:solidFill>
              <a:srgbClr val="D4F3B5"/>
            </a:solidFill>
          </a:ln>
        </p:spPr>
      </p:pic>
      <p:sp>
        <p:nvSpPr>
          <p:cNvPr id="1253" name="テキスト 183"/>
          <p:cNvSpPr txBox="1"/>
          <p:nvPr/>
        </p:nvSpPr>
        <p:spPr>
          <a:xfrm>
            <a:off x="5839626" y="1014813"/>
            <a:ext cx="182880" cy="368439"/>
          </a:xfrm>
          <a:prstGeom prst="rect">
            <a:avLst/>
          </a:prstGeom>
        </p:spPr>
        <p:txBody>
          <a:bodyPr wrap="none">
            <a:spAutoFit/>
          </a:bodyPr>
          <a:lstStyle/>
          <a:p>
            <a:pPr>
              <a:defRPr lang="ja-JP" altLang="en-US"/>
            </a:pPr>
            <a:endParaRPr lang="ja-JP" altLang="en-US"/>
          </a:p>
        </p:txBody>
      </p:sp>
      <p:sp>
        <p:nvSpPr>
          <p:cNvPr id="1254" name="テキスト 185"/>
          <p:cNvSpPr txBox="1"/>
          <p:nvPr/>
        </p:nvSpPr>
        <p:spPr>
          <a:xfrm>
            <a:off x="2092431" y="6628497"/>
            <a:ext cx="1572549" cy="368439"/>
          </a:xfrm>
          <a:prstGeom prst="rect">
            <a:avLst/>
          </a:prstGeom>
        </p:spPr>
        <p:txBody>
          <a:bodyPr wrap="square">
            <a:spAutoFit/>
          </a:bodyPr>
          <a:lstStyle/>
          <a:p>
            <a:pPr>
              <a:defRPr lang="ja-JP" altLang="en-US"/>
            </a:pPr>
            <a:endParaRPr lang="ja-JP" altLang="en-US">
              <a:latin typeface="HG丸ｺﾞｼｯｸM-PRO"/>
              <a:ea typeface="HG丸ｺﾞｼｯｸM-PRO"/>
            </a:endParaRPr>
          </a:p>
        </p:txBody>
      </p:sp>
      <p:sp>
        <p:nvSpPr>
          <p:cNvPr id="1255" name="テキスト 186"/>
          <p:cNvSpPr txBox="1"/>
          <p:nvPr/>
        </p:nvSpPr>
        <p:spPr>
          <a:xfrm>
            <a:off x="1839001" y="2925000"/>
            <a:ext cx="3453277" cy="522327"/>
          </a:xfrm>
          <a:prstGeom prst="rect">
            <a:avLst/>
          </a:prstGeom>
        </p:spPr>
        <p:txBody>
          <a:bodyPr wrap="square">
            <a:spAutoFit/>
          </a:bodyPr>
          <a:lstStyle/>
          <a:p>
            <a:pPr>
              <a:defRPr lang="ja-JP" altLang="en-US"/>
            </a:pPr>
            <a:r>
              <a:rPr lang="ja-JP" altLang="en-US" sz="1400">
                <a:latin typeface="HG丸ｺﾞｼｯｸM-PRO"/>
                <a:ea typeface="HG丸ｺﾞｼｯｸM-PRO"/>
              </a:rPr>
              <a:t>地元の食材を使い一緒に料理</a:t>
            </a:r>
          </a:p>
          <a:p>
            <a:pPr>
              <a:defRPr lang="ja-JP" altLang="en-US"/>
            </a:pPr>
            <a:r>
              <a:rPr lang="ja-JP" altLang="en-US" sz="1400">
                <a:latin typeface="HG丸ｺﾞｼｯｸM-PRO"/>
                <a:ea typeface="HG丸ｺﾞｼｯｸM-PRO"/>
              </a:rPr>
              <a:t>を作ります。</a:t>
            </a:r>
          </a:p>
        </p:txBody>
      </p:sp>
    </p:spTree>
    <p:extLst>
      <p:ext uri="{BB962C8B-B14F-4D97-AF65-F5344CB8AC3E}">
        <p14:creationId xmlns:p14="http://schemas.microsoft.com/office/powerpoint/2010/main" val="131745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 name="タイトル 1"/>
          <p:cNvSpPr txBox="1"/>
          <p:nvPr/>
        </p:nvSpPr>
        <p:spPr>
          <a:xfrm>
            <a:off x="-1" y="4790429"/>
            <a:ext cx="9144000" cy="504190"/>
          </a:xfrm>
          <a:prstGeom prst="rect">
            <a:avLst/>
          </a:prstGeom>
          <a:solidFill>
            <a:schemeClr val="accent5">
              <a:lumMod val="20000"/>
              <a:lumOff val="80000"/>
            </a:schemeClr>
          </a:solidFill>
        </p:spPr>
        <p:txBody>
          <a:bodyPr vert="horz" lIns="91440" tIns="45720" rIns="91440" bIns="45720" rtlCol="0" anchor="b">
            <a:normAutofit fontScale="92500" lnSpcReduction="20000"/>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endParaRPr lang="ja-JP" altLang="en-US" sz="4000" dirty="0">
              <a:ln>
                <a:solidFill>
                  <a:schemeClr val="bg1"/>
                </a:solidFill>
              </a:ln>
              <a:latin typeface="HGPｺﾞｼｯｸE" panose="020B0900000000000000" pitchFamily="50" charset="-128"/>
              <a:ea typeface="HGPｺﾞｼｯｸE" panose="020B0900000000000000" pitchFamily="50" charset="-128"/>
            </a:endParaRPr>
          </a:p>
        </p:txBody>
      </p:sp>
      <p:sp>
        <p:nvSpPr>
          <p:cNvPr id="1262" name="タイトル 1"/>
          <p:cNvSpPr txBox="1"/>
          <p:nvPr/>
        </p:nvSpPr>
        <p:spPr>
          <a:xfrm>
            <a:off x="-1" y="2720799"/>
            <a:ext cx="9144000" cy="504190"/>
          </a:xfrm>
          <a:prstGeom prst="rect">
            <a:avLst/>
          </a:prstGeom>
          <a:solidFill>
            <a:schemeClr val="accent5">
              <a:lumMod val="20000"/>
              <a:lumOff val="80000"/>
            </a:schemeClr>
          </a:solidFill>
        </p:spPr>
        <p:txBody>
          <a:bodyPr vert="horz" lIns="91440" tIns="45720" rIns="91440" bIns="45720" rtlCol="0" anchor="b">
            <a:normAutofit fontScale="92500" lnSpcReduction="20000"/>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endParaRPr lang="ja-JP" altLang="en-US" sz="4000" dirty="0">
              <a:ln>
                <a:solidFill>
                  <a:schemeClr val="bg1"/>
                </a:solidFill>
              </a:ln>
              <a:latin typeface="HGPｺﾞｼｯｸE" panose="020B0900000000000000" pitchFamily="50" charset="-128"/>
              <a:ea typeface="HGPｺﾞｼｯｸE" panose="020B0900000000000000" pitchFamily="50" charset="-128"/>
            </a:endParaRPr>
          </a:p>
        </p:txBody>
      </p:sp>
      <p:sp>
        <p:nvSpPr>
          <p:cNvPr id="1263" name="タイトル 1"/>
          <p:cNvSpPr txBox="1"/>
          <p:nvPr/>
        </p:nvSpPr>
        <p:spPr>
          <a:xfrm>
            <a:off x="-1" y="597965"/>
            <a:ext cx="9144000" cy="504190"/>
          </a:xfrm>
          <a:prstGeom prst="rect">
            <a:avLst/>
          </a:prstGeom>
          <a:solidFill>
            <a:schemeClr val="accent5">
              <a:lumMod val="20000"/>
              <a:lumOff val="80000"/>
            </a:schemeClr>
          </a:solidFill>
        </p:spPr>
        <p:txBody>
          <a:bodyPr vert="horz" lIns="91440" tIns="45720" rIns="91440" bIns="45720" rtlCol="0" anchor="b">
            <a:normAutofit fontScale="92500" lnSpcReduction="20000"/>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endParaRPr lang="ja-JP" altLang="en-US" sz="4000" dirty="0">
              <a:ln>
                <a:solidFill>
                  <a:schemeClr val="bg1"/>
                </a:solidFill>
              </a:ln>
              <a:latin typeface="HGPｺﾞｼｯｸE" panose="020B0900000000000000" pitchFamily="50" charset="-128"/>
              <a:ea typeface="HGPｺﾞｼｯｸE" panose="020B0900000000000000" pitchFamily="50" charset="-128"/>
            </a:endParaRPr>
          </a:p>
        </p:txBody>
      </p:sp>
      <p:sp>
        <p:nvSpPr>
          <p:cNvPr id="1264" name="タイトル 1"/>
          <p:cNvSpPr>
            <a:spLocks noGrp="1"/>
          </p:cNvSpPr>
          <p:nvPr>
            <p:ph type="ctrTitle"/>
          </p:nvPr>
        </p:nvSpPr>
        <p:spPr>
          <a:xfrm>
            <a:off x="0" y="0"/>
            <a:ext cx="9144000" cy="603245"/>
          </a:xfrm>
          <a:solidFill>
            <a:srgbClr val="92D050"/>
          </a:solidFill>
        </p:spPr>
        <p:txBody>
          <a:bodyPr>
            <a:normAutofit fontScale="90000"/>
          </a:bodyPr>
          <a:lstStyle/>
          <a:p>
            <a:r>
              <a:rPr kumimoji="1" lang="ja-JP" altLang="en-US" sz="4000" dirty="0">
                <a:ln>
                  <a:solidFill>
                    <a:schemeClr val="bg1"/>
                  </a:solidFill>
                </a:ln>
                <a:latin typeface="HGPｺﾞｼｯｸE" panose="020B0900000000000000" pitchFamily="50" charset="-128"/>
                <a:ea typeface="HGPｺﾞｼｯｸE" panose="020B0900000000000000" pitchFamily="50" charset="-128"/>
              </a:rPr>
              <a:t>おすすめの選択別体験プログラム</a:t>
            </a:r>
            <a:r>
              <a:rPr kumimoji="1" lang="ja-JP" altLang="en-US" sz="1600" dirty="0">
                <a:ln>
                  <a:solidFill>
                    <a:schemeClr val="bg1"/>
                  </a:solidFill>
                </a:ln>
                <a:latin typeface="HGPｺﾞｼｯｸE" panose="020B0900000000000000" pitchFamily="50" charset="-128"/>
                <a:ea typeface="HGPｺﾞｼｯｸE" panose="020B0900000000000000" pitchFamily="50" charset="-128"/>
              </a:rPr>
              <a:t>　</a:t>
            </a:r>
            <a:endParaRPr kumimoji="1" lang="ja-JP" altLang="en-US" sz="4000" dirty="0">
              <a:ln>
                <a:solidFill>
                  <a:schemeClr val="bg1"/>
                </a:solidFill>
              </a:ln>
              <a:latin typeface="HGPｺﾞｼｯｸE" panose="020B0900000000000000" pitchFamily="50" charset="-128"/>
              <a:ea typeface="HGPｺﾞｼｯｸE" panose="020B0900000000000000" pitchFamily="50" charset="-128"/>
            </a:endParaRPr>
          </a:p>
        </p:txBody>
      </p:sp>
      <p:sp>
        <p:nvSpPr>
          <p:cNvPr id="1265" name="テキスト ボックス 2"/>
          <p:cNvSpPr txBox="1"/>
          <p:nvPr/>
        </p:nvSpPr>
        <p:spPr>
          <a:xfrm>
            <a:off x="2900193" y="542224"/>
            <a:ext cx="6225559" cy="583883"/>
          </a:xfrm>
          <a:prstGeom prst="rect">
            <a:avLst/>
          </a:prstGeom>
          <a:noFill/>
        </p:spPr>
        <p:txBody>
          <a:bodyPr wrap="square" rtlCol="0">
            <a:spAutoFit/>
          </a:bodyPr>
          <a:lstStyle/>
          <a:p>
            <a:r>
              <a:rPr lang="ja-JP" altLang="en-US" sz="1600" dirty="0">
                <a:latin typeface="HGSｺﾞｼｯｸE"/>
                <a:ea typeface="HGSｺﾞｼｯｸE"/>
              </a:rPr>
              <a:t>広島を代表する農耕文化・神楽のエネルギーを体験することができます。</a:t>
            </a:r>
            <a:endParaRPr kumimoji="1" lang="ja-JP" altLang="en-US" dirty="0">
              <a:latin typeface="HGSｺﾞｼｯｸE"/>
              <a:ea typeface="HGSｺﾞｼｯｸE"/>
            </a:endParaRPr>
          </a:p>
        </p:txBody>
      </p:sp>
      <p:sp>
        <p:nvSpPr>
          <p:cNvPr id="1266" name="テキスト ボックス 8"/>
          <p:cNvSpPr txBox="1"/>
          <p:nvPr/>
        </p:nvSpPr>
        <p:spPr>
          <a:xfrm>
            <a:off x="2851679" y="2653450"/>
            <a:ext cx="6311295" cy="583883"/>
          </a:xfrm>
          <a:prstGeom prst="rect">
            <a:avLst/>
          </a:prstGeom>
          <a:noFill/>
        </p:spPr>
        <p:txBody>
          <a:bodyPr wrap="square" rtlCol="0">
            <a:spAutoFit/>
          </a:bodyPr>
          <a:lstStyle/>
          <a:p>
            <a:r>
              <a:rPr lang="ja-JP" altLang="en-US" sz="1600" dirty="0">
                <a:latin typeface="HGSｺﾞｼｯｸE"/>
                <a:ea typeface="HGSｺﾞｼｯｸE"/>
              </a:rPr>
              <a:t>被爆者の生の声を聞くことができるタイムリミットが迫っています。北広島町では、被爆体験講話を行えます。</a:t>
            </a:r>
            <a:endParaRPr kumimoji="1" lang="ja-JP" altLang="en-US" dirty="0">
              <a:latin typeface="HGSｺﾞｼｯｸE"/>
              <a:ea typeface="HGSｺﾞｼｯｸE"/>
            </a:endParaRPr>
          </a:p>
        </p:txBody>
      </p:sp>
      <p:sp>
        <p:nvSpPr>
          <p:cNvPr id="1267" name="テキスト ボックス 9"/>
          <p:cNvSpPr txBox="1"/>
          <p:nvPr/>
        </p:nvSpPr>
        <p:spPr>
          <a:xfrm>
            <a:off x="2851679" y="4727938"/>
            <a:ext cx="6107043" cy="583883"/>
          </a:xfrm>
          <a:prstGeom prst="rect">
            <a:avLst/>
          </a:prstGeom>
          <a:noFill/>
        </p:spPr>
        <p:txBody>
          <a:bodyPr wrap="square" rtlCol="0">
            <a:spAutoFit/>
          </a:bodyPr>
          <a:lstStyle/>
          <a:p>
            <a:r>
              <a:rPr lang="ja-JP" altLang="en-US" sz="1600" dirty="0">
                <a:latin typeface="HGSｺﾞｼｯｸE"/>
                <a:ea typeface="HGSｺﾞｼｯｸE"/>
              </a:rPr>
              <a:t>宮島にお米を納めていた米どころ北広島町で、農業体験ができ、地元で収穫された米の美味しさを味わえます。</a:t>
            </a:r>
            <a:endParaRPr kumimoji="1" lang="ja-JP" altLang="en-US" dirty="0">
              <a:latin typeface="HGSｺﾞｼｯｸE"/>
              <a:ea typeface="HGSｺﾞｼｯｸE"/>
            </a:endParaRPr>
          </a:p>
        </p:txBody>
      </p:sp>
      <p:pic>
        <p:nvPicPr>
          <p:cNvPr id="1268" name="図 10"/>
          <p:cNvPicPr/>
          <p:nvPr/>
        </p:nvPicPr>
        <p:blipFill>
          <a:blip r:embed="rId2"/>
          <a:srcRect l="19920"/>
          <a:stretch>
            <a:fillRect/>
          </a:stretch>
        </p:blipFill>
        <p:spPr>
          <a:xfrm>
            <a:off x="368297" y="1139592"/>
            <a:ext cx="2484120" cy="1440180"/>
          </a:xfrm>
          <a:prstGeom prst="rect">
            <a:avLst/>
          </a:prstGeom>
        </p:spPr>
      </p:pic>
      <p:sp>
        <p:nvSpPr>
          <p:cNvPr id="1269" name="テキスト ボックス 11"/>
          <p:cNvSpPr txBox="1"/>
          <p:nvPr/>
        </p:nvSpPr>
        <p:spPr>
          <a:xfrm>
            <a:off x="3492499" y="1102081"/>
            <a:ext cx="5524497" cy="1568768"/>
          </a:xfrm>
          <a:prstGeom prst="rect">
            <a:avLst/>
          </a:prstGeom>
          <a:noFill/>
        </p:spPr>
        <p:txBody>
          <a:bodyPr wrap="square" rtlCol="0">
            <a:spAutoFit/>
          </a:bodyPr>
          <a:lstStyle/>
          <a:p>
            <a:r>
              <a:rPr kumimoji="1" lang="ja-JP" altLang="en-US" sz="1200" dirty="0">
                <a:latin typeface="HGSｺﾞｼｯｸE"/>
                <a:ea typeface="HGSｺﾞｼｯｸE"/>
                <a:cs typeface="+mn-lt"/>
              </a:rPr>
              <a:t>北広島町で盛んな神楽は、元々秋の収穫に感謝し秋祭りの際に神様に奉納する神事でしたが、その娯楽性の高さから人気が高く、今では広島県の観光コンテンツとして広島市の中心部で毎週上演されるほか、海外公演も行われており、いずれも満員となるなど高い評価を得ています。</a:t>
            </a:r>
          </a:p>
          <a:p>
            <a:r>
              <a:rPr lang="ja-JP" altLang="en-US" sz="1200" dirty="0">
                <a:latin typeface="HGSｺﾞｼｯｸE"/>
                <a:ea typeface="HGSｺﾞｼｯｸE"/>
                <a:cs typeface="+mn-lt"/>
              </a:rPr>
              <a:t>神楽どころ北広島町では、実際に神楽をホールや神社、公民館などで鑑賞し、神楽を支えている団員・地元住民から直接話を聞くことができます。どのような思いで神楽を守り、伝え、発展させてきたかを直接知る機会は他にはありません。</a:t>
            </a:r>
            <a:endParaRPr kumimoji="1" lang="ja-JP" altLang="en-US" sz="1200" dirty="0">
              <a:latin typeface="HGSｺﾞｼｯｸE"/>
              <a:ea typeface="HGSｺﾞｼｯｸE"/>
              <a:cs typeface="+mn-lt"/>
            </a:endParaRPr>
          </a:p>
        </p:txBody>
      </p:sp>
      <p:sp>
        <p:nvSpPr>
          <p:cNvPr id="1270" name="右矢印 12"/>
          <p:cNvSpPr/>
          <p:nvPr/>
        </p:nvSpPr>
        <p:spPr>
          <a:xfrm>
            <a:off x="4044935" y="2463002"/>
            <a:ext cx="304256" cy="184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1" name="テキスト ボックス 13"/>
          <p:cNvSpPr txBox="1"/>
          <p:nvPr/>
        </p:nvSpPr>
        <p:spPr>
          <a:xfrm>
            <a:off x="4317442" y="2380828"/>
            <a:ext cx="5004340" cy="306884"/>
          </a:xfrm>
          <a:prstGeom prst="rect">
            <a:avLst/>
          </a:prstGeom>
          <a:noFill/>
        </p:spPr>
        <p:txBody>
          <a:bodyPr wrap="square" rtlCol="0">
            <a:spAutoFit/>
          </a:bodyPr>
          <a:lstStyle/>
          <a:p>
            <a:r>
              <a:rPr kumimoji="1" lang="ja-JP" altLang="en-US" sz="1400" b="0" dirty="0">
                <a:latin typeface="HGSｺﾞｼｯｸE"/>
                <a:ea typeface="HGSｺﾞｼｯｸE"/>
              </a:rPr>
              <a:t>伝統芸能神楽体験・伝統見つめ直しプログラム</a:t>
            </a:r>
            <a:endParaRPr b="0">
              <a:latin typeface="HGSｺﾞｼｯｸE"/>
              <a:ea typeface="HGSｺﾞｼｯｸE"/>
            </a:endParaRPr>
          </a:p>
        </p:txBody>
      </p:sp>
      <p:pic>
        <p:nvPicPr>
          <p:cNvPr id="1272" name="図 14"/>
          <p:cNvPicPr/>
          <p:nvPr/>
        </p:nvPicPr>
        <p:blipFill>
          <a:blip r:embed="rId3"/>
          <a:srcRect l="13719" t="14722" r="16772" b="1299"/>
          <a:stretch>
            <a:fillRect/>
          </a:stretch>
        </p:blipFill>
        <p:spPr>
          <a:xfrm>
            <a:off x="368297" y="3273623"/>
            <a:ext cx="2484120" cy="1440180"/>
          </a:xfrm>
          <a:prstGeom prst="rect">
            <a:avLst/>
          </a:prstGeom>
        </p:spPr>
      </p:pic>
      <p:sp>
        <p:nvSpPr>
          <p:cNvPr id="1273" name="テキスト ボックス 16"/>
          <p:cNvSpPr txBox="1"/>
          <p:nvPr/>
        </p:nvSpPr>
        <p:spPr>
          <a:xfrm>
            <a:off x="3492497" y="3308900"/>
            <a:ext cx="5524497" cy="1014770"/>
          </a:xfrm>
          <a:prstGeom prst="rect">
            <a:avLst/>
          </a:prstGeom>
          <a:noFill/>
        </p:spPr>
        <p:txBody>
          <a:bodyPr wrap="square" rtlCol="0">
            <a:spAutoFit/>
          </a:bodyPr>
          <a:lstStyle/>
          <a:p>
            <a:r>
              <a:rPr kumimoji="1" lang="ja-JP" altLang="en-US" sz="1200" dirty="0">
                <a:latin typeface="HGSｺﾞｼｯｸE"/>
                <a:ea typeface="HGSｺﾞｼｯｸE"/>
              </a:rPr>
              <a:t>広島に原爆が投下された日から80年が経過し、被爆者のみなさんも高齢化が進んでいます。</a:t>
            </a:r>
            <a:endParaRPr kumimoji="1" lang="en-US" altLang="ja-JP" sz="1200" dirty="0">
              <a:latin typeface="HGSｺﾞｼｯｸE"/>
              <a:ea typeface="HGSｺﾞｼｯｸE"/>
            </a:endParaRPr>
          </a:p>
          <a:p>
            <a:r>
              <a:rPr lang="ja-JP" altLang="en-US" sz="1200" dirty="0">
                <a:latin typeface="HGSｺﾞｼｯｸE"/>
                <a:ea typeface="HGSｺﾞｼｯｸE"/>
              </a:rPr>
              <a:t>被爆者の生の声が聴けるのは今しかありません。北広島町では、地元にお住いの被爆者の方々と協力し、対話形式で被爆体験を学べる講話を実施しています。生徒数に応じて講師と会場を手配し、体験談を聞くことができます。</a:t>
            </a:r>
            <a:endParaRPr lang="en-US" altLang="ja-JP" sz="1200" dirty="0">
              <a:latin typeface="HGSｺﾞｼｯｸE"/>
              <a:ea typeface="HGSｺﾞｼｯｸE"/>
            </a:endParaRPr>
          </a:p>
        </p:txBody>
      </p:sp>
      <p:sp>
        <p:nvSpPr>
          <p:cNvPr id="1274" name="右矢印 17"/>
          <p:cNvSpPr/>
          <p:nvPr/>
        </p:nvSpPr>
        <p:spPr>
          <a:xfrm>
            <a:off x="3600449" y="4509043"/>
            <a:ext cx="304256" cy="184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5" name="テキスト ボックス 18"/>
          <p:cNvSpPr txBox="1"/>
          <p:nvPr/>
        </p:nvSpPr>
        <p:spPr>
          <a:xfrm>
            <a:off x="3904704" y="4457392"/>
            <a:ext cx="5004340" cy="306884"/>
          </a:xfrm>
          <a:prstGeom prst="rect">
            <a:avLst/>
          </a:prstGeom>
          <a:noFill/>
        </p:spPr>
        <p:txBody>
          <a:bodyPr wrap="square" rtlCol="0">
            <a:spAutoFit/>
          </a:bodyPr>
          <a:lstStyle/>
          <a:p>
            <a:r>
              <a:rPr kumimoji="1" lang="ja-JP" altLang="en-US" sz="1400" b="0" dirty="0">
                <a:latin typeface="HGSｺﾞｼｯｸE"/>
                <a:ea typeface="HGSｺﾞｼｯｸE"/>
              </a:rPr>
              <a:t>被爆体験講話</a:t>
            </a:r>
            <a:endParaRPr b="0">
              <a:latin typeface="HGSｺﾞｼｯｸE"/>
              <a:ea typeface="HGSｺﾞｼｯｸE"/>
            </a:endParaRPr>
          </a:p>
        </p:txBody>
      </p:sp>
      <p:sp>
        <p:nvSpPr>
          <p:cNvPr id="1276" name="テキスト ボックス 20"/>
          <p:cNvSpPr txBox="1"/>
          <p:nvPr/>
        </p:nvSpPr>
        <p:spPr>
          <a:xfrm>
            <a:off x="3492497" y="5336766"/>
            <a:ext cx="5524497" cy="1384102"/>
          </a:xfrm>
          <a:prstGeom prst="rect">
            <a:avLst/>
          </a:prstGeom>
          <a:noFill/>
        </p:spPr>
        <p:txBody>
          <a:bodyPr wrap="square" rtlCol="0">
            <a:spAutoFit/>
          </a:bodyPr>
          <a:lstStyle/>
          <a:p>
            <a:r>
              <a:rPr lang="ja-JP" altLang="en-US" sz="1200" dirty="0">
                <a:latin typeface="HGSｺﾞｼｯｸE"/>
                <a:ea typeface="HGSｺﾞｼｯｸE"/>
              </a:rPr>
              <a:t>かつて宮島の荘園だった北広島町は、現在も農業が盛んな地域です。</a:t>
            </a:r>
            <a:endParaRPr lang="en-US" altLang="ja-JP" sz="1200" dirty="0">
              <a:latin typeface="HGSｺﾞｼｯｸE"/>
              <a:ea typeface="HGSｺﾞｼｯｸE"/>
            </a:endParaRPr>
          </a:p>
          <a:p>
            <a:r>
              <a:rPr lang="ja-JP" altLang="en-US" sz="1200" dirty="0">
                <a:latin typeface="HGSｺﾞｼｯｸE"/>
                <a:ea typeface="HGSｺﾞｼｯｸE"/>
              </a:rPr>
              <a:t>春にはユネスコ無形文化遺産に登録されている</a:t>
            </a:r>
            <a:r>
              <a:rPr lang="en-US" altLang="ja-JP" sz="1200" dirty="0">
                <a:latin typeface="HGSｺﾞｼｯｸE"/>
                <a:ea typeface="HGSｺﾞｼｯｸE"/>
              </a:rPr>
              <a:t>『</a:t>
            </a:r>
            <a:r>
              <a:rPr lang="ja-JP" altLang="en-US" sz="1200" dirty="0">
                <a:latin typeface="HGSｺﾞｼｯｸE"/>
                <a:ea typeface="HGSｺﾞｼｯｸE"/>
              </a:rPr>
              <a:t>壬生の花田植</a:t>
            </a:r>
            <a:r>
              <a:rPr lang="en-US" altLang="ja-JP" sz="1200" dirty="0">
                <a:latin typeface="HGSｺﾞｼｯｸE"/>
                <a:ea typeface="HGSｺﾞｼｯｸE"/>
              </a:rPr>
              <a:t>』をはじめとする田植えの祭りや田楽が各地で開催され、秋には収穫を祝う奉納神楽が集落ごとに行われています。これらの伝統行事を通じて</a:t>
            </a:r>
            <a:r>
              <a:rPr lang="ja-JP" altLang="en-US" sz="1200" dirty="0">
                <a:latin typeface="HGSｺﾞｼｯｸE"/>
                <a:ea typeface="HGSｺﾞｼｯｸE"/>
              </a:rPr>
              <a:t>農作業体験で一次産業の実態を学ぶことができ、また農家民泊では農業体験から、農家の生活を知ることができます。</a:t>
            </a:r>
            <a:endParaRPr lang="en-US" altLang="ja-JP" sz="1200" dirty="0">
              <a:latin typeface="HGSｺﾞｼｯｸE"/>
              <a:ea typeface="HGSｺﾞｼｯｸE"/>
            </a:endParaRPr>
          </a:p>
          <a:p>
            <a:endParaRPr lang="en-US" altLang="ja-JP" sz="1200" dirty="0">
              <a:latin typeface="HGSｺﾞｼｯｸE"/>
              <a:ea typeface="HGSｺﾞｼｯｸE"/>
            </a:endParaRPr>
          </a:p>
        </p:txBody>
      </p:sp>
      <p:sp>
        <p:nvSpPr>
          <p:cNvPr id="1277" name="右矢印 21"/>
          <p:cNvSpPr/>
          <p:nvPr/>
        </p:nvSpPr>
        <p:spPr>
          <a:xfrm>
            <a:off x="3606253" y="6533082"/>
            <a:ext cx="304256" cy="184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8" name="テキスト ボックス 22"/>
          <p:cNvSpPr txBox="1"/>
          <p:nvPr/>
        </p:nvSpPr>
        <p:spPr>
          <a:xfrm>
            <a:off x="3904703" y="6483076"/>
            <a:ext cx="5239297" cy="306884"/>
          </a:xfrm>
          <a:prstGeom prst="rect">
            <a:avLst/>
          </a:prstGeom>
          <a:noFill/>
        </p:spPr>
        <p:txBody>
          <a:bodyPr wrap="square" rtlCol="0">
            <a:spAutoFit/>
          </a:bodyPr>
          <a:lstStyle/>
          <a:p>
            <a:r>
              <a:rPr kumimoji="1" lang="ja-JP" altLang="en-US" sz="1400" b="0" dirty="0">
                <a:latin typeface="HGSｺﾞｼｯｸE"/>
                <a:ea typeface="HGSｺﾞｼｯｸE"/>
              </a:rPr>
              <a:t>農作業体験・家業体験</a:t>
            </a:r>
            <a:endParaRPr b="0">
              <a:latin typeface="HGSｺﾞｼｯｸE"/>
              <a:ea typeface="HGSｺﾞｼｯｸE"/>
            </a:endParaRPr>
          </a:p>
        </p:txBody>
      </p:sp>
      <p:pic>
        <p:nvPicPr>
          <p:cNvPr id="1279" name="図 365"/>
          <p:cNvPicPr/>
          <p:nvPr/>
        </p:nvPicPr>
        <p:blipFill>
          <a:blip r:embed="rId4"/>
          <a:srcRect r="10805" b="816"/>
          <a:stretch>
            <a:fillRect/>
          </a:stretch>
        </p:blipFill>
        <p:spPr>
          <a:xfrm>
            <a:off x="368297" y="5344978"/>
            <a:ext cx="2484120" cy="1440180"/>
          </a:xfrm>
          <a:prstGeom prst="rect">
            <a:avLst/>
          </a:prstGeom>
        </p:spPr>
      </p:pic>
      <p:sp>
        <p:nvSpPr>
          <p:cNvPr id="1280" name="テキスト 258"/>
          <p:cNvSpPr txBox="1"/>
          <p:nvPr/>
        </p:nvSpPr>
        <p:spPr>
          <a:xfrm>
            <a:off x="368297" y="2732558"/>
            <a:ext cx="2103438" cy="368439"/>
          </a:xfrm>
          <a:prstGeom prst="rect">
            <a:avLst/>
          </a:prstGeom>
        </p:spPr>
        <p:txBody>
          <a:bodyPr wrap="square">
            <a:spAutoFit/>
          </a:bodyPr>
          <a:lstStyle/>
          <a:p>
            <a:pPr>
              <a:defRPr lang="ja-JP" altLang="en-US"/>
            </a:pPr>
            <a:r>
              <a:rPr lang="ja-JP" altLang="en-US">
                <a:latin typeface="HGSｺﾞｼｯｸE"/>
                <a:ea typeface="HGSｺﾞｼｯｸE"/>
              </a:rPr>
              <a:t>②被爆体験講話</a:t>
            </a:r>
          </a:p>
        </p:txBody>
      </p:sp>
      <p:sp>
        <p:nvSpPr>
          <p:cNvPr id="1281" name="テキスト 259"/>
          <p:cNvSpPr txBox="1"/>
          <p:nvPr/>
        </p:nvSpPr>
        <p:spPr>
          <a:xfrm>
            <a:off x="366175" y="4790429"/>
            <a:ext cx="2105558" cy="368439"/>
          </a:xfrm>
          <a:prstGeom prst="rect">
            <a:avLst/>
          </a:prstGeom>
        </p:spPr>
        <p:txBody>
          <a:bodyPr wrap="square">
            <a:spAutoFit/>
          </a:bodyPr>
          <a:lstStyle/>
          <a:p>
            <a:pPr>
              <a:defRPr lang="ja-JP" altLang="en-US"/>
            </a:pPr>
            <a:r>
              <a:rPr lang="ja-JP" altLang="en-US">
                <a:latin typeface="HGSｺﾞｼｯｸE"/>
                <a:ea typeface="HGSｺﾞｼｯｸE"/>
              </a:rPr>
              <a:t>③農業体験</a:t>
            </a:r>
          </a:p>
        </p:txBody>
      </p:sp>
      <p:sp>
        <p:nvSpPr>
          <p:cNvPr id="1282" name="テキスト 260"/>
          <p:cNvSpPr txBox="1"/>
          <p:nvPr/>
        </p:nvSpPr>
        <p:spPr>
          <a:xfrm>
            <a:off x="368297" y="603245"/>
            <a:ext cx="2103438" cy="368439"/>
          </a:xfrm>
          <a:prstGeom prst="rect">
            <a:avLst/>
          </a:prstGeom>
        </p:spPr>
        <p:txBody>
          <a:bodyPr wrap="square">
            <a:spAutoFit/>
          </a:bodyPr>
          <a:lstStyle/>
          <a:p>
            <a:pPr>
              <a:defRPr lang="ja-JP" altLang="en-US"/>
            </a:pPr>
            <a:r>
              <a:rPr lang="ja-JP" altLang="en-US">
                <a:latin typeface="HGSｺﾞｼｯｸE"/>
                <a:ea typeface="HGSｺﾞｼｯｸE"/>
              </a:rPr>
              <a:t>①神楽体験</a:t>
            </a:r>
          </a:p>
        </p:txBody>
      </p:sp>
      <p:sp>
        <p:nvSpPr>
          <p:cNvPr id="1283" name="テキスト 367"/>
          <p:cNvSpPr txBox="1"/>
          <p:nvPr/>
        </p:nvSpPr>
        <p:spPr>
          <a:xfrm>
            <a:off x="10598727" y="2026227"/>
            <a:ext cx="182880" cy="368439"/>
          </a:xfrm>
          <a:prstGeom prst="rect">
            <a:avLst/>
          </a:prstGeom>
        </p:spPr>
        <p:txBody>
          <a:bodyPr wrap="none">
            <a:spAutoFit/>
          </a:bodyPr>
          <a:lstStyle/>
          <a:p>
            <a:pPr>
              <a:defRPr lang="ja-JP" altLang="en-US"/>
            </a:pPr>
            <a:endParaRPr lang="ja-JP" altLang="en-US"/>
          </a:p>
        </p:txBody>
      </p:sp>
      <p:sp>
        <p:nvSpPr>
          <p:cNvPr id="1284" name="テキスト 368"/>
          <p:cNvSpPr txBox="1"/>
          <p:nvPr/>
        </p:nvSpPr>
        <p:spPr>
          <a:xfrm>
            <a:off x="1759664" y="2202601"/>
            <a:ext cx="1751644" cy="414605"/>
          </a:xfrm>
          <a:prstGeom prst="rect">
            <a:avLst/>
          </a:prstGeom>
          <a:solidFill>
            <a:schemeClr val="bg1"/>
          </a:solidFill>
          <a:ln>
            <a:solidFill>
              <a:srgbClr val="00B0F0"/>
            </a:solidFill>
          </a:ln>
        </p:spPr>
        <p:txBody>
          <a:bodyPr wrap="square">
            <a:spAutoFit/>
          </a:bodyPr>
          <a:lstStyle/>
          <a:p>
            <a:pPr>
              <a:defRPr lang="ja-JP" altLang="en-US"/>
            </a:pPr>
            <a:r>
              <a:rPr lang="ja-JP" altLang="en-US" sz="1050">
                <a:latin typeface="HGPｺﾞｼｯｸE"/>
                <a:ea typeface="HGPｺﾞｼｯｸE"/>
              </a:rPr>
              <a:t>受け入れ可能人数　100人</a:t>
            </a:r>
            <a:endParaRPr lang="ja-JP" altLang="en-US" sz="1200">
              <a:latin typeface="HGPｺﾞｼｯｸE"/>
              <a:ea typeface="HGPｺﾞｼｯｸE"/>
            </a:endParaRPr>
          </a:p>
          <a:p>
            <a:pPr algn="l">
              <a:defRPr lang="ja-JP" altLang="en-US"/>
            </a:pPr>
            <a:r>
              <a:rPr lang="ja-JP" altLang="en-US" sz="1050">
                <a:latin typeface="HGPｺﾞｼｯｸE"/>
                <a:ea typeface="HGPｺﾞｼｯｸE"/>
              </a:rPr>
              <a:t>実施時期　              通年</a:t>
            </a:r>
          </a:p>
        </p:txBody>
      </p:sp>
      <p:sp>
        <p:nvSpPr>
          <p:cNvPr id="1285" name="テキスト 369"/>
          <p:cNvSpPr txBox="1"/>
          <p:nvPr/>
        </p:nvSpPr>
        <p:spPr>
          <a:xfrm>
            <a:off x="1794471" y="4334659"/>
            <a:ext cx="1744511" cy="414605"/>
          </a:xfrm>
          <a:prstGeom prst="rect">
            <a:avLst/>
          </a:prstGeom>
          <a:solidFill>
            <a:schemeClr val="bg1"/>
          </a:solidFill>
          <a:ln>
            <a:solidFill>
              <a:srgbClr val="00B0F0"/>
            </a:solidFill>
          </a:ln>
        </p:spPr>
        <p:txBody>
          <a:bodyPr wrap="square">
            <a:spAutoFit/>
          </a:bodyPr>
          <a:lstStyle/>
          <a:p>
            <a:pPr>
              <a:defRPr lang="ja-JP" altLang="en-US"/>
            </a:pPr>
            <a:r>
              <a:rPr lang="ja-JP" altLang="en-US" sz="1050">
                <a:latin typeface="HGPｺﾞｼｯｸE"/>
                <a:ea typeface="HGPｺﾞｼｯｸE"/>
              </a:rPr>
              <a:t>受け入れ可能人数　100人</a:t>
            </a:r>
          </a:p>
          <a:p>
            <a:pPr>
              <a:defRPr lang="ja-JP" altLang="en-US"/>
            </a:pPr>
            <a:r>
              <a:rPr lang="ja-JP" altLang="en-US" sz="1050">
                <a:latin typeface="HGPｺﾞｼｯｸE"/>
                <a:ea typeface="HGPｺﾞｼｯｸE"/>
              </a:rPr>
              <a:t>実施時期　　　　　　　　通年</a:t>
            </a:r>
            <a:endParaRPr lang="ja-JP" altLang="en-US" sz="1200">
              <a:latin typeface="HGPｺﾞｼｯｸE"/>
              <a:ea typeface="HGPｺﾞｼｯｸE"/>
            </a:endParaRPr>
          </a:p>
        </p:txBody>
      </p:sp>
      <p:sp>
        <p:nvSpPr>
          <p:cNvPr id="1286" name="テキスト 370"/>
          <p:cNvSpPr txBox="1"/>
          <p:nvPr/>
        </p:nvSpPr>
        <p:spPr>
          <a:xfrm>
            <a:off x="1798150" y="6389183"/>
            <a:ext cx="1760633" cy="414605"/>
          </a:xfrm>
          <a:prstGeom prst="rect">
            <a:avLst/>
          </a:prstGeom>
          <a:solidFill>
            <a:schemeClr val="bg1"/>
          </a:solidFill>
          <a:ln>
            <a:solidFill>
              <a:srgbClr val="00B0F0"/>
            </a:solidFill>
          </a:ln>
        </p:spPr>
        <p:txBody>
          <a:bodyPr wrap="square">
            <a:spAutoFit/>
          </a:bodyPr>
          <a:lstStyle/>
          <a:p>
            <a:pPr>
              <a:defRPr lang="ja-JP" altLang="en-US"/>
            </a:pPr>
            <a:r>
              <a:rPr lang="ja-JP" altLang="en-US" sz="1050">
                <a:latin typeface="HGPｺﾞｼｯｸE"/>
                <a:ea typeface="HGPｺﾞｼｯｸE"/>
              </a:rPr>
              <a:t>受け入れ可能人数　100人</a:t>
            </a:r>
          </a:p>
          <a:p>
            <a:pPr>
              <a:defRPr lang="ja-JP" altLang="en-US"/>
            </a:pPr>
            <a:r>
              <a:rPr lang="ja-JP" altLang="en-US" sz="1050">
                <a:latin typeface="HGPｺﾞｼｯｸE"/>
                <a:ea typeface="HGPｺﾞｼｯｸE"/>
              </a:rPr>
              <a:t>実施時期　　　　４月～10月</a:t>
            </a:r>
            <a:endParaRPr lang="ja-JP" altLang="en-US" sz="1200">
              <a:latin typeface="HGPｺﾞｼｯｸE"/>
              <a:ea typeface="HGPｺﾞｼｯｸE"/>
            </a:endParaRPr>
          </a:p>
        </p:txBody>
      </p:sp>
    </p:spTree>
    <p:extLst>
      <p:ext uri="{BB962C8B-B14F-4D97-AF65-F5344CB8AC3E}">
        <p14:creationId xmlns:p14="http://schemas.microsoft.com/office/powerpoint/2010/main" val="1545525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 name="タイトル 1"/>
          <p:cNvSpPr txBox="1"/>
          <p:nvPr/>
        </p:nvSpPr>
        <p:spPr>
          <a:xfrm>
            <a:off x="0" y="4016"/>
            <a:ext cx="9144000" cy="857666"/>
          </a:xfrm>
          <a:prstGeom prst="rect">
            <a:avLst/>
          </a:prstGeom>
          <a:solidFill>
            <a:srgbClr val="92D050"/>
          </a:solidFill>
        </p:spPr>
        <p:txBody>
          <a:bodyPr vert="horz" lIns="91440" tIns="45720" rIns="91440" bIns="45720" rtlCol="0" anchor="b">
            <a:normAutofit fontScale="40000" lnSpcReduction="20000"/>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nSpc>
                <a:spcPct val="150000"/>
              </a:lnSpc>
            </a:pPr>
            <a:r>
              <a:rPr kumimoji="1" lang="ja-JP" altLang="en-US" sz="8800" dirty="0">
                <a:ln>
                  <a:solidFill>
                    <a:schemeClr val="bg1"/>
                  </a:solidFill>
                </a:ln>
                <a:latin typeface="HGPｺﾞｼｯｸE" panose="020B0900000000000000" pitchFamily="50" charset="-128"/>
                <a:ea typeface="HGPｺﾞｼｯｸE" panose="020B0900000000000000" pitchFamily="50" charset="-128"/>
              </a:rPr>
              <a:t>北広島町の魅力と課題　SDGs探究学習テーマ</a:t>
            </a:r>
            <a:endParaRPr kumimoji="1" lang="ja-JP" altLang="en-US" dirty="0">
              <a:ln>
                <a:solidFill>
                  <a:schemeClr val="bg1"/>
                </a:solidFill>
              </a:ln>
              <a:latin typeface="HGPｺﾞｼｯｸE" panose="020B0900000000000000" pitchFamily="50" charset="-128"/>
              <a:ea typeface="HGPｺﾞｼｯｸE" panose="020B0900000000000000" pitchFamily="50" charset="-128"/>
            </a:endParaRPr>
          </a:p>
        </p:txBody>
      </p:sp>
      <p:sp>
        <p:nvSpPr>
          <p:cNvPr id="1289" name="タイトル 1"/>
          <p:cNvSpPr txBox="1"/>
          <p:nvPr/>
        </p:nvSpPr>
        <p:spPr>
          <a:xfrm>
            <a:off x="-3" y="2001400"/>
            <a:ext cx="4522017" cy="467995"/>
          </a:xfrm>
          <a:prstGeom prst="rect">
            <a:avLst/>
          </a:prstGeom>
          <a:noFill/>
        </p:spPr>
        <p:txBody>
          <a:bodyPr vert="horz" lIns="91440" tIns="45720" rIns="91440" bIns="45720" rtlCol="0" anchor="t" anchorCtr="0">
            <a:norm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2200" dirty="0">
                <a:latin typeface="HGSｺﾞｼｯｸE"/>
                <a:ea typeface="HGSｺﾞｼｯｸE"/>
              </a:rPr>
              <a:t>①神楽団体数が日本最多</a:t>
            </a:r>
            <a:endParaRPr sz="2200">
              <a:latin typeface="HGSｺﾞｼｯｸE"/>
              <a:ea typeface="HGSｺﾞｼｯｸE"/>
            </a:endParaRPr>
          </a:p>
        </p:txBody>
      </p:sp>
      <p:sp>
        <p:nvSpPr>
          <p:cNvPr id="1290" name="タイトル 1"/>
          <p:cNvSpPr txBox="1"/>
          <p:nvPr/>
        </p:nvSpPr>
        <p:spPr>
          <a:xfrm>
            <a:off x="-18259" y="3424258"/>
            <a:ext cx="4608514" cy="467995"/>
          </a:xfrm>
          <a:prstGeom prst="rect">
            <a:avLst/>
          </a:prstGeom>
          <a:noFill/>
        </p:spPr>
        <p:txBody>
          <a:bodyPr vert="horz" lIns="91440" tIns="45720" rIns="91440" bIns="45720" rtlCol="0" anchor="t" anchorCtr="0">
            <a:norm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2200" dirty="0">
                <a:latin typeface="HGSｺﾞｼｯｸE"/>
                <a:ea typeface="HGSｺﾞｼｯｸE"/>
              </a:rPr>
              <a:t>②平和の尊さを学ぶ</a:t>
            </a:r>
            <a:endParaRPr sz="2200">
              <a:latin typeface="HGSｺﾞｼｯｸE"/>
              <a:ea typeface="HGSｺﾞｼｯｸE"/>
            </a:endParaRPr>
          </a:p>
        </p:txBody>
      </p:sp>
      <p:sp>
        <p:nvSpPr>
          <p:cNvPr id="1291" name="タイトル 1"/>
          <p:cNvSpPr txBox="1"/>
          <p:nvPr/>
        </p:nvSpPr>
        <p:spPr>
          <a:xfrm>
            <a:off x="-3" y="4904089"/>
            <a:ext cx="4572001" cy="467995"/>
          </a:xfrm>
          <a:prstGeom prst="rect">
            <a:avLst/>
          </a:prstGeom>
          <a:noFill/>
        </p:spPr>
        <p:txBody>
          <a:bodyPr vert="horz" lIns="91440" tIns="45720" rIns="91440" bIns="45720" rtlCol="0" anchor="t" anchorCtr="0">
            <a:norm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2200" dirty="0">
                <a:latin typeface="HGSｺﾞｼｯｸE"/>
                <a:ea typeface="HGSｺﾞｼｯｸE"/>
              </a:rPr>
              <a:t>③国定公園を散策</a:t>
            </a:r>
            <a:endParaRPr sz="2200">
              <a:latin typeface="HGSｺﾞｼｯｸE"/>
              <a:ea typeface="HGSｺﾞｼｯｸE"/>
            </a:endParaRPr>
          </a:p>
        </p:txBody>
      </p:sp>
      <p:sp>
        <p:nvSpPr>
          <p:cNvPr id="1292" name="タイトル 1"/>
          <p:cNvSpPr txBox="1"/>
          <p:nvPr/>
        </p:nvSpPr>
        <p:spPr>
          <a:xfrm>
            <a:off x="4637053" y="1187406"/>
            <a:ext cx="992459" cy="492943"/>
          </a:xfrm>
          <a:prstGeom prst="rect">
            <a:avLst/>
          </a:prstGeom>
          <a:solidFill>
            <a:srgbClr val="180CBA"/>
          </a:solidFill>
        </p:spPr>
        <p:txBody>
          <a:bodyPr vert="horz" lIns="91440" tIns="45720" rIns="91440" bIns="45720" rtlCol="0" anchor="b">
            <a:normAutofit fontScale="92500" lnSpcReduction="10000"/>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r>
              <a:rPr lang="ja-JP" altLang="en-US" sz="3200" dirty="0">
                <a:solidFill>
                  <a:schemeClr val="bg1"/>
                </a:solidFill>
                <a:latin typeface="HGSｺﾞｼｯｸE"/>
                <a:ea typeface="HGSｺﾞｼｯｸE"/>
              </a:rPr>
              <a:t>課題</a:t>
            </a:r>
            <a:endParaRPr>
              <a:latin typeface="HGSｺﾞｼｯｸE"/>
              <a:ea typeface="HGSｺﾞｼｯｸE"/>
            </a:endParaRPr>
          </a:p>
        </p:txBody>
      </p:sp>
      <p:sp>
        <p:nvSpPr>
          <p:cNvPr id="1293" name="タイトル 1"/>
          <p:cNvSpPr txBox="1"/>
          <p:nvPr/>
        </p:nvSpPr>
        <p:spPr>
          <a:xfrm>
            <a:off x="4621984" y="1977882"/>
            <a:ext cx="4608512" cy="467995"/>
          </a:xfrm>
          <a:prstGeom prst="rect">
            <a:avLst/>
          </a:prstGeom>
          <a:noFill/>
        </p:spPr>
        <p:txBody>
          <a:bodyPr vert="horz" lIns="91440" tIns="45720" rIns="91440" bIns="45720" rtlCol="0" anchor="t" anchorCtr="0">
            <a:norm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2200" dirty="0">
                <a:latin typeface="HGSｺﾞｼｯｸE"/>
                <a:ea typeface="HGSｺﾞｼｯｸE"/>
              </a:rPr>
              <a:t>①伝統芸能の後継者不足</a:t>
            </a:r>
            <a:endParaRPr sz="2200">
              <a:latin typeface="HGSｺﾞｼｯｸE"/>
              <a:ea typeface="HGSｺﾞｼｯｸE"/>
            </a:endParaRPr>
          </a:p>
        </p:txBody>
      </p:sp>
      <p:sp>
        <p:nvSpPr>
          <p:cNvPr id="1294" name="タイトル 1"/>
          <p:cNvSpPr txBox="1"/>
          <p:nvPr/>
        </p:nvSpPr>
        <p:spPr>
          <a:xfrm>
            <a:off x="4621984" y="3417597"/>
            <a:ext cx="4522016" cy="467995"/>
          </a:xfrm>
          <a:prstGeom prst="rect">
            <a:avLst/>
          </a:prstGeom>
          <a:noFill/>
        </p:spPr>
        <p:txBody>
          <a:bodyPr vert="horz" lIns="91440" tIns="45720" rIns="91440" bIns="45720" rtlCol="0" anchor="t" anchorCtr="0">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2200">
                <a:latin typeface="HGSｺﾞｼｯｸE"/>
                <a:ea typeface="HGSｺﾞｼｯｸE"/>
              </a:rPr>
              <a:t>②被爆体験伝承者の減少</a:t>
            </a:r>
            <a:endParaRPr sz="2200">
              <a:latin typeface="HGSｺﾞｼｯｸE"/>
              <a:ea typeface="HGSｺﾞｼｯｸE"/>
            </a:endParaRPr>
          </a:p>
        </p:txBody>
      </p:sp>
      <p:sp>
        <p:nvSpPr>
          <p:cNvPr id="1295" name="タイトル 1"/>
          <p:cNvSpPr txBox="1"/>
          <p:nvPr/>
        </p:nvSpPr>
        <p:spPr>
          <a:xfrm>
            <a:off x="4608510" y="4883914"/>
            <a:ext cx="4325861" cy="467995"/>
          </a:xfrm>
          <a:prstGeom prst="rect">
            <a:avLst/>
          </a:prstGeom>
          <a:noFill/>
        </p:spPr>
        <p:txBody>
          <a:bodyPr vert="horz" lIns="91440" tIns="45720" rIns="91440" bIns="45720" rtlCol="0" anchor="t" anchorCtr="0">
            <a:norm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2200" dirty="0">
                <a:latin typeface="HGSｺﾞｼｯｸE"/>
                <a:ea typeface="HGSｺﾞｼｯｸE"/>
              </a:rPr>
              <a:t>③自然保護の重要性</a:t>
            </a:r>
            <a:endParaRPr sz="2200">
              <a:latin typeface="HGSｺﾞｼｯｸE"/>
              <a:ea typeface="HGSｺﾞｼｯｸE"/>
            </a:endParaRPr>
          </a:p>
        </p:txBody>
      </p:sp>
      <p:sp>
        <p:nvSpPr>
          <p:cNvPr id="1296" name="タイトル 1"/>
          <p:cNvSpPr txBox="1"/>
          <p:nvPr/>
        </p:nvSpPr>
        <p:spPr>
          <a:xfrm>
            <a:off x="28541" y="2469395"/>
            <a:ext cx="4608512" cy="407475"/>
          </a:xfrm>
          <a:prstGeom prst="rect">
            <a:avLst/>
          </a:prstGeom>
          <a:noFill/>
        </p:spPr>
        <p:txBody>
          <a:bodyPr vert="horz" lIns="91440" tIns="45720" rIns="91440" bIns="45720" rtlCol="0" anchor="t" anchorCtr="0">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1400" dirty="0">
                <a:solidFill>
                  <a:srgbClr val="00A474"/>
                </a:solidFill>
                <a:latin typeface="HGSｺﾞｼｯｸE"/>
                <a:ea typeface="HGSｺﾞｼｯｸE"/>
              </a:rPr>
              <a:t>北広島町は、神楽団体数で日本一を誇る町です。ここでは、神楽が地域コミュニティの核となり、大切な町の文化です。また、若者が集う場としても重要な役割を果たしています。</a:t>
            </a:r>
            <a:endParaRPr>
              <a:latin typeface="HGSｺﾞｼｯｸE"/>
              <a:ea typeface="HGSｺﾞｼｯｸE"/>
            </a:endParaRPr>
          </a:p>
        </p:txBody>
      </p:sp>
      <p:sp>
        <p:nvSpPr>
          <p:cNvPr id="1297" name="タイトル 1"/>
          <p:cNvSpPr txBox="1"/>
          <p:nvPr/>
        </p:nvSpPr>
        <p:spPr>
          <a:xfrm>
            <a:off x="28541" y="3890690"/>
            <a:ext cx="4608513" cy="818667"/>
          </a:xfrm>
          <a:prstGeom prst="rect">
            <a:avLst/>
          </a:prstGeom>
          <a:noFill/>
        </p:spPr>
        <p:txBody>
          <a:bodyPr vert="horz" lIns="91440" tIns="45720" rIns="91440" bIns="45720" rtlCol="0" anchor="t" anchorCtr="0">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1400" dirty="0">
                <a:solidFill>
                  <a:srgbClr val="00A474"/>
                </a:solidFill>
                <a:latin typeface="HGSｺﾞｼｯｸE"/>
                <a:ea typeface="HGSｺﾞｼｯｸE"/>
              </a:rPr>
              <a:t>北広島町では、地元にお住いの被爆者の方々と協力し、被爆者と直接対話ができる被爆体験講話を実施しています。被爆者の生の声を聞き、その体験を次世代に伝えることで、平和への意識を未来に引き継ぐことができます。</a:t>
            </a:r>
          </a:p>
        </p:txBody>
      </p:sp>
      <p:sp>
        <p:nvSpPr>
          <p:cNvPr id="1298" name="タイトル 1"/>
          <p:cNvSpPr txBox="1"/>
          <p:nvPr/>
        </p:nvSpPr>
        <p:spPr>
          <a:xfrm>
            <a:off x="0" y="5338779"/>
            <a:ext cx="4608513" cy="1053161"/>
          </a:xfrm>
          <a:prstGeom prst="rect">
            <a:avLst/>
          </a:prstGeom>
          <a:noFill/>
        </p:spPr>
        <p:txBody>
          <a:bodyPr vert="horz" lIns="91440" tIns="45720" rIns="91440" bIns="45720" rtlCol="0" anchor="t" anchorCtr="0">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1400" dirty="0">
                <a:solidFill>
                  <a:srgbClr val="00A474"/>
                </a:solidFill>
                <a:latin typeface="HGSｺﾞｼｯｸE"/>
                <a:ea typeface="HGSｺﾞｼｯｸE"/>
              </a:rPr>
              <a:t>西中国山地国定公園に指定されている八幡高原で、樹齢200年を超えるブナが群生する原生林や、西日本随一の規模を誇る泥炭湿原を散策します。昭和初期に牧野富太郎博士も研究のため訪れた八幡高原では、様々な動植物を目にすることができます。</a:t>
            </a:r>
            <a:endParaRPr>
              <a:latin typeface="HGSｺﾞｼｯｸE"/>
              <a:ea typeface="HGSｺﾞｼｯｸE"/>
            </a:endParaRPr>
          </a:p>
        </p:txBody>
      </p:sp>
      <p:sp>
        <p:nvSpPr>
          <p:cNvPr id="1299" name="タイトル 1"/>
          <p:cNvSpPr txBox="1"/>
          <p:nvPr/>
        </p:nvSpPr>
        <p:spPr>
          <a:xfrm>
            <a:off x="4733429" y="3885592"/>
            <a:ext cx="4522016" cy="599640"/>
          </a:xfrm>
          <a:prstGeom prst="rect">
            <a:avLst/>
          </a:prstGeom>
          <a:noFill/>
        </p:spPr>
        <p:txBody>
          <a:bodyPr vert="horz" lIns="91440" tIns="45720" rIns="91440" bIns="45720" rtlCol="0" anchor="t" anchorCtr="0">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1400" dirty="0">
                <a:solidFill>
                  <a:srgbClr val="180CBA"/>
                </a:solidFill>
                <a:latin typeface="HGSｺﾞｼｯｸE"/>
                <a:ea typeface="HGSｺﾞｼｯｸE"/>
              </a:rPr>
              <a:t>原爆投下から80年</a:t>
            </a:r>
            <a:r>
              <a:rPr lang="ja-JP" altLang="en-US" sz="1400">
                <a:solidFill>
                  <a:srgbClr val="180CBA"/>
                </a:solidFill>
                <a:latin typeface="HGSｺﾞｼｯｸE"/>
                <a:ea typeface="HGSｺﾞｼｯｸE"/>
              </a:rPr>
              <a:t>が経過し</a:t>
            </a:r>
            <a:r>
              <a:rPr lang="ja-JP" altLang="en-US" sz="1400" dirty="0">
                <a:solidFill>
                  <a:srgbClr val="180CBA"/>
                </a:solidFill>
                <a:latin typeface="HGSｺﾞｼｯｸE"/>
                <a:ea typeface="HGSｺﾞｼｯｸE"/>
              </a:rPr>
              <a:t>、被爆者の高齢化により、戦争の悲惨さや核兵器の非人道性を語る機会が減少しています。</a:t>
            </a:r>
            <a:endParaRPr dirty="0">
              <a:latin typeface="HGSｺﾞｼｯｸE"/>
              <a:ea typeface="HGSｺﾞｼｯｸE"/>
            </a:endParaRPr>
          </a:p>
        </p:txBody>
      </p:sp>
      <p:sp>
        <p:nvSpPr>
          <p:cNvPr id="1300" name="タイトル 1"/>
          <p:cNvSpPr txBox="1"/>
          <p:nvPr/>
        </p:nvSpPr>
        <p:spPr>
          <a:xfrm>
            <a:off x="4697702" y="2434118"/>
            <a:ext cx="4522017" cy="656794"/>
          </a:xfrm>
          <a:prstGeom prst="rect">
            <a:avLst/>
          </a:prstGeom>
          <a:noFill/>
        </p:spPr>
        <p:txBody>
          <a:bodyPr vert="horz" lIns="91440" tIns="45720" rIns="91440" bIns="45720" rtlCol="0" anchor="t" anchorCtr="0">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1400" dirty="0">
                <a:solidFill>
                  <a:srgbClr val="180CBA"/>
                </a:solidFill>
                <a:latin typeface="HGSｺﾞｼｯｸE"/>
                <a:ea typeface="HGSｺﾞｼｯｸE"/>
              </a:rPr>
              <a:t>少子高齢化により、神楽団や、ユネスコ無形文化遺産の壬生の花田植えを担う田楽団の後継者不足が進んでいます。</a:t>
            </a:r>
          </a:p>
          <a:p>
            <a:pPr algn="l"/>
            <a:r>
              <a:rPr lang="en-US" altLang="ja-JP" sz="1400" dirty="0">
                <a:solidFill>
                  <a:srgbClr val="180CBA"/>
                </a:solidFill>
                <a:latin typeface="HGSｺﾞｼｯｸE"/>
                <a:ea typeface="HGSｺﾞｼｯｸE"/>
              </a:rPr>
              <a:t>300</a:t>
            </a:r>
            <a:r>
              <a:rPr lang="ja-JP" altLang="en-US" sz="1400" dirty="0">
                <a:solidFill>
                  <a:srgbClr val="180CBA"/>
                </a:solidFill>
                <a:latin typeface="HGSｺﾞｼｯｸE"/>
                <a:ea typeface="HGSｺﾞｼｯｸE"/>
              </a:rPr>
              <a:t>年受け継いできた演目も、田植え歌も継承することが難しくなっているのが現状です。</a:t>
            </a:r>
            <a:endParaRPr>
              <a:latin typeface="HGSｺﾞｼｯｸE"/>
              <a:ea typeface="HGSｺﾞｼｯｸE"/>
            </a:endParaRPr>
          </a:p>
        </p:txBody>
      </p:sp>
      <p:sp>
        <p:nvSpPr>
          <p:cNvPr id="1301" name="タイトル 1"/>
          <p:cNvSpPr txBox="1"/>
          <p:nvPr/>
        </p:nvSpPr>
        <p:spPr>
          <a:xfrm>
            <a:off x="4733429" y="5303539"/>
            <a:ext cx="4198190" cy="1142374"/>
          </a:xfrm>
          <a:prstGeom prst="rect">
            <a:avLst/>
          </a:prstGeom>
          <a:noFill/>
        </p:spPr>
        <p:txBody>
          <a:bodyPr vert="horz" lIns="91440" tIns="45720" rIns="91440" bIns="45720" rtlCol="0" anchor="t" anchorCtr="0">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ja-JP" altLang="en-US" sz="1400" dirty="0">
                <a:solidFill>
                  <a:srgbClr val="180CBA"/>
                </a:solidFill>
                <a:latin typeface="HGSｺﾞｼｯｸE"/>
                <a:ea typeface="HGSｺﾞｼｯｸE"/>
              </a:rPr>
              <a:t>環境省が選定した、「日本の重要湿地５００」に含まれる八幡地区では、開発や森林化等により湿原が半減しています。</a:t>
            </a:r>
            <a:endParaRPr>
              <a:latin typeface="HGSｺﾞｼｯｸE"/>
              <a:ea typeface="HGSｺﾞｼｯｸE"/>
            </a:endParaRPr>
          </a:p>
          <a:p>
            <a:pPr algn="l"/>
            <a:r>
              <a:rPr lang="ja-JP" altLang="en-US" sz="1400" dirty="0">
                <a:solidFill>
                  <a:srgbClr val="180CBA"/>
                </a:solidFill>
                <a:latin typeface="HGSｺﾞｼｯｸE"/>
                <a:ea typeface="HGSｺﾞｼｯｸE"/>
              </a:rPr>
              <a:t>近年、急速に損なわれている生物多様性について、その重要性を考えます。</a:t>
            </a:r>
          </a:p>
        </p:txBody>
      </p:sp>
      <p:sp>
        <p:nvSpPr>
          <p:cNvPr id="1302" name="タイトル 1"/>
          <p:cNvSpPr txBox="1"/>
          <p:nvPr/>
        </p:nvSpPr>
        <p:spPr>
          <a:xfrm>
            <a:off x="184006" y="1187406"/>
            <a:ext cx="992459" cy="492943"/>
          </a:xfrm>
          <a:prstGeom prst="rect">
            <a:avLst/>
          </a:prstGeom>
          <a:solidFill>
            <a:srgbClr val="00A474"/>
          </a:solidFill>
        </p:spPr>
        <p:txBody>
          <a:bodyPr vert="horz" lIns="91440" tIns="45720" rIns="91440" bIns="45720" rtlCol="0" anchor="b">
            <a:normAutofit fontScale="92500" lnSpcReduction="10000"/>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r>
              <a:rPr lang="ja-JP" altLang="en-US" sz="3200" dirty="0">
                <a:solidFill>
                  <a:schemeClr val="bg1"/>
                </a:solidFill>
                <a:latin typeface="HGSｺﾞｼｯｸE"/>
                <a:ea typeface="HGSｺﾞｼｯｸE"/>
              </a:rPr>
              <a:t>魅力</a:t>
            </a:r>
            <a:endParaRPr>
              <a:latin typeface="HGSｺﾞｼｯｸE"/>
              <a:ea typeface="HGSｺﾞｼｯｸE"/>
            </a:endParaRPr>
          </a:p>
        </p:txBody>
      </p:sp>
    </p:spTree>
    <p:extLst>
      <p:ext uri="{BB962C8B-B14F-4D97-AF65-F5344CB8AC3E}">
        <p14:creationId xmlns:p14="http://schemas.microsoft.com/office/powerpoint/2010/main" val="3982400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4" name="グループ化 3"/>
          <p:cNvGrpSpPr/>
          <p:nvPr/>
        </p:nvGrpSpPr>
        <p:grpSpPr>
          <a:xfrm>
            <a:off x="3701644" y="2053109"/>
            <a:ext cx="1624301" cy="944675"/>
            <a:chOff x="2564207" y="2389324"/>
            <a:chExt cx="1564114" cy="909671"/>
          </a:xfrm>
        </p:grpSpPr>
        <p:pic>
          <p:nvPicPr>
            <p:cNvPr id="1305" name="図 4"/>
            <p:cNvPicPr>
              <a:picLocks noChangeAspect="1"/>
            </p:cNvPicPr>
            <p:nvPr/>
          </p:nvPicPr>
          <p:blipFill>
            <a:blip r:embed="rId2"/>
            <a:stretch>
              <a:fillRect/>
            </a:stretch>
          </p:blipFill>
          <p:spPr>
            <a:xfrm>
              <a:off x="2564207" y="2389324"/>
              <a:ext cx="1521620" cy="900767"/>
            </a:xfrm>
            <a:prstGeom prst="rect">
              <a:avLst/>
            </a:prstGeom>
          </p:spPr>
        </p:pic>
        <p:sp>
          <p:nvSpPr>
            <p:cNvPr id="1306" name="タイトル 1"/>
            <p:cNvSpPr txBox="1"/>
            <p:nvPr/>
          </p:nvSpPr>
          <p:spPr>
            <a:xfrm>
              <a:off x="3257314" y="3177031"/>
              <a:ext cx="871007" cy="121964"/>
            </a:xfrm>
            <a:prstGeom prst="rect">
              <a:avLst/>
            </a:prstGeom>
            <a:noFill/>
          </p:spPr>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en-US" altLang="ja-JP" sz="554" dirty="0">
                  <a:solidFill>
                    <a:schemeClr val="bg1"/>
                  </a:solidFill>
                  <a:latin typeface="HGPｺﾞｼｯｸE" panose="020B0900000000000000" pitchFamily="50" charset="-128"/>
                  <a:ea typeface="HGPｺﾞｼｯｸE" panose="020B0900000000000000" pitchFamily="50" charset="-128"/>
                </a:rPr>
                <a:t>※</a:t>
              </a:r>
              <a:r>
                <a:rPr lang="ja-JP" altLang="en-US" sz="554" dirty="0">
                  <a:solidFill>
                    <a:schemeClr val="bg1"/>
                  </a:solidFill>
                  <a:latin typeface="HGPｺﾞｼｯｸE" panose="020B0900000000000000" pitchFamily="50" charset="-128"/>
                  <a:ea typeface="HGPｺﾞｼｯｸE" panose="020B0900000000000000" pitchFamily="50" charset="-128"/>
                </a:rPr>
                <a:t>写真はイメージです</a:t>
              </a:r>
              <a:endParaRPr lang="en-US" altLang="ja-JP" sz="554" dirty="0">
                <a:solidFill>
                  <a:schemeClr val="bg1"/>
                </a:solidFill>
                <a:latin typeface="HGPｺﾞｼｯｸE" panose="020B0900000000000000" pitchFamily="50" charset="-128"/>
                <a:ea typeface="HGPｺﾞｼｯｸE" panose="020B0900000000000000" pitchFamily="50" charset="-128"/>
              </a:endParaRPr>
            </a:p>
          </p:txBody>
        </p:sp>
      </p:grpSp>
      <p:grpSp>
        <p:nvGrpSpPr>
          <p:cNvPr id="1307" name="グループ化 2"/>
          <p:cNvGrpSpPr/>
          <p:nvPr/>
        </p:nvGrpSpPr>
        <p:grpSpPr>
          <a:xfrm>
            <a:off x="508886" y="2043584"/>
            <a:ext cx="3019137" cy="2243400"/>
            <a:chOff x="4121545" y="2386653"/>
            <a:chExt cx="1377707" cy="905141"/>
          </a:xfrm>
        </p:grpSpPr>
        <p:pic>
          <p:nvPicPr>
            <p:cNvPr id="1308" name="図 22"/>
            <p:cNvPicPr>
              <a:picLocks noChangeAspect="1"/>
            </p:cNvPicPr>
            <p:nvPr/>
          </p:nvPicPr>
          <p:blipFill>
            <a:blip r:embed="rId3"/>
            <a:stretch>
              <a:fillRect/>
            </a:stretch>
          </p:blipFill>
          <p:spPr>
            <a:xfrm>
              <a:off x="4121545" y="2386653"/>
              <a:ext cx="1377707" cy="905141"/>
            </a:xfrm>
            <a:prstGeom prst="rect">
              <a:avLst/>
            </a:prstGeom>
          </p:spPr>
        </p:pic>
      </p:grpSp>
      <p:grpSp>
        <p:nvGrpSpPr>
          <p:cNvPr id="1309" name="グループ化 1"/>
          <p:cNvGrpSpPr/>
          <p:nvPr/>
        </p:nvGrpSpPr>
        <p:grpSpPr>
          <a:xfrm>
            <a:off x="3722752" y="3177059"/>
            <a:ext cx="1549653" cy="938475"/>
            <a:chOff x="5539118" y="2383950"/>
            <a:chExt cx="1505782" cy="911906"/>
          </a:xfrm>
        </p:grpSpPr>
        <p:pic>
          <p:nvPicPr>
            <p:cNvPr id="1310" name="図 15"/>
            <p:cNvPicPr>
              <a:picLocks noChangeAspect="1"/>
            </p:cNvPicPr>
            <p:nvPr/>
          </p:nvPicPr>
          <p:blipFill>
            <a:blip r:embed="rId4"/>
            <a:stretch>
              <a:fillRect/>
            </a:stretch>
          </p:blipFill>
          <p:spPr>
            <a:xfrm>
              <a:off x="5546263" y="2383950"/>
              <a:ext cx="1498637" cy="911906"/>
            </a:xfrm>
            <a:prstGeom prst="rect">
              <a:avLst/>
            </a:prstGeom>
          </p:spPr>
        </p:pic>
      </p:grpSp>
      <p:sp>
        <p:nvSpPr>
          <p:cNvPr id="1311" name="タイトル 29"/>
          <p:cNvSpPr txBox="1"/>
          <p:nvPr/>
        </p:nvSpPr>
        <p:spPr>
          <a:xfrm>
            <a:off x="3676489" y="2982532"/>
            <a:ext cx="1576752" cy="167652"/>
          </a:xfrm>
          <a:prstGeom prst="rect">
            <a:avLst/>
          </a:prstGeom>
          <a:noFill/>
        </p:spPr>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692" dirty="0">
                <a:latin typeface="HGPｺﾞｼｯｸE" panose="020B0900000000000000" pitchFamily="50" charset="-128"/>
                <a:ea typeface="HGPｺﾞｼｯｸE" panose="020B0900000000000000" pitchFamily="50" charset="-128"/>
              </a:rPr>
              <a:t>グループワークの様子</a:t>
            </a:r>
            <a:endParaRPr lang="en-US" altLang="ja-JP" sz="692" dirty="0">
              <a:latin typeface="HGPｺﾞｼｯｸE" panose="020B0900000000000000" pitchFamily="50" charset="-128"/>
              <a:ea typeface="HGPｺﾞｼｯｸE" panose="020B0900000000000000" pitchFamily="50" charset="-128"/>
            </a:endParaRPr>
          </a:p>
        </p:txBody>
      </p:sp>
      <p:sp>
        <p:nvSpPr>
          <p:cNvPr id="1312" name="タイトル 30"/>
          <p:cNvSpPr txBox="1"/>
          <p:nvPr/>
        </p:nvSpPr>
        <p:spPr>
          <a:xfrm>
            <a:off x="2102799" y="4115534"/>
            <a:ext cx="1425224" cy="165043"/>
          </a:xfrm>
          <a:prstGeom prst="rect">
            <a:avLst/>
          </a:prstGeom>
        </p:spPr>
        <p:style>
          <a:lnRef idx="2">
            <a:schemeClr val="accent6"/>
          </a:lnRef>
          <a:fillRef idx="1">
            <a:schemeClr val="lt1"/>
          </a:fillRef>
          <a:effectRef idx="0">
            <a:schemeClr val="accent6"/>
          </a:effectRef>
          <a:fontRef idx="minor">
            <a:schemeClr val="dk1"/>
          </a:fontRef>
        </p:style>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692" dirty="0">
                <a:latin typeface="HGPｺﾞｼｯｸE" panose="020B0900000000000000" pitchFamily="50" charset="-128"/>
                <a:ea typeface="HGPｺﾞｼｯｸE" panose="020B0900000000000000" pitchFamily="50" charset="-128"/>
              </a:rPr>
              <a:t>神社での神楽鑑賞</a:t>
            </a:r>
            <a:endParaRPr lang="en-US" altLang="ja-JP" sz="692" dirty="0">
              <a:latin typeface="HGPｺﾞｼｯｸE" panose="020B0900000000000000" pitchFamily="50" charset="-128"/>
              <a:ea typeface="HGPｺﾞｼｯｸE" panose="020B0900000000000000" pitchFamily="50" charset="-128"/>
            </a:endParaRPr>
          </a:p>
        </p:txBody>
      </p:sp>
      <p:sp>
        <p:nvSpPr>
          <p:cNvPr id="1313" name="タイトル 31"/>
          <p:cNvSpPr txBox="1"/>
          <p:nvPr/>
        </p:nvSpPr>
        <p:spPr>
          <a:xfrm>
            <a:off x="3653905" y="4119332"/>
            <a:ext cx="1576752" cy="167652"/>
          </a:xfrm>
          <a:prstGeom prst="rect">
            <a:avLst/>
          </a:prstGeom>
          <a:noFill/>
        </p:spPr>
        <p:txBody>
          <a:bodyPr vert="horz" lIns="63305" tIns="31652" rIns="63305" bIns="31652" rtlCol="0" anchor="b">
            <a:no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ctr"/>
            <a:r>
              <a:rPr lang="ja-JP" altLang="en-US" sz="692" dirty="0">
                <a:latin typeface="HGPｺﾞｼｯｸE" panose="020B0900000000000000" pitchFamily="50" charset="-128"/>
                <a:ea typeface="HGPｺﾞｼｯｸE" panose="020B0900000000000000" pitchFamily="50" charset="-128"/>
              </a:rPr>
              <a:t>現役神楽団員へのインタビュー</a:t>
            </a:r>
            <a:endParaRPr lang="en-US" altLang="ja-JP" sz="692" dirty="0">
              <a:latin typeface="HGPｺﾞｼｯｸE" panose="020B0900000000000000" pitchFamily="50" charset="-128"/>
              <a:ea typeface="HGPｺﾞｼｯｸE" panose="020B0900000000000000" pitchFamily="50" charset="-128"/>
            </a:endParaRPr>
          </a:p>
        </p:txBody>
      </p:sp>
      <p:sp>
        <p:nvSpPr>
          <p:cNvPr id="1314" name="テキスト 350"/>
          <p:cNvSpPr txBox="1"/>
          <p:nvPr/>
        </p:nvSpPr>
        <p:spPr>
          <a:xfrm>
            <a:off x="209550" y="276225"/>
            <a:ext cx="57150" cy="276999"/>
          </a:xfrm>
          <a:prstGeom prst="rect">
            <a:avLst/>
          </a:prstGeom>
        </p:spPr>
        <p:txBody>
          <a:bodyPr>
            <a:spAutoFit/>
          </a:bodyPr>
          <a:lstStyle/>
          <a:p>
            <a:pPr>
              <a:defRPr lang="ja-JP" altLang="en-US"/>
            </a:pPr>
            <a:endParaRPr lang="ja-JP" altLang="en-US"/>
          </a:p>
        </p:txBody>
      </p:sp>
      <p:sp>
        <p:nvSpPr>
          <p:cNvPr id="1315" name="テキスト 351"/>
          <p:cNvSpPr txBox="1"/>
          <p:nvPr/>
        </p:nvSpPr>
        <p:spPr>
          <a:xfrm>
            <a:off x="653044" y="174427"/>
            <a:ext cx="6957420" cy="799326"/>
          </a:xfrm>
          <a:prstGeom prst="rect">
            <a:avLst/>
          </a:prstGeom>
          <a:solidFill>
            <a:schemeClr val="accent4">
              <a:lumMod val="20000"/>
              <a:lumOff val="80000"/>
            </a:schemeClr>
          </a:solidFill>
          <a:ln w="3810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wrap="square">
            <a:spAutoFit/>
          </a:bodyPr>
          <a:lstStyle/>
          <a:p>
            <a:pPr algn="ctr">
              <a:defRPr lang="ja-JP" altLang="en-US"/>
            </a:pPr>
            <a:r>
              <a:rPr lang="ja-JP" altLang="en-US" sz="2800" b="1">
                <a:ln>
                  <a:solidFill>
                    <a:schemeClr val="bg1"/>
                  </a:solidFill>
                </a:ln>
                <a:solidFill>
                  <a:schemeClr val="tx1"/>
                </a:solidFill>
                <a:latin typeface="HGP創英角ｺﾞｼｯｸUB"/>
                <a:ea typeface="HGP創英角ｺﾞｼｯｸUB"/>
                <a:cs typeface="+mn-lt"/>
              </a:rPr>
              <a:t>北広島町の伝統を見つめ直そう</a:t>
            </a:r>
            <a:endParaRPr lang="ja-JP" altLang="en-US" sz="2400" b="1">
              <a:ln>
                <a:solidFill>
                  <a:schemeClr val="bg1"/>
                </a:solidFill>
              </a:ln>
              <a:solidFill>
                <a:schemeClr val="tx1"/>
              </a:solidFill>
              <a:latin typeface="HGP創英角ｺﾞｼｯｸUB"/>
              <a:ea typeface="HGP創英角ｺﾞｼｯｸUB"/>
              <a:cs typeface="+mn-lt"/>
            </a:endParaRPr>
          </a:p>
          <a:p>
            <a:pPr algn="ctr">
              <a:defRPr lang="ja-JP" altLang="en-US"/>
            </a:pPr>
            <a:r>
              <a:rPr lang="ja-JP" altLang="en-US" sz="1800" b="1">
                <a:ln w="3175">
                  <a:solidFill>
                    <a:schemeClr val="bg1"/>
                  </a:solidFill>
                </a:ln>
                <a:solidFill>
                  <a:schemeClr val="tx1"/>
                </a:solidFill>
                <a:latin typeface="HGP創英角ｺﾞｼｯｸUB"/>
                <a:ea typeface="HGP創英角ｺﾞｼｯｸUB"/>
                <a:cs typeface="+mn-lt"/>
              </a:rPr>
              <a:t>ー北広島町SDGs探究学習プログラムー</a:t>
            </a:r>
            <a:endParaRPr lang="ja-JP" altLang="en-US" sz="1600" b="1">
              <a:ln w="3175">
                <a:solidFill>
                  <a:schemeClr val="bg1"/>
                </a:solidFill>
              </a:ln>
              <a:solidFill>
                <a:schemeClr val="tx1"/>
              </a:solidFill>
              <a:latin typeface="HGP創英角ｺﾞｼｯｸUB"/>
              <a:ea typeface="HGP創英角ｺﾞｼｯｸUB"/>
              <a:cs typeface="+mn-lt"/>
            </a:endParaRPr>
          </a:p>
        </p:txBody>
      </p:sp>
      <p:sp>
        <p:nvSpPr>
          <p:cNvPr id="1316" name="テキスト 353"/>
          <p:cNvSpPr txBox="1"/>
          <p:nvPr/>
        </p:nvSpPr>
        <p:spPr>
          <a:xfrm>
            <a:off x="342900" y="942975"/>
            <a:ext cx="8317899" cy="1060936"/>
          </a:xfrm>
          <a:prstGeom prst="rect">
            <a:avLst/>
          </a:prstGeom>
        </p:spPr>
        <p:txBody>
          <a:bodyPr>
            <a:spAutoFit/>
          </a:bodyPr>
          <a:lstStyle/>
          <a:p>
            <a:pPr>
              <a:lnSpc>
                <a:spcPct val="150000"/>
              </a:lnSpc>
              <a:defRPr lang="ja-JP" altLang="en-US"/>
            </a:pPr>
            <a:r>
              <a:rPr lang="ja-JP" altLang="en-US" sz="1200" b="0" u="none">
                <a:latin typeface="HGSｺﾞｼｯｸE"/>
                <a:ea typeface="HGSｺﾞｼｯｸE"/>
              </a:rPr>
              <a:t>○体験プログラムのねらい</a:t>
            </a:r>
          </a:p>
          <a:p>
            <a:pPr>
              <a:lnSpc>
                <a:spcPct val="150000"/>
              </a:lnSpc>
              <a:defRPr lang="ja-JP" altLang="en-US"/>
            </a:pPr>
            <a:r>
              <a:rPr lang="ja-JP" altLang="en-US" sz="1000" dirty="0">
                <a:solidFill>
                  <a:prstClr val="black"/>
                </a:solidFill>
                <a:latin typeface="HGSｺﾞｼｯｸE"/>
                <a:ea typeface="HGSｺﾞｼｯｸE"/>
              </a:rPr>
              <a:t>　「広島神楽」は広島県を代表する伝統芸能であり、広島市中心部では毎週定期公演が行われ、観光客などで賑わっています。北広島町は神楽を上演する神楽団の団数が県内一であり、神楽どころとして有名です。しかし、過疎の町である北広島町では、どの神楽団も後継者不足で、存続の危機にあり、この課題について神楽団員等から情報収集し、課題解決を考える。</a:t>
            </a:r>
          </a:p>
        </p:txBody>
      </p:sp>
      <p:sp>
        <p:nvSpPr>
          <p:cNvPr id="1317" name="テキスト 354"/>
          <p:cNvSpPr txBox="1"/>
          <p:nvPr/>
        </p:nvSpPr>
        <p:spPr>
          <a:xfrm>
            <a:off x="504825" y="4352925"/>
            <a:ext cx="3817286" cy="368439"/>
          </a:xfrm>
          <a:prstGeom prst="rect">
            <a:avLst/>
          </a:prstGeom>
        </p:spPr>
        <p:txBody>
          <a:bodyPr>
            <a:spAutoFit/>
          </a:bodyPr>
          <a:lstStyle/>
          <a:p>
            <a:pPr>
              <a:defRPr lang="ja-JP" altLang="en-US"/>
            </a:pPr>
            <a:endParaRPr lang="ja-JP" altLang="en-US"/>
          </a:p>
        </p:txBody>
      </p:sp>
      <p:sp>
        <p:nvSpPr>
          <p:cNvPr id="1318" name="テキスト 355"/>
          <p:cNvSpPr txBox="1"/>
          <p:nvPr/>
        </p:nvSpPr>
        <p:spPr>
          <a:xfrm>
            <a:off x="342900" y="4253149"/>
            <a:ext cx="3024134" cy="1753433"/>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○体験プログラムの教育効果</a:t>
            </a:r>
            <a:r>
              <a:rPr lang="ja-JP" altLang="en-US" sz="1200" b="0" u="sng">
                <a:latin typeface="HGSｺﾞｼｯｸE"/>
                <a:ea typeface="HGSｺﾞｼｯｸE"/>
              </a:rPr>
              <a:t>　</a:t>
            </a:r>
          </a:p>
          <a:p>
            <a:pPr>
              <a:lnSpc>
                <a:spcPct val="150000"/>
              </a:lnSpc>
              <a:defRPr lang="ja-JP" altLang="en-US"/>
            </a:pPr>
            <a:r>
              <a:rPr lang="ja-JP" altLang="en-US" sz="1000" b="0">
                <a:latin typeface="HGSｺﾞｼｯｸE"/>
                <a:ea typeface="HGSｺﾞｼｯｸE"/>
              </a:rPr>
              <a:t>①北広島町の文化や歴史について理解する</a:t>
            </a:r>
          </a:p>
          <a:p>
            <a:pPr>
              <a:lnSpc>
                <a:spcPct val="150000"/>
              </a:lnSpc>
              <a:defRPr lang="ja-JP" altLang="en-US"/>
            </a:pPr>
            <a:r>
              <a:rPr lang="ja-JP" altLang="en-US" sz="1000" b="0">
                <a:latin typeface="HGSｺﾞｼｯｸE"/>
                <a:ea typeface="HGSｺﾞｼｯｸE"/>
              </a:rPr>
              <a:t>②伝承への思いを理解する</a:t>
            </a:r>
          </a:p>
          <a:p>
            <a:pPr>
              <a:lnSpc>
                <a:spcPct val="150000"/>
              </a:lnSpc>
              <a:defRPr lang="ja-JP" altLang="en-US"/>
            </a:pPr>
            <a:r>
              <a:rPr lang="ja-JP" altLang="en-US" sz="1000" b="0">
                <a:latin typeface="HGSｺﾞｼｯｸE"/>
                <a:ea typeface="HGSｺﾞｼｯｸE"/>
              </a:rPr>
              <a:t>③少子高齢化等の社会問題を理解する</a:t>
            </a:r>
          </a:p>
          <a:p>
            <a:pPr>
              <a:lnSpc>
                <a:spcPct val="150000"/>
              </a:lnSpc>
              <a:defRPr lang="ja-JP" altLang="en-US"/>
            </a:pPr>
            <a:r>
              <a:rPr lang="ja-JP" altLang="en-US" sz="1000" b="0">
                <a:latin typeface="HGSｺﾞｼｯｸE"/>
                <a:ea typeface="HGSｺﾞｼｯｸE"/>
              </a:rPr>
              <a:t>④情報を整理し自分事として考え理解する</a:t>
            </a:r>
          </a:p>
          <a:p>
            <a:pPr>
              <a:lnSpc>
                <a:spcPct val="150000"/>
              </a:lnSpc>
              <a:defRPr lang="ja-JP" altLang="en-US"/>
            </a:pPr>
            <a:r>
              <a:rPr lang="ja-JP" altLang="en-US" sz="1000" b="0">
                <a:latin typeface="HGSｺﾞｼｯｸE"/>
                <a:ea typeface="HGSｺﾞｼｯｸE"/>
              </a:rPr>
              <a:t>⑤設問をグループで考えるチームビルディング</a:t>
            </a:r>
          </a:p>
          <a:p>
            <a:pPr>
              <a:lnSpc>
                <a:spcPct val="150000"/>
              </a:lnSpc>
              <a:defRPr lang="ja-JP" altLang="en-US"/>
            </a:pPr>
            <a:r>
              <a:rPr lang="ja-JP" altLang="en-US" sz="1000" b="0">
                <a:latin typeface="HGSｺﾞｼｯｸE"/>
                <a:ea typeface="HGSｺﾞｼｯｸE"/>
              </a:rPr>
              <a:t>⑥達成感、爽快感、充実感を体感する</a:t>
            </a:r>
          </a:p>
        </p:txBody>
      </p:sp>
      <p:sp>
        <p:nvSpPr>
          <p:cNvPr id="1319" name="テキスト 356"/>
          <p:cNvSpPr txBox="1"/>
          <p:nvPr/>
        </p:nvSpPr>
        <p:spPr>
          <a:xfrm>
            <a:off x="3063061" y="4243624"/>
            <a:ext cx="3024134" cy="1014770"/>
          </a:xfrm>
          <a:prstGeom prst="rect">
            <a:avLst/>
          </a:prstGeom>
        </p:spPr>
        <p:txBody>
          <a:bodyPr wrap="square">
            <a:spAutoFit/>
          </a:bodyPr>
          <a:lstStyle/>
          <a:p>
            <a:pPr>
              <a:lnSpc>
                <a:spcPct val="150000"/>
              </a:lnSpc>
              <a:defRPr lang="ja-JP" altLang="en-US"/>
            </a:pPr>
            <a:r>
              <a:rPr lang="ja-JP" altLang="en-US" sz="1000" b="0" u="none">
                <a:latin typeface="HGSｺﾞｼｯｸE"/>
                <a:ea typeface="HGSｺﾞｼｯｸE"/>
              </a:rPr>
              <a:t>○プログラムから伝えたいこと</a:t>
            </a:r>
            <a:r>
              <a:rPr lang="ja-JP" altLang="en-US" sz="1000" b="0" u="sng">
                <a:latin typeface="HGSｺﾞｼｯｸE"/>
                <a:ea typeface="HGSｺﾞｼｯｸE"/>
              </a:rPr>
              <a:t>　</a:t>
            </a:r>
          </a:p>
          <a:p>
            <a:pPr>
              <a:lnSpc>
                <a:spcPct val="150000"/>
              </a:lnSpc>
              <a:defRPr lang="ja-JP" altLang="en-US"/>
            </a:pPr>
            <a:r>
              <a:rPr lang="ja-JP" altLang="en-US" sz="1000" b="0">
                <a:latin typeface="HGSｺﾞｼｯｸE"/>
                <a:ea typeface="HGSｺﾞｼｯｸE"/>
              </a:rPr>
              <a:t>①伝統芸能が果たす地域社会への重要性</a:t>
            </a:r>
          </a:p>
          <a:p>
            <a:pPr>
              <a:lnSpc>
                <a:spcPct val="150000"/>
              </a:lnSpc>
              <a:defRPr lang="ja-JP" altLang="en-US"/>
            </a:pPr>
            <a:r>
              <a:rPr lang="ja-JP" altLang="en-US" sz="1000" b="0">
                <a:latin typeface="HGSｺﾞｼｯｸE"/>
                <a:ea typeface="HGSｺﾞｼｯｸE"/>
              </a:rPr>
              <a:t>②伝統芸能が持つ教育力</a:t>
            </a:r>
          </a:p>
          <a:p>
            <a:pPr>
              <a:lnSpc>
                <a:spcPct val="150000"/>
              </a:lnSpc>
              <a:defRPr lang="ja-JP" altLang="en-US"/>
            </a:pPr>
            <a:r>
              <a:rPr lang="ja-JP" altLang="en-US" sz="1000" b="0">
                <a:latin typeface="HGSｺﾞｼｯｸE"/>
                <a:ea typeface="HGSｺﾞｼｯｸE"/>
              </a:rPr>
              <a:t>③異なる文化や歴史を理解することの意義</a:t>
            </a:r>
          </a:p>
        </p:txBody>
      </p:sp>
      <p:sp>
        <p:nvSpPr>
          <p:cNvPr id="1320" name="テキスト 357"/>
          <p:cNvSpPr txBox="1"/>
          <p:nvPr/>
        </p:nvSpPr>
        <p:spPr>
          <a:xfrm>
            <a:off x="5684862" y="4500799"/>
            <a:ext cx="3024134" cy="1303310"/>
          </a:xfrm>
          <a:prstGeom prst="rect">
            <a:avLst/>
          </a:prstGeom>
        </p:spPr>
        <p:txBody>
          <a:bodyPr wrap="square">
            <a:spAutoFit/>
          </a:bodyPr>
          <a:lstStyle/>
          <a:p>
            <a:pPr>
              <a:lnSpc>
                <a:spcPct val="150000"/>
              </a:lnSpc>
              <a:defRPr lang="ja-JP" altLang="en-US"/>
            </a:pPr>
            <a:endParaRPr lang="ja-JP" altLang="en-US" sz="1050" b="1" u="none">
              <a:latin typeface="+mn-ea"/>
              <a:ea typeface="+mn-ea"/>
            </a:endParaRPr>
          </a:p>
          <a:p>
            <a:pPr>
              <a:lnSpc>
                <a:spcPct val="150000"/>
              </a:lnSpc>
              <a:defRPr lang="ja-JP" altLang="en-US"/>
            </a:pPr>
            <a:r>
              <a:rPr lang="ja-JP" altLang="en-US" sz="1050" b="0" u="none">
                <a:latin typeface="HGSｺﾞｼｯｸE"/>
                <a:ea typeface="HGSｺﾞｼｯｸE"/>
              </a:rPr>
              <a:t>○　実施時期　通年（冬季は要相談）</a:t>
            </a:r>
          </a:p>
          <a:p>
            <a:pPr>
              <a:lnSpc>
                <a:spcPct val="150000"/>
              </a:lnSpc>
              <a:defRPr lang="ja-JP" altLang="en-US"/>
            </a:pPr>
            <a:r>
              <a:rPr lang="ja-JP" altLang="en-US" sz="1050" b="0" u="none">
                <a:latin typeface="HGSｺﾞｼｯｸE"/>
                <a:ea typeface="HGSｺﾞｼｯｸE"/>
              </a:rPr>
              <a:t>○　神楽鑑賞時間は含みますが、神楽鑑賞料が</a:t>
            </a:r>
          </a:p>
          <a:p>
            <a:pPr>
              <a:lnSpc>
                <a:spcPct val="150000"/>
              </a:lnSpc>
              <a:defRPr lang="ja-JP" altLang="en-US"/>
            </a:pPr>
            <a:r>
              <a:rPr lang="ja-JP" altLang="en-US" sz="1050" b="0" u="none">
                <a:latin typeface="HGSｺﾞｼｯｸE"/>
                <a:ea typeface="HGSｺﾞｼｯｸE"/>
              </a:rPr>
              <a:t>　　 別途必要となります</a:t>
            </a:r>
          </a:p>
          <a:p>
            <a:pPr>
              <a:lnSpc>
                <a:spcPct val="150000"/>
              </a:lnSpc>
              <a:defRPr lang="ja-JP" altLang="en-US"/>
            </a:pPr>
            <a:r>
              <a:rPr lang="ja-JP" altLang="en-US" sz="1050" b="0" u="none">
                <a:latin typeface="HGSｺﾞｼｯｸE"/>
                <a:ea typeface="HGSｺﾞｼｯｸE"/>
              </a:rPr>
              <a:t>○　平日は夜の体験になります。※要相談</a:t>
            </a:r>
          </a:p>
        </p:txBody>
      </p:sp>
      <p:sp>
        <p:nvSpPr>
          <p:cNvPr id="1321" name="テキスト 358"/>
          <p:cNvSpPr txBox="1"/>
          <p:nvPr/>
        </p:nvSpPr>
        <p:spPr>
          <a:xfrm>
            <a:off x="5798856" y="2062705"/>
            <a:ext cx="3412600" cy="2688305"/>
          </a:xfrm>
          <a:prstGeom prst="rect">
            <a:avLst/>
          </a:prstGeom>
        </p:spPr>
        <p:txBody>
          <a:bodyPr wrap="square">
            <a:spAutoFit/>
          </a:bodyPr>
          <a:lstStyle/>
          <a:p>
            <a:pPr>
              <a:lnSpc>
                <a:spcPct val="150000"/>
              </a:lnSpc>
              <a:defRPr lang="ja-JP" altLang="en-US"/>
            </a:pPr>
            <a:r>
              <a:rPr lang="ja-JP" altLang="en-US" sz="1200" b="0" u="none">
                <a:latin typeface="HGSｺﾞｼｯｸE"/>
                <a:ea typeface="HGSｺﾞｼｯｸE"/>
              </a:rPr>
              <a:t>○体験プログラムの流れと課題探究の手順</a:t>
            </a:r>
            <a:endParaRPr lang="ja-JP" altLang="en-US" sz="1050" b="0">
              <a:latin typeface="HGSｺﾞｼｯｸE"/>
              <a:ea typeface="HGSｺﾞｼｯｸE"/>
            </a:endParaRPr>
          </a:p>
          <a:p>
            <a:pPr>
              <a:lnSpc>
                <a:spcPct val="150000"/>
              </a:lnSpc>
              <a:defRPr lang="ja-JP" altLang="en-US"/>
            </a:pPr>
            <a:r>
              <a:rPr lang="ja-JP" altLang="en-US" sz="1050" b="0">
                <a:latin typeface="HGSｺﾞｼｯｸE"/>
                <a:ea typeface="HGSｺﾞｼｯｸE"/>
              </a:rPr>
              <a:t>　</a:t>
            </a:r>
            <a:r>
              <a:rPr lang="ja-JP" altLang="en-US" sz="1000" b="0">
                <a:latin typeface="HGSｺﾞｼｯｸE"/>
                <a:ea typeface="HGSｺﾞｼｯｸE"/>
              </a:rPr>
              <a:t>① 開始（自己紹介・体調確認）</a:t>
            </a:r>
          </a:p>
          <a:p>
            <a:pPr>
              <a:lnSpc>
                <a:spcPct val="150000"/>
              </a:lnSpc>
              <a:defRPr lang="ja-JP" altLang="en-US"/>
            </a:pPr>
            <a:r>
              <a:rPr lang="ja-JP" altLang="en-US" sz="1000" b="0">
                <a:latin typeface="HGSｺﾞｼｯｸE"/>
                <a:ea typeface="HGSｺﾞｼｯｸE"/>
              </a:rPr>
              <a:t>　② 北広島町の概要を理解する</a:t>
            </a:r>
          </a:p>
          <a:p>
            <a:pPr>
              <a:lnSpc>
                <a:spcPct val="150000"/>
              </a:lnSpc>
              <a:defRPr lang="ja-JP" altLang="en-US"/>
            </a:pPr>
            <a:r>
              <a:rPr lang="ja-JP" altLang="en-US" sz="1000" b="0">
                <a:latin typeface="HGSｺﾞｼｯｸE"/>
                <a:ea typeface="HGSｺﾞｼｯｸE"/>
              </a:rPr>
              <a:t>　③ 北広島町の文化や歴史について理解する</a:t>
            </a:r>
          </a:p>
          <a:p>
            <a:pPr>
              <a:lnSpc>
                <a:spcPct val="150000"/>
              </a:lnSpc>
              <a:defRPr lang="ja-JP" altLang="en-US"/>
            </a:pPr>
            <a:r>
              <a:rPr lang="ja-JP" altLang="en-US" sz="1000" b="0">
                <a:latin typeface="HGSｺﾞｼｯｸE"/>
                <a:ea typeface="HGSｺﾞｼｯｸE"/>
              </a:rPr>
              <a:t>　④ 広島神楽の概要を理解する</a:t>
            </a:r>
          </a:p>
          <a:p>
            <a:pPr>
              <a:lnSpc>
                <a:spcPct val="150000"/>
              </a:lnSpc>
              <a:defRPr lang="ja-JP" altLang="en-US"/>
            </a:pPr>
            <a:r>
              <a:rPr lang="ja-JP" altLang="en-US" sz="1000" b="0">
                <a:latin typeface="HGSｺﾞｼｯｸE"/>
                <a:ea typeface="HGSｺﾞｼｯｸE"/>
              </a:rPr>
              <a:t>　⑤ 広島神楽を取り巻く現状を把握する</a:t>
            </a:r>
          </a:p>
          <a:p>
            <a:pPr>
              <a:lnSpc>
                <a:spcPct val="150000"/>
              </a:lnSpc>
              <a:defRPr lang="ja-JP" altLang="en-US"/>
            </a:pPr>
            <a:r>
              <a:rPr lang="ja-JP" altLang="en-US" sz="1000" b="0">
                <a:latin typeface="HGSｺﾞｼｯｸE"/>
                <a:ea typeface="HGSｺﾞｼｯｸE"/>
              </a:rPr>
              <a:t>　⑥ 残していく必要がある伝統芸能であるのか考える</a:t>
            </a:r>
          </a:p>
          <a:p>
            <a:pPr>
              <a:lnSpc>
                <a:spcPct val="150000"/>
              </a:lnSpc>
              <a:defRPr lang="ja-JP" altLang="en-US"/>
            </a:pPr>
            <a:r>
              <a:rPr lang="ja-JP" altLang="en-US" sz="1000" b="0">
                <a:latin typeface="HGSｺﾞｼｯｸE"/>
                <a:ea typeface="HGSｺﾞｼｯｸE"/>
              </a:rPr>
              <a:t>　⑦ どんな課題が存在しているのか考える</a:t>
            </a:r>
          </a:p>
          <a:p>
            <a:pPr>
              <a:lnSpc>
                <a:spcPct val="150000"/>
              </a:lnSpc>
              <a:defRPr lang="ja-JP" altLang="en-US"/>
            </a:pPr>
            <a:r>
              <a:rPr lang="ja-JP" altLang="en-US" sz="1000" b="0">
                <a:latin typeface="HGSｺﾞｼｯｸE"/>
                <a:ea typeface="HGSｺﾞｼｯｸE"/>
              </a:rPr>
              <a:t>　⑧ 課題解決の障害はあるのか考える</a:t>
            </a:r>
          </a:p>
          <a:p>
            <a:pPr>
              <a:lnSpc>
                <a:spcPct val="150000"/>
              </a:lnSpc>
              <a:defRPr lang="ja-JP" altLang="en-US"/>
            </a:pPr>
            <a:r>
              <a:rPr lang="ja-JP" altLang="en-US" sz="1000" b="0">
                <a:latin typeface="HGSｺﾞｼｯｸE"/>
                <a:ea typeface="HGSｺﾞｼｯｸE"/>
              </a:rPr>
              <a:t>　⑨ 課題解決策を考え議論する</a:t>
            </a:r>
          </a:p>
          <a:p>
            <a:pPr>
              <a:lnSpc>
                <a:spcPct val="150000"/>
              </a:lnSpc>
              <a:defRPr lang="ja-JP" altLang="en-US"/>
            </a:pPr>
            <a:r>
              <a:rPr lang="ja-JP" altLang="en-US" sz="1000" b="0">
                <a:latin typeface="HGSｺﾞｼｯｸE"/>
                <a:ea typeface="HGSｺﾞｼｯｸE"/>
              </a:rPr>
              <a:t>　⑩ まとめの会（体調確認・感想発表）</a:t>
            </a:r>
          </a:p>
        </p:txBody>
      </p:sp>
      <p:sp>
        <p:nvSpPr>
          <p:cNvPr id="1322" name="テキスト 359"/>
          <p:cNvSpPr txBox="1"/>
          <p:nvPr/>
        </p:nvSpPr>
        <p:spPr>
          <a:xfrm>
            <a:off x="523875" y="6000750"/>
            <a:ext cx="8092189" cy="553105"/>
          </a:xfrm>
          <a:prstGeom prst="rect">
            <a:avLst/>
          </a:prstGeom>
          <a:noFill/>
          <a:ln w="12700" cap="flat" cmpd="sng" algn="ctr">
            <a:solidFill>
              <a:schemeClr val="tx1"/>
            </a:solidFill>
            <a:prstDash val="solid"/>
            <a:miter lim="800000"/>
          </a:ln>
        </p:spPr>
        <p:style>
          <a:lnRef idx="2">
            <a:schemeClr val="accent6"/>
          </a:lnRef>
          <a:fillRef idx="1">
            <a:schemeClr val="lt1"/>
          </a:fillRef>
          <a:effectRef idx="0">
            <a:schemeClr val="accent6"/>
          </a:effectRef>
          <a:fontRef idx="minor">
            <a:schemeClr val="dk1"/>
          </a:fontRef>
        </p:style>
        <p:txBody>
          <a:bodyPr>
            <a:spAutoFit/>
          </a:bodyPr>
          <a:lstStyle/>
          <a:p>
            <a:pPr>
              <a:defRPr lang="ja-JP" altLang="en-US"/>
            </a:pPr>
            <a:r>
              <a:rPr lang="ja-JP" altLang="en-US" sz="1200" b="1">
                <a:latin typeface="ＭＳ ゴシック"/>
                <a:ea typeface="ＭＳ ゴシック"/>
              </a:rPr>
              <a:t>ＳＤＧｓを目指して行動変容に繋げたい事柄</a:t>
            </a:r>
          </a:p>
          <a:p>
            <a:pPr>
              <a:defRPr lang="ja-JP" altLang="en-US"/>
            </a:pPr>
            <a:endParaRPr lang="ja-JP" altLang="en-US"/>
          </a:p>
        </p:txBody>
      </p:sp>
      <p:sp>
        <p:nvSpPr>
          <p:cNvPr id="1323" name="直線 360"/>
          <p:cNvSpPr/>
          <p:nvPr/>
        </p:nvSpPr>
        <p:spPr>
          <a:xfrm>
            <a:off x="443732" y="1234722"/>
            <a:ext cx="1792153"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24" name="直線 361"/>
          <p:cNvSpPr/>
          <p:nvPr/>
        </p:nvSpPr>
        <p:spPr>
          <a:xfrm>
            <a:off x="5886018" y="2371725"/>
            <a:ext cx="2915920"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25" name="直線 362"/>
          <p:cNvSpPr/>
          <p:nvPr/>
        </p:nvSpPr>
        <p:spPr>
          <a:xfrm>
            <a:off x="504825" y="4543425"/>
            <a:ext cx="2411730"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26" name="直線 363"/>
          <p:cNvSpPr/>
          <p:nvPr/>
        </p:nvSpPr>
        <p:spPr>
          <a:xfrm>
            <a:off x="3133725" y="4543425"/>
            <a:ext cx="2339975"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27" name="直線 364"/>
          <p:cNvSpPr/>
          <p:nvPr/>
        </p:nvSpPr>
        <p:spPr>
          <a:xfrm>
            <a:off x="3138907" y="5455227"/>
            <a:ext cx="1731547"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28" name="直線 365"/>
          <p:cNvSpPr/>
          <p:nvPr/>
        </p:nvSpPr>
        <p:spPr>
          <a:xfrm>
            <a:off x="5823389" y="5000625"/>
            <a:ext cx="2060267"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29" name="直線 366"/>
          <p:cNvSpPr/>
          <p:nvPr/>
        </p:nvSpPr>
        <p:spPr>
          <a:xfrm>
            <a:off x="5813591" y="5249574"/>
            <a:ext cx="2852763"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30" name="直線 368"/>
          <p:cNvSpPr/>
          <p:nvPr/>
        </p:nvSpPr>
        <p:spPr>
          <a:xfrm>
            <a:off x="5811408" y="5520170"/>
            <a:ext cx="1555061"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31" name="直線 88"/>
          <p:cNvSpPr/>
          <p:nvPr/>
        </p:nvSpPr>
        <p:spPr>
          <a:xfrm>
            <a:off x="5798856" y="5727057"/>
            <a:ext cx="1330446"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32" name="直線 437"/>
          <p:cNvSpPr/>
          <p:nvPr/>
        </p:nvSpPr>
        <p:spPr>
          <a:xfrm>
            <a:off x="3145315" y="5715000"/>
            <a:ext cx="1317653"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pic>
        <p:nvPicPr>
          <p:cNvPr id="1333" name="図 448"/>
          <p:cNvPicPr>
            <a:picLocks noChangeAspect="1"/>
          </p:cNvPicPr>
          <p:nvPr/>
        </p:nvPicPr>
        <p:blipFill>
          <a:blip r:embed="rId5"/>
          <a:stretch>
            <a:fillRect/>
          </a:stretch>
        </p:blipFill>
        <p:spPr>
          <a:xfrm>
            <a:off x="7610462" y="350381"/>
            <a:ext cx="539750" cy="539750"/>
          </a:xfrm>
          <a:prstGeom prst="rect">
            <a:avLst/>
          </a:prstGeom>
        </p:spPr>
      </p:pic>
      <p:pic>
        <p:nvPicPr>
          <p:cNvPr id="1334" name="図 449"/>
          <p:cNvPicPr>
            <a:picLocks noChangeAspect="1"/>
          </p:cNvPicPr>
          <p:nvPr/>
        </p:nvPicPr>
        <p:blipFill>
          <a:blip r:embed="rId6"/>
          <a:stretch>
            <a:fillRect/>
          </a:stretch>
        </p:blipFill>
        <p:spPr>
          <a:xfrm>
            <a:off x="8150212" y="440233"/>
            <a:ext cx="360045" cy="360045"/>
          </a:xfrm>
          <a:prstGeom prst="rect">
            <a:avLst/>
          </a:prstGeom>
        </p:spPr>
      </p:pic>
      <p:pic>
        <p:nvPicPr>
          <p:cNvPr id="1335" name="図 450"/>
          <p:cNvPicPr>
            <a:picLocks noChangeAspect="1"/>
          </p:cNvPicPr>
          <p:nvPr/>
        </p:nvPicPr>
        <p:blipFill>
          <a:blip r:embed="rId7"/>
          <a:stretch>
            <a:fillRect/>
          </a:stretch>
        </p:blipFill>
        <p:spPr>
          <a:xfrm>
            <a:off x="8585326" y="440233"/>
            <a:ext cx="360045" cy="360045"/>
          </a:xfrm>
          <a:prstGeom prst="rect">
            <a:avLst/>
          </a:prstGeom>
        </p:spPr>
      </p:pic>
      <p:sp>
        <p:nvSpPr>
          <p:cNvPr id="1336" name="テキスト 291"/>
          <p:cNvSpPr txBox="1"/>
          <p:nvPr/>
        </p:nvSpPr>
        <p:spPr>
          <a:xfrm>
            <a:off x="3061857" y="5184981"/>
            <a:ext cx="2167621" cy="576188"/>
          </a:xfrm>
          <a:prstGeom prst="rect">
            <a:avLst/>
          </a:prstGeom>
        </p:spPr>
        <p:txBody>
          <a:bodyPr wrap="square">
            <a:spAutoFit/>
          </a:bodyPr>
          <a:lstStyle/>
          <a:p>
            <a:pPr>
              <a:lnSpc>
                <a:spcPct val="150000"/>
              </a:lnSpc>
              <a:defRPr lang="ja-JP" altLang="en-US"/>
            </a:pPr>
            <a:r>
              <a:rPr lang="ja-JP" altLang="en-US" sz="1050" b="0" u="none">
                <a:latin typeface="HGSｺﾞｼｯｸE"/>
                <a:ea typeface="HGSｺﾞｼｯｸE"/>
              </a:rPr>
              <a:t>○受入人数　最大１００名</a:t>
            </a:r>
            <a:endParaRPr lang="ja-JP" altLang="en-US" sz="1050" b="0">
              <a:latin typeface="HGSｺﾞｼｯｸE"/>
              <a:ea typeface="HGSｺﾞｼｯｸE"/>
            </a:endParaRPr>
          </a:p>
          <a:p>
            <a:pPr>
              <a:lnSpc>
                <a:spcPct val="150000"/>
              </a:lnSpc>
              <a:defRPr lang="ja-JP" altLang="en-US"/>
            </a:pPr>
            <a:r>
              <a:rPr lang="ja-JP" altLang="en-US" sz="1050" b="0" u="none">
                <a:latin typeface="HGSｺﾞｼｯｸE"/>
                <a:ea typeface="HGSｺﾞｼｯｸE"/>
              </a:rPr>
              <a:t>○所用時間　２時間程度</a:t>
            </a:r>
          </a:p>
        </p:txBody>
      </p:sp>
      <p:sp>
        <p:nvSpPr>
          <p:cNvPr id="1337" name="直線 359"/>
          <p:cNvSpPr/>
          <p:nvPr/>
        </p:nvSpPr>
        <p:spPr>
          <a:xfrm>
            <a:off x="5803831" y="5725583"/>
            <a:ext cx="2526529"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1338" name="直線 360"/>
          <p:cNvSpPr/>
          <p:nvPr/>
        </p:nvSpPr>
        <p:spPr>
          <a:xfrm>
            <a:off x="3144396" y="5715000"/>
            <a:ext cx="1723751" cy="0"/>
          </a:xfrm>
          <a:prstGeom prst="line">
            <a:avLst/>
          </a:prstGeom>
          <a:ln w="28575" cap="flat" cmpd="sng" algn="ctr">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Tree>
    <p:extLst>
      <p:ext uri="{BB962C8B-B14F-4D97-AF65-F5344CB8AC3E}">
        <p14:creationId xmlns:p14="http://schemas.microsoft.com/office/powerpoint/2010/main" val="200568349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6594</TotalTime>
  <Words>3380</Words>
  <Application>Microsoft Office PowerPoint</Application>
  <PresentationFormat>画面に合わせる (4:3)</PresentationFormat>
  <Paragraphs>499</Paragraphs>
  <Slides>16</Slides>
  <Notes>3</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16</vt:i4>
      </vt:variant>
    </vt:vector>
  </HeadingPairs>
  <TitlesOfParts>
    <vt:vector size="33" baseType="lpstr">
      <vt:lpstr>AR Pゴシック体S</vt:lpstr>
      <vt:lpstr>BIZ UDPゴシック</vt:lpstr>
      <vt:lpstr>BIZ UDゴシック</vt:lpstr>
      <vt:lpstr>ＤＨＰ特太ゴシック体</vt:lpstr>
      <vt:lpstr>HGPｺﾞｼｯｸE</vt:lpstr>
      <vt:lpstr>HGP創英角ｺﾞｼｯｸUB</vt:lpstr>
      <vt:lpstr>HGSｺﾞｼｯｸE</vt:lpstr>
      <vt:lpstr>HGSｺﾞｼｯｸM</vt:lpstr>
      <vt:lpstr>HGｺﾞｼｯｸE</vt:lpstr>
      <vt:lpstr>HG丸ｺﾞｼｯｸM-PRO</vt:lpstr>
      <vt:lpstr>ＭＳ ゴシック</vt:lpstr>
      <vt:lpstr>ＭＳ 明朝</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北広島町へのアクセス</vt:lpstr>
      <vt:lpstr>受入地域マップ</vt:lpstr>
      <vt:lpstr>民泊体験の流れ</vt:lpstr>
      <vt:lpstr>おすすめの選択別体験プログラム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北広島町　本部宿舎の紹介</vt:lpstr>
      <vt:lpstr>北広島町　本部宿舎の紹介</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スキー体験</dc:title>
  <dc:creator>kankou1</dc:creator>
  <cp:lastModifiedBy>田村　直也</cp:lastModifiedBy>
  <cp:revision>480</cp:revision>
  <cp:lastPrinted>2021-03-18T08:51:24Z</cp:lastPrinted>
  <dcterms:created xsi:type="dcterms:W3CDTF">2016-06-28T09:45:38Z</dcterms:created>
  <dcterms:modified xsi:type="dcterms:W3CDTF">2025-12-02T07:55:55Z</dcterms:modified>
</cp:coreProperties>
</file>